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96" r:id="rId2"/>
    <p:sldId id="397" r:id="rId3"/>
    <p:sldId id="398" r:id="rId4"/>
    <p:sldId id="400" r:id="rId5"/>
    <p:sldId id="401" r:id="rId6"/>
    <p:sldId id="402" r:id="rId7"/>
    <p:sldId id="403" r:id="rId8"/>
    <p:sldId id="404" r:id="rId9"/>
    <p:sldId id="405" r:id="rId10"/>
    <p:sldId id="407" r:id="rId11"/>
    <p:sldId id="408" r:id="rId12"/>
    <p:sldId id="409" r:id="rId13"/>
    <p:sldId id="410" r:id="rId14"/>
    <p:sldId id="411" r:id="rId15"/>
    <p:sldId id="413" r:id="rId16"/>
    <p:sldId id="414" r:id="rId17"/>
  </p:sldIdLst>
  <p:sldSz cx="12192000" cy="6858000"/>
  <p:notesSz cx="6858000" cy="9144000"/>
  <p:embeddedFontLst>
    <p:embeddedFont>
      <p:font typeface="Lato" panose="020F0502020204030203" pitchFamily="34" charset="0"/>
      <p:regular r:id="rId19"/>
      <p:bold r:id="rId20"/>
      <p:italic r:id="rId21"/>
      <p:boldItalic r:id="rId22"/>
    </p:embeddedFont>
    <p:embeddedFont>
      <p:font typeface="Futura Md BT" panose="020B0602020204020303"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0242" autoAdjust="0"/>
  </p:normalViewPr>
  <p:slideViewPr>
    <p:cSldViewPr snapToGrid="0">
      <p:cViewPr varScale="1">
        <p:scale>
          <a:sx n="61" d="100"/>
          <a:sy n="61" d="100"/>
        </p:scale>
        <p:origin x="90" y="528"/>
      </p:cViewPr>
      <p:guideLst/>
    </p:cSldViewPr>
  </p:slideViewPr>
  <p:notesTextViewPr>
    <p:cViewPr>
      <p:scale>
        <a:sx n="1" d="1"/>
        <a:sy n="1" d="1"/>
      </p:scale>
      <p:origin x="0" y="0"/>
    </p:cViewPr>
  </p:notesTextViewPr>
  <p:sorterViewPr>
    <p:cViewPr>
      <p:scale>
        <a:sx n="100" d="100"/>
        <a:sy n="100" d="100"/>
      </p:scale>
      <p:origin x="0" y="-9786"/>
    </p:cViewPr>
  </p:sorterViewPr>
  <p:notesViewPr>
    <p:cSldViewPr snapToGrid="0">
      <p:cViewPr varScale="1">
        <p:scale>
          <a:sx n="116" d="100"/>
          <a:sy n="116" d="100"/>
        </p:scale>
        <p:origin x="514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atin typeface="Lato" panose="020F0502020204030203" pitchFamily="34" charset="0"/>
              </a:defRPr>
            </a:lvl1pPr>
          </a:lstStyle>
          <a:p>
            <a:endParaRPr lang="en-GB" dirty="0"/>
          </a:p>
        </p:txBody>
      </p:sp>
      <p:sp>
        <p:nvSpPr>
          <p:cNvPr id="3" name="Date Placeholder 2"/>
          <p:cNvSpPr>
            <a:spLocks noGrp="1"/>
          </p:cNvSpPr>
          <p:nvPr>
            <p:ph type="dt" idx="1"/>
          </p:nvPr>
        </p:nvSpPr>
        <p:spPr>
          <a:xfrm>
            <a:off x="3884614" y="0"/>
            <a:ext cx="2971800" cy="458788"/>
          </a:xfrm>
          <a:prstGeom prst="rect">
            <a:avLst/>
          </a:prstGeom>
        </p:spPr>
        <p:txBody>
          <a:bodyPr vert="horz" lIns="91436" tIns="45719" rIns="91436" bIns="45719" rtlCol="0"/>
          <a:lstStyle>
            <a:lvl1pPr algn="r">
              <a:defRPr sz="1200">
                <a:latin typeface="Lato" panose="020F0502020204030203" pitchFamily="34" charset="0"/>
              </a:defRPr>
            </a:lvl1pPr>
          </a:lstStyle>
          <a:p>
            <a:fld id="{F26FAFE5-CC35-487B-81A4-2697E2C1568D}" type="datetimeFigureOut">
              <a:rPr lang="en-GB" smtClean="0"/>
              <a:pPr/>
              <a:t>24/08/2020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6" tIns="45719" rIns="91436" bIns="45719"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6" tIns="45719" rIns="91436" bIns="4571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4"/>
            <a:ext cx="2971800" cy="458787"/>
          </a:xfrm>
          <a:prstGeom prst="rect">
            <a:avLst/>
          </a:prstGeom>
        </p:spPr>
        <p:txBody>
          <a:bodyPr vert="horz" lIns="91436" tIns="45719" rIns="91436" bIns="45719" rtlCol="0" anchor="b"/>
          <a:lstStyle>
            <a:lvl1pPr algn="l">
              <a:defRPr sz="1200">
                <a:latin typeface="Lato" panose="020F0502020204030203" pitchFamily="34" charset="0"/>
              </a:defRPr>
            </a:lvl1pPr>
          </a:lstStyle>
          <a:p>
            <a:endParaRPr lang="en-GB"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6" tIns="45719" rIns="91436" bIns="45719" rtlCol="0" anchor="b"/>
          <a:lstStyle>
            <a:lvl1pPr algn="r">
              <a:defRPr sz="1200">
                <a:latin typeface="Lato" panose="020F0502020204030203" pitchFamily="34" charset="0"/>
              </a:defRPr>
            </a:lvl1pPr>
          </a:lstStyle>
          <a:p>
            <a:fld id="{B973AE43-65D9-42AB-8012-8BCF89C4427C}" type="slidenum">
              <a:rPr lang="en-GB" smtClean="0"/>
              <a:pPr/>
              <a:t>‹#›</a:t>
            </a:fld>
            <a:endParaRPr lang="en-GB" dirty="0"/>
          </a:p>
        </p:txBody>
      </p:sp>
    </p:spTree>
    <p:extLst>
      <p:ext uri="{BB962C8B-B14F-4D97-AF65-F5344CB8AC3E}">
        <p14:creationId xmlns:p14="http://schemas.microsoft.com/office/powerpoint/2010/main" val="262113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panose="020F0502020204030203" pitchFamily="34" charset="0"/>
        <a:ea typeface="+mn-ea"/>
        <a:cs typeface="+mn-cs"/>
      </a:defRPr>
    </a:lvl1pPr>
    <a:lvl2pPr marL="457200" algn="l" defTabSz="914400" rtl="0" eaLnBrk="1" latinLnBrk="0" hangingPunct="1">
      <a:defRPr sz="1200" kern="1200">
        <a:solidFill>
          <a:schemeClr val="tx1"/>
        </a:solidFill>
        <a:latin typeface="Lato" panose="020F0502020204030203" pitchFamily="34" charset="0"/>
        <a:ea typeface="+mn-ea"/>
        <a:cs typeface="+mn-cs"/>
      </a:defRPr>
    </a:lvl2pPr>
    <a:lvl3pPr marL="914400" algn="l" defTabSz="914400" rtl="0" eaLnBrk="1" latinLnBrk="0" hangingPunct="1">
      <a:defRPr sz="1200" kern="1200">
        <a:solidFill>
          <a:schemeClr val="tx1"/>
        </a:solidFill>
        <a:latin typeface="Lato" panose="020F0502020204030203" pitchFamily="34" charset="0"/>
        <a:ea typeface="+mn-ea"/>
        <a:cs typeface="+mn-cs"/>
      </a:defRPr>
    </a:lvl3pPr>
    <a:lvl4pPr marL="1371600" algn="l" defTabSz="914400" rtl="0" eaLnBrk="1" latinLnBrk="0" hangingPunct="1">
      <a:defRPr sz="1200" kern="1200">
        <a:solidFill>
          <a:schemeClr val="tx1"/>
        </a:solidFill>
        <a:latin typeface="Lato" panose="020F0502020204030203" pitchFamily="34" charset="0"/>
        <a:ea typeface="+mn-ea"/>
        <a:cs typeface="+mn-cs"/>
      </a:defRPr>
    </a:lvl4pPr>
    <a:lvl5pPr marL="1828800" algn="l" defTabSz="914400" rtl="0" eaLnBrk="1" latinLnBrk="0" hangingPunct="1">
      <a:defRPr sz="120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iresafetylaw.co.uk/enforcement-and-the-fire-alarm-engine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hisissomerset.co.uk/false-alarm-regulars-face-300-fine/story-15533947-detail/story.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bbc.co.uk/news/uk-england-london-25546816" TargetMode="External"/><Relationship Id="rId4" Type="http://schemas.openxmlformats.org/officeDocument/2006/relationships/hyperlink" Target="http://www.wakefieldexpress.co.uk/news/wakefield-district/false-fire-alarm-bill-to-hit-businesses-1-623227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0">
              <a:defRPr/>
            </a:pPr>
            <a:r>
              <a:rPr lang="en-GB" dirty="0" smtClean="0"/>
              <a:t>Revision Date: 16/03/2020 v2</a:t>
            </a:r>
          </a:p>
          <a:p>
            <a:endParaRPr lang="en-GB" dirty="0" smtClean="0"/>
          </a:p>
          <a:p>
            <a:r>
              <a:rPr lang="en-GB" b="1" dirty="0" smtClean="0"/>
              <a:t>This is a CPD Endorsed training course</a:t>
            </a:r>
          </a:p>
          <a:p>
            <a:r>
              <a:rPr lang="en-GB" dirty="0" smtClean="0"/>
              <a:t>Endorsed by the CPD Certification Service. The Coach House, Ealing Green, London W5 5ER</a:t>
            </a:r>
          </a:p>
          <a:p>
            <a:r>
              <a:rPr lang="en-GB" dirty="0" smtClean="0"/>
              <a:t>Certificate Number: A013855</a:t>
            </a:r>
          </a:p>
          <a:p>
            <a:endParaRPr lang="en-GB" dirty="0" smtClean="0"/>
          </a:p>
          <a:p>
            <a:r>
              <a:rPr lang="en-GB" dirty="0" smtClean="0"/>
              <a:t>Once</a:t>
            </a:r>
            <a:r>
              <a:rPr lang="en-GB" baseline="0" dirty="0" smtClean="0"/>
              <a:t> you have attended this training course you are eligible to request a CPD certificate.  Email: learn@detectortesters.com</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a:t>
            </a:fld>
            <a:endParaRPr lang="en-GB" dirty="0"/>
          </a:p>
        </p:txBody>
      </p:sp>
    </p:spTree>
    <p:extLst>
      <p:ext uri="{BB962C8B-B14F-4D97-AF65-F5344CB8AC3E}">
        <p14:creationId xmlns:p14="http://schemas.microsoft.com/office/powerpoint/2010/main" val="3880529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5">
              <a:defRPr/>
            </a:pPr>
            <a:r>
              <a:rPr lang="en-GB" b="1" i="1" dirty="0" err="1">
                <a:solidFill>
                  <a:schemeClr val="tx2"/>
                </a:solidFill>
                <a:cs typeface="Lato" panose="020F0502020204030203" pitchFamily="34" charset="0"/>
              </a:rPr>
              <a:t>Hackitt</a:t>
            </a:r>
            <a:r>
              <a:rPr lang="en-GB" b="1" i="1" dirty="0">
                <a:solidFill>
                  <a:schemeClr val="tx2"/>
                </a:solidFill>
                <a:cs typeface="Lato" panose="020F0502020204030203" pitchFamily="34" charset="0"/>
              </a:rPr>
              <a:t> Report:  “Don’t wait for regulations to raise the bar”</a:t>
            </a:r>
          </a:p>
          <a:p>
            <a:endParaRPr lang="en-GB" altLang="en-US" b="1" dirty="0" smtClean="0"/>
          </a:p>
          <a:p>
            <a:r>
              <a:rPr lang="en-GB" altLang="en-US" b="1" dirty="0" smtClean="0"/>
              <a:t>Responsible person</a:t>
            </a:r>
          </a:p>
          <a:p>
            <a:endParaRPr lang="en-GB" altLang="en-US" dirty="0" smtClean="0"/>
          </a:p>
          <a:p>
            <a:r>
              <a:rPr lang="en-GB" altLang="en-US" dirty="0" smtClean="0"/>
              <a:t>The term ‘Responsible Person’ is unfortunately used in two ways in the fire industry. The law uses the term to describe</a:t>
            </a:r>
            <a:r>
              <a:rPr lang="en-GB" altLang="en-US" baseline="0" dirty="0" smtClean="0"/>
              <a:t> the </a:t>
            </a:r>
            <a:r>
              <a:rPr lang="en-GB" altLang="en-US" dirty="0" smtClean="0"/>
              <a:t>person who is in control of the building – he/she is the legally responsible person. BS5839-1 2002 used the same term for the person who is responsible for the fire system. 2013 release has changed the term to Premises Manager.  Both references could be to the same person, but in most cases the legally responsible person will appoint someone to be responsible for the fire alarm system – so they are not the same.</a:t>
            </a:r>
          </a:p>
          <a:p>
            <a:endParaRPr lang="en-GB" altLang="en-US" dirty="0" smtClean="0"/>
          </a:p>
          <a:p>
            <a:r>
              <a:rPr lang="en-GB" altLang="en-US" dirty="0" smtClean="0"/>
              <a:t>The Premises Manager/Responsible person should have adequate authority, so that he/she is able to get things done if repairs are needed and he must be adequately trained so that he can ensure that the system is working correctly for 365 days of the year. The fire CP may only be on site for two days in the year, so the RP is critical for fire safety in buildings.</a:t>
            </a:r>
          </a:p>
          <a:p>
            <a:endParaRPr lang="en-GB" altLang="en-US" dirty="0" smtClean="0"/>
          </a:p>
          <a:p>
            <a:r>
              <a:rPr lang="en-GB" altLang="en-US" b="1" dirty="0" smtClean="0"/>
              <a:t>Competent</a:t>
            </a:r>
            <a:r>
              <a:rPr lang="en-GB" altLang="en-US" b="1" baseline="0" dirty="0" smtClean="0"/>
              <a:t> Person</a:t>
            </a:r>
            <a:endParaRPr lang="en-GB" altLang="en-US" b="1" dirty="0" smtClean="0"/>
          </a:p>
          <a:p>
            <a:pPr defTabSz="947922">
              <a:defRPr/>
            </a:pPr>
            <a:r>
              <a:rPr lang="en-GB" altLang="en-US" dirty="0" smtClean="0"/>
              <a:t>For further reading on Enforcement and the Fire Alarm Engineer - </a:t>
            </a:r>
            <a:r>
              <a:rPr lang="en-GB" dirty="0" smtClean="0">
                <a:hlinkClick r:id="rId3"/>
              </a:rPr>
              <a:t>http://www.firesafetylaw.co.uk/enforcement-and-the-fire-alarm-engineer/</a:t>
            </a:r>
            <a:endParaRPr lang="en-GB" dirty="0" smtClean="0"/>
          </a:p>
          <a:p>
            <a:pPr defTabSz="947922">
              <a:defRPr/>
            </a:pPr>
            <a:r>
              <a:rPr lang="en-GB" altLang="en-US" dirty="0" smtClean="0"/>
              <a:t>Also worth following Warren Spencer from the above website.  You can subscribe to </a:t>
            </a:r>
            <a:r>
              <a:rPr lang="en-GB" altLang="en-US" smtClean="0"/>
              <a:t>his newsletter.  </a:t>
            </a:r>
            <a:r>
              <a:rPr lang="en-GB" altLang="en-US" dirty="0" smtClean="0"/>
              <a:t>Highly</a:t>
            </a:r>
            <a:r>
              <a:rPr lang="en-GB" altLang="en-US" baseline="0" dirty="0" smtClean="0"/>
              <a:t> recommended!</a:t>
            </a:r>
            <a:endParaRPr lang="en-GB" altLang="en-US" dirty="0" smtClean="0"/>
          </a:p>
          <a:p>
            <a:endParaRPr lang="en-US" altLang="en-US" dirty="0" smtClean="0"/>
          </a:p>
          <a:p>
            <a:pPr defTabSz="914365">
              <a:lnSpc>
                <a:spcPct val="90000"/>
              </a:lnSpc>
            </a:pPr>
            <a:r>
              <a:rPr lang="en-GB" b="1" dirty="0"/>
              <a:t>Matrix of responsibility</a:t>
            </a:r>
          </a:p>
          <a:p>
            <a:pPr>
              <a:lnSpc>
                <a:spcPct val="90000"/>
              </a:lnSpc>
            </a:pPr>
            <a:r>
              <a:rPr lang="en-GB" dirty="0" smtClean="0"/>
              <a:t>Following</a:t>
            </a:r>
            <a:r>
              <a:rPr lang="en-GB" baseline="0" dirty="0" smtClean="0"/>
              <a:t> on from Grenfell Fire and the </a:t>
            </a:r>
            <a:r>
              <a:rPr lang="en-GB" baseline="0" dirty="0" err="1" smtClean="0"/>
              <a:t>Hackitt</a:t>
            </a:r>
            <a:r>
              <a:rPr lang="en-GB" baseline="0" dirty="0" smtClean="0"/>
              <a:t> report courts and the law are looking at who else could be held responsible.  If the fire alarm engineer does not have the correct or serviceable test and maintenance equipment could the service manager or owner of the service company be held accountable?  </a:t>
            </a:r>
          </a:p>
          <a:p>
            <a:pPr>
              <a:lnSpc>
                <a:spcPct val="90000"/>
              </a:lnSpc>
            </a:pPr>
            <a:endParaRPr lang="en-GB" baseline="0" dirty="0" smtClean="0"/>
          </a:p>
          <a:p>
            <a:pPr>
              <a:lnSpc>
                <a:spcPct val="90000"/>
              </a:lnSpc>
            </a:pPr>
            <a:r>
              <a:rPr lang="en-GB" baseline="0" dirty="0" smtClean="0"/>
              <a:t>As of 2019, the RRO is under review and it is looking bring it up to date.  It is suspected that it will make it possible for others who are involved could be held responsible.</a:t>
            </a:r>
          </a:p>
          <a:p>
            <a:pPr>
              <a:lnSpc>
                <a:spcPct val="90000"/>
              </a:lnSpc>
            </a:pPr>
            <a:endParaRPr lang="en-GB" baseline="0" dirty="0" smtClean="0"/>
          </a:p>
          <a:p>
            <a:pPr>
              <a:lnSpc>
                <a:spcPct val="90000"/>
              </a:lnSpc>
            </a:pPr>
            <a:r>
              <a:rPr lang="en-GB" baseline="0" dirty="0" smtClean="0"/>
              <a:t>In the Law courts changes have already been made and unlimited fines and up to 20 months imprisonment can be awarded.</a:t>
            </a:r>
          </a:p>
          <a:p>
            <a:pPr>
              <a:lnSpc>
                <a:spcPct val="90000"/>
              </a:lnSpc>
            </a:pPr>
            <a:endParaRPr lang="en-GB" baseline="0" dirty="0" smtClean="0"/>
          </a:p>
          <a:p>
            <a:pPr>
              <a:lnSpc>
                <a:spcPct val="90000"/>
              </a:lnSpc>
            </a:pP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10</a:t>
            </a:fld>
            <a:endParaRPr lang="en-GB" dirty="0"/>
          </a:p>
        </p:txBody>
      </p:sp>
    </p:spTree>
    <p:extLst>
      <p:ext uri="{BB962C8B-B14F-4D97-AF65-F5344CB8AC3E}">
        <p14:creationId xmlns:p14="http://schemas.microsoft.com/office/powerpoint/2010/main" val="370223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smtClean="0"/>
              <a:t>The Importance of Fire Safety Log book </a:t>
            </a:r>
          </a:p>
          <a:p>
            <a:pPr>
              <a:defRPr/>
            </a:pPr>
            <a:r>
              <a:rPr lang="en-GB" dirty="0" smtClean="0"/>
              <a:t>Must to be kept up to date and readily available for inspection/audit by the Fire and Rescue Service as and when required.   </a:t>
            </a:r>
          </a:p>
          <a:p>
            <a:pPr>
              <a:defRPr/>
            </a:pPr>
            <a:r>
              <a:rPr lang="en-GB" dirty="0" smtClean="0"/>
              <a:t>The engineer (CP) should check this is being done.</a:t>
            </a:r>
          </a:p>
          <a:p>
            <a:pPr>
              <a:defRPr/>
            </a:pPr>
            <a:endParaRPr lang="en-GB" dirty="0" smtClean="0"/>
          </a:p>
          <a:p>
            <a:pPr>
              <a:defRPr/>
            </a:pPr>
            <a:r>
              <a:rPr lang="en-GB" b="1" dirty="0" err="1" smtClean="0"/>
              <a:t>Hackitt</a:t>
            </a:r>
            <a:r>
              <a:rPr lang="en-GB" b="1" dirty="0" smtClean="0"/>
              <a:t> report </a:t>
            </a:r>
            <a:r>
              <a:rPr lang="en-GB" b="1" i="1" dirty="0" smtClean="0"/>
              <a:t>“Golden Thread of Information”</a:t>
            </a:r>
          </a:p>
          <a:p>
            <a:r>
              <a:rPr lang="en-GB" dirty="0"/>
              <a:t>The </a:t>
            </a:r>
            <a:r>
              <a:rPr lang="en-GB" dirty="0" err="1"/>
              <a:t>Hackitt</a:t>
            </a:r>
            <a:r>
              <a:rPr lang="en-GB" dirty="0"/>
              <a:t> report talks about a digital record for every building: a “golden thread of information” about each high rise residential building.  But why not for all buildings?  A single repository of information, from initial design through construction and to all subsequent changes throughout occupation, would benefit all end users of buildings.  Software developers maintain detailed design and change logs, detailing what changes have been made and why: why shouldn’t we have the equivalent for the buildings we live, shop, relax and work in, to ensure that they are and continue to be safe and fit for purpose?  Such a record would help ensure accountability for decisions and dis-incentivise corner-cutting for the sake of cost.</a:t>
            </a:r>
            <a:endParaRPr lang="en-GB" altLang="en-US" dirty="0" smtClean="0"/>
          </a:p>
          <a:p>
            <a:pPr>
              <a:defRPr/>
            </a:pPr>
            <a:r>
              <a:rPr lang="en-GB" dirty="0" smtClean="0"/>
              <a:t/>
            </a:r>
            <a:br>
              <a:rPr lang="en-GB" dirty="0" smtClean="0"/>
            </a:br>
            <a:endParaRPr lang="en-GB" dirty="0" smtClean="0"/>
          </a:p>
          <a:p>
            <a:pPr defTabSz="914365">
              <a:defRPr/>
            </a:pPr>
            <a:r>
              <a:rPr lang="en-GB" altLang="en-US" dirty="0" smtClean="0"/>
              <a:t>Poor on site documentation is an all too frequent occurrence.  Fire log book not kept up to date by either the RP or in some case CP.  No record or details on UFS.</a:t>
            </a:r>
          </a:p>
          <a:p>
            <a:pPr defTabSz="914365">
              <a:defRPr/>
            </a:pPr>
            <a:endParaRPr lang="en-GB" dirty="0" smtClean="0"/>
          </a:p>
          <a:p>
            <a:pPr defTabSz="914365">
              <a:defRPr/>
            </a:pPr>
            <a:r>
              <a:rPr lang="en-GB" b="1" dirty="0" smtClean="0"/>
              <a:t>TIO Fire</a:t>
            </a:r>
          </a:p>
          <a:p>
            <a:pPr marL="171443" indent="-171443" defTabSz="914365">
              <a:buFont typeface="Arial" panose="020B0604020202020204" pitchFamily="34" charset="0"/>
              <a:buChar char="•"/>
              <a:defRPr/>
            </a:pPr>
            <a:r>
              <a:rPr lang="en-GB" dirty="0" smtClean="0"/>
              <a:t>Log Book</a:t>
            </a:r>
          </a:p>
          <a:p>
            <a:pPr marL="628626" lvl="1" indent="-171443" defTabSz="914365">
              <a:buFont typeface="Arial" panose="020B0604020202020204" pitchFamily="34" charset="0"/>
              <a:buChar char="•"/>
              <a:defRPr/>
            </a:pPr>
            <a:r>
              <a:rPr lang="en-GB" dirty="0" err="1" smtClean="0"/>
              <a:t>Tio</a:t>
            </a:r>
            <a:r>
              <a:rPr lang="en-GB" dirty="0" smtClean="0"/>
              <a:t> centres around an online interactive fire safety log book – accessed whenever and wherever needed.</a:t>
            </a:r>
          </a:p>
          <a:p>
            <a:pPr marL="171443" indent="-171443" defTabSz="914365">
              <a:buFont typeface="Arial" panose="020B0604020202020204" pitchFamily="34" charset="0"/>
              <a:buChar char="•"/>
              <a:defRPr/>
            </a:pPr>
            <a:r>
              <a:rPr lang="en-GB" dirty="0" smtClean="0"/>
              <a:t>False Alarm Manager</a:t>
            </a:r>
          </a:p>
          <a:p>
            <a:pPr marL="628626" lvl="1" indent="-171443" defTabSz="914365">
              <a:buFont typeface="Arial" panose="020B0604020202020204" pitchFamily="34" charset="0"/>
              <a:buChar char="•"/>
              <a:defRPr/>
            </a:pPr>
            <a:r>
              <a:rPr lang="en-GB" dirty="0" err="1"/>
              <a:t>Tio</a:t>
            </a:r>
            <a:r>
              <a:rPr lang="en-GB" dirty="0"/>
              <a:t> makes it quick and easy. Details are shared, equipment checked, systems reviewed, false and unwanted alarms prevented and remedies provided. You and the fire brigade save valuable resources.</a:t>
            </a:r>
            <a:endParaRPr lang="en-GB" dirty="0" smtClean="0"/>
          </a:p>
          <a:p>
            <a:pPr marL="171443" indent="-171443" defTabSz="914365">
              <a:buFont typeface="Arial" panose="020B0604020202020204" pitchFamily="34" charset="0"/>
              <a:buChar char="•"/>
              <a:defRPr/>
            </a:pPr>
            <a:r>
              <a:rPr lang="en-GB" dirty="0" smtClean="0"/>
              <a:t>Compliance Assistant</a:t>
            </a:r>
          </a:p>
          <a:p>
            <a:pPr marL="628626" lvl="1" indent="-171443" defTabSz="914365">
              <a:buFont typeface="Arial" panose="020B0604020202020204" pitchFamily="34" charset="0"/>
              <a:buChar char="•"/>
              <a:defRPr/>
            </a:pPr>
            <a:r>
              <a:rPr lang="en-GB" dirty="0"/>
              <a:t>Compliance reminders guide you on what to do, when and how; and its simple, intuitive design makes record-keeping easy.</a:t>
            </a:r>
            <a:endParaRPr lang="en-GB" dirty="0" smtClean="0"/>
          </a:p>
          <a:p>
            <a:pPr marL="171443" indent="-171443" defTabSz="914365">
              <a:buFont typeface="Arial" panose="020B0604020202020204" pitchFamily="34" charset="0"/>
              <a:buChar char="•"/>
              <a:defRPr/>
            </a:pPr>
            <a:r>
              <a:rPr lang="en-GB" dirty="0" smtClean="0"/>
              <a:t>Fire Document store</a:t>
            </a:r>
          </a:p>
          <a:p>
            <a:pPr marL="628626" lvl="1" indent="-171443" defTabSz="914365">
              <a:buFont typeface="Arial" panose="020B0604020202020204" pitchFamily="34" charset="0"/>
              <a:buChar char="•"/>
              <a:defRPr/>
            </a:pPr>
            <a:r>
              <a:rPr lang="en-GB" dirty="0"/>
              <a:t>There’s a place for all your fire safety documentation too: vital documents such as risk assessments, certificates, site drawings, evacuation plans, recommendations and quotations.</a:t>
            </a:r>
            <a:endParaRPr lang="en-GB" dirty="0" smtClean="0"/>
          </a:p>
          <a:p>
            <a:pPr marL="171443" indent="-171443" defTabSz="914365">
              <a:buFont typeface="Arial" panose="020B0604020202020204" pitchFamily="34" charset="0"/>
              <a:buChar char="•"/>
              <a:defRPr/>
            </a:pPr>
            <a:r>
              <a:rPr lang="en-GB" dirty="0" smtClean="0"/>
              <a:t>Key / Emergency Contacts</a:t>
            </a:r>
          </a:p>
          <a:p>
            <a:pPr marL="628626" lvl="1" indent="-171443" defTabSz="914365">
              <a:buFont typeface="Arial" panose="020B0604020202020204" pitchFamily="34" charset="0"/>
              <a:buChar char="•"/>
              <a:defRPr/>
            </a:pPr>
            <a:r>
              <a:rPr lang="en-GB" dirty="0" err="1"/>
              <a:t>Tio</a:t>
            </a:r>
            <a:r>
              <a:rPr lang="en-GB" dirty="0"/>
              <a:t> keeps all your emergency contacts in the loop, not only does it keep them neatly stored within the app; it also notifies them of any activations or reports.</a:t>
            </a:r>
            <a:r>
              <a:rPr lang="en-GB" dirty="0" smtClean="0"/>
              <a:t/>
            </a:r>
            <a:br>
              <a:rPr lang="en-GB" dirty="0" smtClean="0"/>
            </a:br>
            <a:endParaRPr lang="en-GB" dirty="0" smtClean="0"/>
          </a:p>
          <a:p>
            <a:pPr defTabSz="914365">
              <a:defRPr/>
            </a:pPr>
            <a:endParaRPr lang="en-GB" altLang="en-US"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11</a:t>
            </a:fld>
            <a:endParaRPr lang="en-GB" dirty="0"/>
          </a:p>
        </p:txBody>
      </p:sp>
    </p:spTree>
    <p:extLst>
      <p:ext uri="{BB962C8B-B14F-4D97-AF65-F5344CB8AC3E}">
        <p14:creationId xmlns:p14="http://schemas.microsoft.com/office/powerpoint/2010/main" val="1907550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0" dirty="0" smtClean="0"/>
              <a:t>Competent Person (CP) </a:t>
            </a:r>
            <a:r>
              <a:rPr lang="en-GB" b="1" dirty="0" smtClean="0"/>
              <a:t>role</a:t>
            </a:r>
          </a:p>
          <a:p>
            <a:r>
              <a:rPr lang="en-GB" dirty="0" smtClean="0"/>
              <a:t>Traditionally fire alarm CP will view their job as doing a series of technical tasks to keep the equipment, in this case the fire alarm system, in good working order.</a:t>
            </a:r>
          </a:p>
          <a:p>
            <a:endParaRPr lang="en-GB" dirty="0" smtClean="0"/>
          </a:p>
          <a:p>
            <a:r>
              <a:rPr lang="en-GB" dirty="0" smtClean="0"/>
              <a:t>However BS5839-1 looks at the role of the CP from a very much more holistic point of view. </a:t>
            </a:r>
          </a:p>
          <a:p>
            <a:endParaRPr lang="en-GB" dirty="0" smtClean="0"/>
          </a:p>
          <a:p>
            <a:r>
              <a:rPr lang="en-GB" dirty="0" smtClean="0"/>
              <a:t>It is an unfortunate fact that many building owners (RP) are only concerned about the fire system when it false alarms and are only concerned with fire safety when they have to do something to comply with the law or when they have just suffered the consequences of a fire.  This is where the CP comes in. His role is both to look after the system technically and act as a teacher and to some extents a policeman to ensure everything is being done correctly.</a:t>
            </a:r>
          </a:p>
          <a:p>
            <a:endParaRPr lang="en-GB" dirty="0" smtClean="0"/>
          </a:p>
          <a:p>
            <a:r>
              <a:rPr lang="en-GB" dirty="0" smtClean="0"/>
              <a:t>The RP should be trained on the fire system when the system is installed. However many RP’s roles are much shorter than the life of the fire system. Therefore the CP has to train the RP in what his role is with respect to the fire system. He will also have to provide training with respect to what things will cause false alarms and how the system needs to be tested and looked after to make sure it does what it is meant to. This is the role of training and visual inspection of the site.</a:t>
            </a:r>
          </a:p>
          <a:p>
            <a:endParaRPr lang="en-GB" dirty="0" smtClean="0"/>
          </a:p>
          <a:p>
            <a:r>
              <a:rPr lang="en-GB" dirty="0" smtClean="0"/>
              <a:t>The tests also have to be done to confirm that all is well with the system and a check on false alarms is needed to make sure that nothing is drifting.</a:t>
            </a:r>
          </a:p>
          <a:p>
            <a:endParaRPr lang="en-GB" dirty="0" smtClean="0"/>
          </a:p>
          <a:p>
            <a:r>
              <a:rPr lang="en-GB" dirty="0" smtClean="0"/>
              <a:t>Often a reminder of the need to keep the log book up to date is also necessary.</a:t>
            </a:r>
            <a:endParaRPr 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12</a:t>
            </a:fld>
            <a:endParaRPr lang="en-GB" dirty="0"/>
          </a:p>
        </p:txBody>
      </p:sp>
    </p:spTree>
    <p:extLst>
      <p:ext uri="{BB962C8B-B14F-4D97-AF65-F5344CB8AC3E}">
        <p14:creationId xmlns:p14="http://schemas.microsoft.com/office/powerpoint/2010/main" val="11733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Role of the fire brigade since 2006</a:t>
            </a:r>
          </a:p>
          <a:p>
            <a:r>
              <a:rPr lang="en-GB" dirty="0" smtClean="0"/>
              <a:t>The RRO was introduced in 2006 and the requirement for the FRS to issue fire safety certificates was removed.  </a:t>
            </a:r>
          </a:p>
          <a:p>
            <a:endParaRPr lang="en-GB" dirty="0" smtClean="0"/>
          </a:p>
          <a:p>
            <a:r>
              <a:rPr lang="en-GB" dirty="0" smtClean="0"/>
              <a:t>The role of the FRS changed and many brigades found themselves falling into a Policing role and collecting information to carry out prosecutions of non-compliance and blatant offenders.  A number of RP’s were prosecuted and 1 CP was prosecuted in the early days.</a:t>
            </a:r>
          </a:p>
          <a:p>
            <a:endParaRPr lang="en-GB" dirty="0" smtClean="0"/>
          </a:p>
          <a:p>
            <a:r>
              <a:rPr lang="en-GB" dirty="0" smtClean="0"/>
              <a:t>The time and cost associated with collecting information for a prosecution is high and continued government cutbacks has result in a reduction of cases brought to the courts.</a:t>
            </a:r>
          </a:p>
          <a:p>
            <a:endParaRPr lang="en-GB" dirty="0" smtClean="0"/>
          </a:p>
          <a:p>
            <a:r>
              <a:rPr lang="en-GB" dirty="0" smtClean="0"/>
              <a:t>The FRS have more recently changed their approach and are now focussing on the number of unwanted fire signals (UFS).</a:t>
            </a:r>
          </a:p>
          <a:p>
            <a:endParaRPr lang="en-GB" dirty="0" smtClean="0"/>
          </a:p>
          <a:p>
            <a:r>
              <a:rPr lang="en-GB" dirty="0" smtClean="0"/>
              <a:t>In England,</a:t>
            </a:r>
            <a:r>
              <a:rPr lang="en-GB" baseline="0" dirty="0" smtClean="0"/>
              <a:t> a</a:t>
            </a:r>
            <a:r>
              <a:rPr lang="en-GB" dirty="0" smtClean="0"/>
              <a:t> lot of confusion exists around the different regional brigades and the different responses to automatic fire signals. Some will respond to automatic signals others will call challenge (seek confirmation of smoke and flames).</a:t>
            </a:r>
          </a:p>
          <a:p>
            <a:endParaRPr lang="en-GB" dirty="0" smtClean="0"/>
          </a:p>
          <a:p>
            <a:r>
              <a:rPr lang="en-GB" b="1" dirty="0" smtClean="0"/>
              <a:t>Localism Act 2011</a:t>
            </a:r>
          </a:p>
          <a:p>
            <a:r>
              <a:rPr lang="en-GB" dirty="0" smtClean="0"/>
              <a:t>The laws outlined in the Localism Bill mean that individual fire services throughout the UK can charge per false fire alarm. Fire and rescue authorities in England or Wales will be able to charge for the time they spend responding to false alarms from commercial buildings. Plenty of countries in Europe have already enforced a similar strategy, with England and Wales relatively late in bringing in this new legislation.</a:t>
            </a:r>
            <a:br>
              <a:rPr lang="en-GB" dirty="0" smtClean="0"/>
            </a:br>
            <a:r>
              <a:rPr lang="en-GB" dirty="0" smtClean="0"/>
              <a:t/>
            </a:r>
            <a:br>
              <a:rPr lang="en-GB" dirty="0" smtClean="0"/>
            </a:br>
            <a:r>
              <a:rPr lang="en-GB" dirty="0" smtClean="0"/>
              <a:t>A false report can be made by an employee, or from malfunctioning or incorrectly installed fire detection equipment. If a fire and rescue authority decides to charge for taking action as a result of a false alarm, the amount charged is set by the local authority and can vary depending on circumstances. All local authorities within England and Wales will have the authority to enforce a charging system or unnecessary call-outs.</a:t>
            </a:r>
            <a:br>
              <a:rPr lang="en-GB" dirty="0" smtClean="0"/>
            </a:br>
            <a:r>
              <a:rPr lang="en-GB" dirty="0" smtClean="0"/>
              <a:t/>
            </a:r>
            <a:br>
              <a:rPr lang="en-GB" dirty="0" smtClean="0"/>
            </a:br>
            <a:r>
              <a:rPr lang="en-GB" dirty="0" smtClean="0"/>
              <a:t>The fire and rescue authority can only charge up to the costs incurred – they cannot make profit through charges. However, taking into account the costs associated with sending out two fire engines and two teams of fire fighters (reputed to be £5,000 per tender), plus their specialist equipment, this could be a considerable amount. Some brigades are against charging, as this could result in companies becoming reluctant to call the fire service. Therefore, although the general consensus is that authorities should enforce charges, some may decide not to.</a:t>
            </a:r>
            <a:br>
              <a:rPr lang="en-GB" dirty="0" smtClean="0"/>
            </a:br>
            <a:r>
              <a:rPr lang="en-GB" dirty="0" smtClean="0"/>
              <a:t/>
            </a:r>
            <a:br>
              <a:rPr lang="en-GB" dirty="0" smtClean="0"/>
            </a:br>
            <a:r>
              <a:rPr lang="en-GB" dirty="0" smtClean="0"/>
              <a:t>The amount charged is set by each local authority, not nationally, and will be different depending on circumstances.  </a:t>
            </a:r>
          </a:p>
          <a:p>
            <a:endParaRPr lang="en-GB" dirty="0" smtClean="0"/>
          </a:p>
          <a:p>
            <a:r>
              <a:rPr lang="en-GB" dirty="0" smtClean="0"/>
              <a:t>Several FRS have introduced fines for repeat UFS and others are considering doing so</a:t>
            </a:r>
          </a:p>
          <a:p>
            <a:r>
              <a:rPr lang="en-GB" dirty="0" smtClean="0"/>
              <a:t>Devon and Somerset Fire and Rescue service was one of the first to implement fines.</a:t>
            </a:r>
          </a:p>
          <a:p>
            <a:r>
              <a:rPr lang="en-GB" u="sng" dirty="0" smtClean="0">
                <a:hlinkClick r:id="rId3"/>
              </a:rPr>
              <a:t>http://www.thisissomerset.co.uk/false-alarm-regulars-face-300-fine/story-15533947-detail/story.html</a:t>
            </a:r>
            <a:r>
              <a:rPr lang="en-GB" dirty="0" smtClean="0"/>
              <a:t> </a:t>
            </a:r>
          </a:p>
          <a:p>
            <a:endParaRPr lang="en-GB" dirty="0" smtClean="0"/>
          </a:p>
          <a:p>
            <a:r>
              <a:rPr lang="en-GB" dirty="0" smtClean="0"/>
              <a:t>Other</a:t>
            </a:r>
            <a:r>
              <a:rPr lang="en-GB" baseline="0" dirty="0" smtClean="0"/>
              <a:t> FRS have since followed.</a:t>
            </a:r>
            <a:endParaRPr lang="en-GB" dirty="0" smtClean="0"/>
          </a:p>
          <a:p>
            <a:endParaRPr lang="en-GB" dirty="0" smtClean="0"/>
          </a:p>
          <a:p>
            <a:r>
              <a:rPr lang="en-GB" b="1" dirty="0" smtClean="0"/>
              <a:t>West Yorkshire</a:t>
            </a:r>
          </a:p>
          <a:p>
            <a:r>
              <a:rPr lang="en-GB" u="sng" dirty="0" smtClean="0">
                <a:hlinkClick r:id="rId4"/>
              </a:rPr>
              <a:t>http://www.wakefieldexpress.co.uk/news/wakefield-district/false-fire-alarm-bill-to-hit-businesses-1-6232273</a:t>
            </a:r>
            <a:endParaRPr lang="en-GB" dirty="0" smtClean="0"/>
          </a:p>
          <a:p>
            <a:endParaRPr lang="en-GB" dirty="0" smtClean="0"/>
          </a:p>
          <a:p>
            <a:r>
              <a:rPr lang="en-GB" b="1" dirty="0" smtClean="0"/>
              <a:t>London Fire Brigade are now charging</a:t>
            </a:r>
          </a:p>
          <a:p>
            <a:r>
              <a:rPr lang="en-GB" dirty="0" smtClean="0">
                <a:hlinkClick r:id="rId5"/>
              </a:rPr>
              <a:t>http://www.bbc.co.uk/news/uk-england-london-25546816</a:t>
            </a:r>
            <a:endParaRPr lang="en-GB" dirty="0" smtClean="0"/>
          </a:p>
          <a:p>
            <a:endParaRPr lang="en-GB" dirty="0" smtClean="0"/>
          </a:p>
          <a:p>
            <a:r>
              <a:rPr lang="en-GB" dirty="0" smtClean="0"/>
              <a:t> </a:t>
            </a:r>
            <a:endParaRPr lang="en-GB" dirty="0" smtClean="0">
              <a:latin typeface="Lato" panose="020F0502020204030203" pitchFamily="34" charset="0"/>
            </a:endParaRP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13</a:t>
            </a:fld>
            <a:endParaRPr lang="en-GB" dirty="0"/>
          </a:p>
        </p:txBody>
      </p:sp>
    </p:spTree>
    <p:extLst>
      <p:ext uri="{BB962C8B-B14F-4D97-AF65-F5344CB8AC3E}">
        <p14:creationId xmlns:p14="http://schemas.microsoft.com/office/powerpoint/2010/main" val="54422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What are the common issues?</a:t>
            </a:r>
          </a:p>
          <a:p>
            <a:pPr lvl="1"/>
            <a:endParaRPr lang="en-GB" altLang="en-US" dirty="0" smtClean="0"/>
          </a:p>
          <a:p>
            <a:r>
              <a:rPr lang="en-GB" altLang="en-US" dirty="0" smtClean="0"/>
              <a:t>Some detectors are in hard to reach locations and many go un-tested.  Variations to the standard are often incorrectly written.  2017 edition of BS5839:1 – clause 22 has a new paragraph to prescribe testing</a:t>
            </a:r>
          </a:p>
          <a:p>
            <a:endParaRPr lang="en-GB" altLang="en-US" dirty="0" smtClean="0"/>
          </a:p>
          <a:p>
            <a:r>
              <a:rPr lang="en-GB" altLang="en-US" dirty="0" smtClean="0"/>
              <a:t>No asset register of devices attached to system, means there is no way of keeping a record of what has been tested against what should be tested. This can mean that many detectors that are reachable go untested and some detectors are over tested.</a:t>
            </a:r>
          </a:p>
          <a:p>
            <a:endParaRPr lang="en-GB" altLang="en-US" dirty="0" smtClean="0"/>
          </a:p>
          <a:p>
            <a:r>
              <a:rPr lang="en-GB" altLang="en-US" dirty="0" smtClean="0"/>
              <a:t>There is a need for the RP to have more vision and control over what fire detection devices are attached to the system and what the state of test is.  Also what age are the devices and when will they need to be replaced.  In many cases the RP has no way of checking or keeping tabs on the system.  This is not a good state of affairs as he/she is responsible.</a:t>
            </a:r>
          </a:p>
          <a:p>
            <a:endParaRPr lang="en-GB" altLang="en-US" dirty="0" smtClean="0"/>
          </a:p>
          <a:p>
            <a:r>
              <a:rPr lang="en-GB" altLang="en-US" dirty="0" smtClean="0"/>
              <a:t>Tenders and economics can mean the cheapest contract is signed.  This can lead to corners being cut and testing of detectors not being carried</a:t>
            </a:r>
            <a:r>
              <a:rPr lang="en-GB" altLang="en-US" baseline="0" dirty="0" smtClean="0"/>
              <a:t> </a:t>
            </a:r>
            <a:r>
              <a:rPr lang="en-GB" altLang="en-US" dirty="0" smtClean="0"/>
              <a:t>out.</a:t>
            </a:r>
          </a:p>
          <a:p>
            <a:endParaRPr lang="en-GB" altLang="en-US" dirty="0" smtClean="0"/>
          </a:p>
          <a:p>
            <a:r>
              <a:rPr lang="en-GB" altLang="en-US" dirty="0" smtClean="0"/>
              <a:t>Poor on site documentation is an all too frequent occurrence.  Fire log book not kept up to date by either the RP or in some case CP.  No record or details on UFS</a:t>
            </a:r>
          </a:p>
          <a:p>
            <a:endParaRPr lang="en-GB" altLang="en-US" dirty="0" smtClean="0"/>
          </a:p>
          <a:p>
            <a:r>
              <a:rPr lang="en-GB" altLang="en-US" dirty="0" smtClean="0"/>
              <a:t>From 2017 edition of BS5839:1, there is a prescribe recommendation to test all enable sensors in </a:t>
            </a:r>
            <a:r>
              <a:rPr lang="en-GB" altLang="en-US" dirty="0" err="1" smtClean="0"/>
              <a:t>multisensors</a:t>
            </a:r>
            <a:r>
              <a:rPr lang="en-GB" altLang="en-US" dirty="0" smtClean="0"/>
              <a:t>.  This may well be overlooked</a:t>
            </a:r>
            <a:r>
              <a:rPr lang="en-GB" altLang="en-US" baseline="0" dirty="0" smtClean="0"/>
              <a:t> by engineers that have not kept up with their training.</a:t>
            </a:r>
          </a:p>
          <a:p>
            <a:endParaRPr lang="en-GB" altLang="en-US" baseline="0" dirty="0" smtClean="0"/>
          </a:p>
          <a:p>
            <a:r>
              <a:rPr lang="en-GB" altLang="en-US" baseline="0" dirty="0" smtClean="0"/>
              <a:t>After Grenfell, Insurance companies are taking more interest and encourage RP/PM’s to seek proof of what is being tested.</a:t>
            </a:r>
            <a:endParaRPr lang="en-GB" altLang="en-US" dirty="0" smtClean="0"/>
          </a:p>
          <a:p>
            <a:endParaRPr lang="en-GB" altLang="en-US" dirty="0" smtClean="0"/>
          </a:p>
          <a:p>
            <a:endParaRPr lang="en-GB" altLang="en-US" dirty="0" smtClean="0"/>
          </a:p>
          <a:p>
            <a:pPr defTabSz="914365">
              <a:defRPr/>
            </a:pPr>
            <a:r>
              <a:rPr lang="en-GB" altLang="en-US" dirty="0" smtClean="0"/>
              <a:t>One simple step is to encourage the use of online Fire Log</a:t>
            </a:r>
            <a:r>
              <a:rPr lang="en-GB" altLang="en-US" baseline="0" dirty="0" smtClean="0"/>
              <a:t> book services that simplifies the task of proving compliance for the RP/PM. – See - http://www.tiofiresafety.com</a:t>
            </a:r>
            <a:endParaRPr lang="en-GB" altLang="en-US" dirty="0" smtClean="0"/>
          </a:p>
          <a:p>
            <a:endParaRPr lang="en-GB" altLang="en-US" dirty="0" smtClean="0"/>
          </a:p>
          <a:p>
            <a:r>
              <a:rPr lang="en-GB" altLang="en-US" dirty="0" smtClean="0"/>
              <a:t>The above are a list of common issues that you need to be aware of and to do what you can to make sure that they do not occur on the sites that you maintain.</a:t>
            </a:r>
          </a:p>
          <a:p>
            <a:endParaRPr lang="en-GB" altLang="en-US" dirty="0" smtClean="0"/>
          </a:p>
          <a:p>
            <a:r>
              <a:rPr lang="en-GB" altLang="en-US" dirty="0" smtClean="0"/>
              <a:t>O</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14</a:t>
            </a:fld>
            <a:endParaRPr lang="en-GB" dirty="0"/>
          </a:p>
        </p:txBody>
      </p:sp>
    </p:spTree>
    <p:extLst>
      <p:ext uri="{BB962C8B-B14F-4D97-AF65-F5344CB8AC3E}">
        <p14:creationId xmlns:p14="http://schemas.microsoft.com/office/powerpoint/2010/main" val="1157581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15</a:t>
            </a:fld>
            <a:endParaRPr lang="en-GB" dirty="0"/>
          </a:p>
        </p:txBody>
      </p:sp>
    </p:spTree>
    <p:extLst>
      <p:ext uri="{BB962C8B-B14F-4D97-AF65-F5344CB8AC3E}">
        <p14:creationId xmlns:p14="http://schemas.microsoft.com/office/powerpoint/2010/main" val="413129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Lato" panose="020F0502020204030203" pitchFamily="34" charset="0"/>
                <a:ea typeface="+mn-ea"/>
                <a:cs typeface="+mn-cs"/>
              </a:rPr>
              <a:t>That concludes this section…  </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If you want to know more about our products, please see the </a:t>
            </a:r>
            <a:r>
              <a:rPr lang="en-GB" sz="1200" kern="1200" dirty="0" err="1" smtClean="0">
                <a:solidFill>
                  <a:schemeClr val="tx1"/>
                </a:solidFill>
                <a:effectLst/>
                <a:latin typeface="Lato" panose="020F0502020204030203" pitchFamily="34" charset="0"/>
                <a:ea typeface="+mn-ea"/>
                <a:cs typeface="+mn-cs"/>
              </a:rPr>
              <a:t>detectortesters</a:t>
            </a:r>
            <a:r>
              <a:rPr lang="en-GB" sz="1200" kern="1200" dirty="0" smtClean="0">
                <a:solidFill>
                  <a:schemeClr val="tx1"/>
                </a:solidFill>
                <a:effectLst/>
                <a:latin typeface="Lato" panose="020F0502020204030203" pitchFamily="34" charset="0"/>
                <a:ea typeface="+mn-ea"/>
                <a:cs typeface="+mn-cs"/>
              </a:rPr>
              <a:t> website or alternatively check out some of our product videos on YouTube.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We also have other training courses available on our website.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Look forward to you joining me on the next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16</a:t>
            </a:fld>
            <a:endParaRPr lang="en-GB" dirty="0"/>
          </a:p>
        </p:txBody>
      </p:sp>
    </p:spTree>
    <p:extLst>
      <p:ext uri="{BB962C8B-B14F-4D97-AF65-F5344CB8AC3E}">
        <p14:creationId xmlns:p14="http://schemas.microsoft.com/office/powerpoint/2010/main" val="357526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Your trainer: Paul Gatens</a:t>
            </a:r>
          </a:p>
          <a:p>
            <a:r>
              <a:rPr lang="en-GB" dirty="0" smtClean="0"/>
              <a:t>Employed</a:t>
            </a:r>
            <a:r>
              <a:rPr lang="en-GB" baseline="0" dirty="0" smtClean="0"/>
              <a:t> at </a:t>
            </a:r>
            <a:r>
              <a:rPr lang="en-GB" baseline="0" dirty="0" err="1" smtClean="0"/>
              <a:t>D</a:t>
            </a:r>
            <a:r>
              <a:rPr lang="en-GB" dirty="0" err="1" smtClean="0"/>
              <a:t>etectortesters</a:t>
            </a:r>
            <a:r>
              <a:rPr lang="en-GB" dirty="0" smtClean="0"/>
              <a:t> since 2007.</a:t>
            </a:r>
            <a:r>
              <a:rPr lang="en-GB" baseline="0" dirty="0" smtClean="0"/>
              <a:t> P</a:t>
            </a:r>
            <a:r>
              <a:rPr lang="en-GB" dirty="0" smtClean="0"/>
              <a:t>reviously at Which? in Hertford and prior to that I was a Microsoft Certified Trainer.  Served a 5 year electronics apprenticeship with Tektronix in Hoddesdon.</a:t>
            </a:r>
          </a:p>
          <a:p>
            <a:r>
              <a:rPr lang="en-GB" dirty="0" smtClean="0"/>
              <a:t>Currently, I look after training and social media support of our products. Working closely with detector manufacturer's and trade bodies.</a:t>
            </a:r>
          </a:p>
          <a:p>
            <a:endParaRPr lang="en-GB" dirty="0" smtClean="0"/>
          </a:p>
          <a:p>
            <a:r>
              <a:rPr lang="en-GB" dirty="0" smtClean="0"/>
              <a:t>Hobbies/Interest: walking the dog; motorcycling; cycling; running; climbing and kayaking</a:t>
            </a:r>
          </a:p>
          <a:p>
            <a:endParaRPr lang="en-GB" dirty="0" smtClean="0"/>
          </a:p>
          <a:p>
            <a:r>
              <a:rPr lang="en-GB" dirty="0" smtClean="0"/>
              <a:t>You can find out more information about Paul on the following social media links –</a:t>
            </a:r>
          </a:p>
          <a:p>
            <a:endParaRPr lang="en-GB" dirty="0" smtClean="0"/>
          </a:p>
          <a:p>
            <a:r>
              <a:rPr lang="en-GB" b="1" dirty="0" smtClean="0"/>
              <a:t>https://www.linkedin.com/in/pgatens/</a:t>
            </a:r>
          </a:p>
          <a:p>
            <a:endParaRPr lang="en-GB" b="1" dirty="0" smtClean="0"/>
          </a:p>
          <a:p>
            <a:r>
              <a:rPr lang="en-GB" b="1" dirty="0" smtClean="0"/>
              <a:t>https://www.facebook.com/PGatensDT</a:t>
            </a:r>
          </a:p>
          <a:p>
            <a:endParaRPr lang="en-GB" b="1" dirty="0" smtClean="0"/>
          </a:p>
          <a:p>
            <a:endParaRPr lang="en-GB" b="1" dirty="0" smtClean="0"/>
          </a:p>
          <a:p>
            <a:r>
              <a:rPr lang="en-GB" b="1" dirty="0" err="1" smtClean="0"/>
              <a:t>Detectortesters</a:t>
            </a:r>
            <a:endParaRPr lang="en-GB" b="1" dirty="0" smtClean="0"/>
          </a:p>
          <a:p>
            <a:r>
              <a:rPr lang="en-GB" dirty="0" smtClean="0"/>
              <a:t>Established 1965</a:t>
            </a:r>
            <a:r>
              <a:rPr lang="en-GB" baseline="0" dirty="0" smtClean="0"/>
              <a:t> and k</a:t>
            </a:r>
            <a:r>
              <a:rPr lang="en-GB" dirty="0" smtClean="0"/>
              <a:t>nown as No Climb Products Ltd since 1995. Trading as </a:t>
            </a:r>
            <a:r>
              <a:rPr lang="en-GB" dirty="0" err="1" smtClean="0"/>
              <a:t>detectortesters</a:t>
            </a:r>
            <a:r>
              <a:rPr lang="en-GB" dirty="0" smtClean="0"/>
              <a:t> since 2008.  Product</a:t>
            </a:r>
            <a:r>
              <a:rPr lang="en-GB" baseline="0" dirty="0" smtClean="0"/>
              <a:t> ranges</a:t>
            </a:r>
            <a:r>
              <a:rPr lang="en-GB" dirty="0" smtClean="0"/>
              <a:t> include </a:t>
            </a:r>
            <a:r>
              <a:rPr lang="en-GB" b="1" dirty="0" smtClean="0"/>
              <a:t>Solo</a:t>
            </a:r>
            <a:r>
              <a:rPr lang="en-GB" dirty="0" smtClean="0"/>
              <a:t>; </a:t>
            </a:r>
            <a:r>
              <a:rPr lang="en-GB" b="1" dirty="0" err="1" smtClean="0"/>
              <a:t>Testifire</a:t>
            </a:r>
            <a:r>
              <a:rPr lang="en-GB" dirty="0" smtClean="0"/>
              <a:t> ; </a:t>
            </a:r>
            <a:r>
              <a:rPr lang="en-GB" b="1" dirty="0" smtClean="0"/>
              <a:t>Scorpion</a:t>
            </a:r>
            <a:r>
              <a:rPr lang="en-GB" dirty="0" smtClean="0"/>
              <a:t> and </a:t>
            </a:r>
            <a:r>
              <a:rPr lang="en-GB" b="1" dirty="0" err="1" smtClean="0"/>
              <a:t>Tio</a:t>
            </a:r>
            <a:r>
              <a:rPr lang="en-GB" b="1" dirty="0" smtClean="0"/>
              <a:t> Fire</a:t>
            </a:r>
            <a:r>
              <a:rPr lang="en-GB" dirty="0" smtClean="0"/>
              <a:t>. </a:t>
            </a:r>
          </a:p>
          <a:p>
            <a:endParaRPr lang="en-GB" dirty="0" smtClean="0"/>
          </a:p>
          <a:p>
            <a:r>
              <a:rPr lang="en-GB" dirty="0" smtClean="0"/>
              <a:t>Recognised global leader, distributing products to 150 countries from our base in Hertfordshire!</a:t>
            </a:r>
          </a:p>
        </p:txBody>
      </p:sp>
      <p:sp>
        <p:nvSpPr>
          <p:cNvPr id="4" name="Slide Number Placeholder 3"/>
          <p:cNvSpPr>
            <a:spLocks noGrp="1"/>
          </p:cNvSpPr>
          <p:nvPr>
            <p:ph type="sldNum" sz="quarter" idx="10"/>
          </p:nvPr>
        </p:nvSpPr>
        <p:spPr/>
        <p:txBody>
          <a:bodyPr/>
          <a:lstStyle/>
          <a:p>
            <a:fld id="{B973AE43-65D9-42AB-8012-8BCF89C4427C}" type="slidenum">
              <a:rPr lang="en-GB" smtClean="0"/>
              <a:pPr/>
              <a:t>2</a:t>
            </a:fld>
            <a:endParaRPr lang="en-GB" dirty="0"/>
          </a:p>
        </p:txBody>
      </p:sp>
    </p:spTree>
    <p:extLst>
      <p:ext uri="{BB962C8B-B14F-4D97-AF65-F5344CB8AC3E}">
        <p14:creationId xmlns:p14="http://schemas.microsoft.com/office/powerpoint/2010/main" val="28156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About this course.</a:t>
            </a:r>
          </a:p>
          <a:p>
            <a:endParaRPr lang="en-GB" dirty="0" smtClean="0"/>
          </a:p>
          <a:p>
            <a:r>
              <a:rPr lang="en-GB" dirty="0" smtClean="0"/>
              <a:t>This training course is designed to give an in-depth knowledge on the use of </a:t>
            </a:r>
            <a:r>
              <a:rPr lang="en-GB" dirty="0" err="1" smtClean="0"/>
              <a:t>detectortesters</a:t>
            </a:r>
            <a:r>
              <a:rPr lang="en-GB" dirty="0" smtClean="0"/>
              <a:t> functional</a:t>
            </a:r>
            <a:r>
              <a:rPr lang="en-GB" baseline="0" dirty="0" smtClean="0"/>
              <a:t> test products and associated accessories in regards to use in testing fire detection systems in line with British standards.</a:t>
            </a:r>
          </a:p>
          <a:p>
            <a:endParaRPr lang="en-GB" baseline="0" dirty="0" smtClean="0"/>
          </a:p>
          <a:p>
            <a:r>
              <a:rPr lang="en-GB" baseline="0" dirty="0" smtClean="0"/>
              <a:t>It will cover British law (Regulatory reform Order 2005) and parts of BS5839:1 and BS5839:6 that relate to the use of the detector test products and also promote established best practice and detector manufacturer's recommendations.</a:t>
            </a:r>
          </a:p>
          <a:p>
            <a:endParaRPr lang="en-GB" baseline="0" dirty="0" smtClean="0"/>
          </a:p>
          <a:p>
            <a:r>
              <a:rPr lang="en-GB" baseline="0" dirty="0" smtClean="0"/>
              <a:t>This course is not a replacement for multi-day courses that cover test and maintenance of fire detection systems as available from the FIA; IFEDA; ECA/FSA etc.</a:t>
            </a:r>
          </a:p>
          <a:p>
            <a:endParaRPr lang="en-GB" baseline="0" dirty="0" smtClean="0"/>
          </a:p>
          <a:p>
            <a:r>
              <a:rPr lang="en-GB" b="1" baseline="0" dirty="0" smtClean="0"/>
              <a:t>Prerequisite</a:t>
            </a:r>
          </a:p>
          <a:p>
            <a:r>
              <a:rPr lang="en-GB" baseline="0" dirty="0" smtClean="0"/>
              <a:t>Although it is possible for someone with no previous experience to go through this course, ideally candidates should have some working knowledge within the fire maintenance industry.</a:t>
            </a:r>
          </a:p>
          <a:p>
            <a:pPr defTabSz="947922">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3</a:t>
            </a:fld>
            <a:endParaRPr lang="en-GB" dirty="0"/>
          </a:p>
        </p:txBody>
      </p:sp>
    </p:spTree>
    <p:extLst>
      <p:ext uri="{BB962C8B-B14F-4D97-AF65-F5344CB8AC3E}">
        <p14:creationId xmlns:p14="http://schemas.microsoft.com/office/powerpoint/2010/main" val="424813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Course objectives Notes:</a:t>
            </a:r>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4</a:t>
            </a:fld>
            <a:endParaRPr lang="en-GB" dirty="0"/>
          </a:p>
        </p:txBody>
      </p:sp>
    </p:spTree>
    <p:extLst>
      <p:ext uri="{BB962C8B-B14F-4D97-AF65-F5344CB8AC3E}">
        <p14:creationId xmlns:p14="http://schemas.microsoft.com/office/powerpoint/2010/main" val="1122340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Competency and Responsibility Notes:</a:t>
            </a:r>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5</a:t>
            </a:fld>
            <a:endParaRPr lang="en-GB" dirty="0"/>
          </a:p>
        </p:txBody>
      </p:sp>
    </p:spTree>
    <p:extLst>
      <p:ext uri="{BB962C8B-B14F-4D97-AF65-F5344CB8AC3E}">
        <p14:creationId xmlns:p14="http://schemas.microsoft.com/office/powerpoint/2010/main" val="36408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5">
              <a:defRPr/>
            </a:pPr>
            <a:r>
              <a:rPr lang="en-GB" b="1" dirty="0" smtClean="0"/>
              <a:t>The Law and British Standards</a:t>
            </a:r>
          </a:p>
          <a:p>
            <a:endParaRPr lang="en-GB" dirty="0" smtClean="0"/>
          </a:p>
          <a:p>
            <a:r>
              <a:rPr lang="en-GB" dirty="0" smtClean="0"/>
              <a:t>The Regulatory Reform (Fire Safety) Order 2005 (officially listed as The Regulatory Reform (Fire Safety) Order 2005 S.I. 2005 No. 1541) is a statutory instrument, applicable only in England and Wales. The Order places the responsibility on individuals within an organisation to carry out risk assessments to identify, manage and reduce the risk of fire. The Order was made into law on 7 June 2005 and came into force on 1 October 2006.</a:t>
            </a:r>
          </a:p>
          <a:p>
            <a:endParaRPr lang="en-GB" dirty="0" smtClean="0"/>
          </a:p>
          <a:p>
            <a:r>
              <a:rPr lang="en-GB" dirty="0" smtClean="0"/>
              <a:t>Guidance for Businesses and Organisation is available in the form of 16 Government Published documents, with general guidance, a 5-Step Checklist and 12 documents pertaining specifically to a particular type of business premises. It does not normally apply to domestic premises.</a:t>
            </a:r>
          </a:p>
          <a:p>
            <a:pPr defTabSz="947922">
              <a:defRPr/>
            </a:pPr>
            <a:endParaRPr lang="en-GB" baseline="0" dirty="0" smtClean="0"/>
          </a:p>
          <a:p>
            <a:pPr defTabSz="947922">
              <a:defRPr/>
            </a:pPr>
            <a:r>
              <a:rPr lang="en-GB" b="1" i="1" dirty="0"/>
              <a:t>BS 5839-1:2017 </a:t>
            </a:r>
            <a:r>
              <a:rPr lang="en-GB" baseline="0" dirty="0" smtClean="0"/>
              <a:t>Fire detection and fire alarm systems for buildings – Part 1: Code of practice for design, installation, commissioning and maintenance of systems in non-domestic premises</a:t>
            </a:r>
          </a:p>
          <a:p>
            <a:endParaRPr lang="en-GB" baseline="0" dirty="0" smtClean="0"/>
          </a:p>
          <a:p>
            <a:r>
              <a:rPr lang="en-GB" b="1" i="1" dirty="0" smtClean="0"/>
              <a:t>BS 5839-6:2019 </a:t>
            </a:r>
            <a:r>
              <a:rPr lang="en-GB" i="1" dirty="0" smtClean="0"/>
              <a:t>gives recommendations for the planning, design, installation, commissioning and maintenance of fire detection and fire alarm systems in domestic premises that are:</a:t>
            </a:r>
            <a:endParaRPr lang="en-GB" dirty="0" smtClean="0"/>
          </a:p>
          <a:p>
            <a:pPr marL="177735" indent="-177735">
              <a:buFont typeface="Arial" panose="020B0604020202020204" pitchFamily="34" charset="0"/>
              <a:buChar char="•"/>
            </a:pPr>
            <a:r>
              <a:rPr lang="en-GB" i="1" dirty="0" smtClean="0"/>
              <a:t>Designed to accommodate a single family</a:t>
            </a:r>
            <a:endParaRPr lang="en-GB" dirty="0" smtClean="0"/>
          </a:p>
          <a:p>
            <a:pPr marL="177735" indent="-177735">
              <a:buFont typeface="Arial" panose="020B0604020202020204" pitchFamily="34" charset="0"/>
              <a:buChar char="•"/>
            </a:pPr>
            <a:r>
              <a:rPr lang="en-GB" i="1" dirty="0" smtClean="0"/>
              <a:t>Houses in multiple occupation that comprise a number of self-contained units, each designed to accommodate a single family</a:t>
            </a:r>
            <a:endParaRPr lang="en-GB" dirty="0" smtClean="0"/>
          </a:p>
          <a:p>
            <a:pPr marL="177735" indent="-177735">
              <a:buFont typeface="Arial" panose="020B0604020202020204" pitchFamily="34" charset="0"/>
              <a:buChar char="•"/>
            </a:pPr>
            <a:r>
              <a:rPr lang="en-GB" i="1" dirty="0" smtClean="0"/>
              <a:t>Sheltered housing, including both the dwelling units and the common areas.”</a:t>
            </a:r>
            <a:endParaRPr lang="en-GB" i="0" dirty="0" smtClean="0"/>
          </a:p>
          <a:p>
            <a:pPr marL="177735" indent="-177735">
              <a:buFont typeface="Arial" panose="020B0604020202020204" pitchFamily="34" charset="0"/>
              <a:buChar char="•"/>
            </a:pPr>
            <a:endParaRPr lang="en-GB" i="0" dirty="0" smtClean="0"/>
          </a:p>
          <a:p>
            <a:pPr defTabSz="914365">
              <a:defRPr/>
            </a:pPr>
            <a:r>
              <a:rPr lang="en-GB" dirty="0" smtClean="0"/>
              <a:t>In the eyes of the law, the service</a:t>
            </a:r>
            <a:r>
              <a:rPr lang="en-GB" baseline="0" dirty="0" smtClean="0"/>
              <a:t> and maintenance engineer needs to be able to prove that they are competent to perform the task of maintaining the fire detection system and to be able to prove they have followed the codes of practice (BS:5839:1 2017 &amp; BS5839:6 2019).  In the event it is not possible to follow the recommendations within the standard, it is important to have a good written explanation (known as a variation to standard).</a:t>
            </a:r>
          </a:p>
          <a:p>
            <a:endParaRPr lang="en-GB" dirty="0" smtClean="0"/>
          </a:p>
          <a:p>
            <a:r>
              <a:rPr lang="en-GB" dirty="0" smtClean="0"/>
              <a:t>Compliance with a British Standard cannot automatically confer legal immunity. However, for a CP and RP compliance with the latest Code is obviously the best line of defence in any court case.</a:t>
            </a:r>
          </a:p>
          <a:p>
            <a:endParaRPr lang="en-GB" dirty="0" smtClean="0"/>
          </a:p>
          <a:p>
            <a:r>
              <a:rPr lang="en-GB" dirty="0" smtClean="0"/>
              <a:t>You need to be familiar with relevant parts of the standard and the law, training is the best way to gain this knowledge</a:t>
            </a:r>
          </a:p>
          <a:p>
            <a:endParaRPr lang="en-GB" dirty="0" smtClean="0"/>
          </a:p>
          <a:p>
            <a:r>
              <a:rPr lang="en-GB" b="1" dirty="0" smtClean="0"/>
              <a:t>Recommended Code of Practice</a:t>
            </a:r>
          </a:p>
          <a:p>
            <a:endParaRPr lang="en-GB" dirty="0" smtClean="0"/>
          </a:p>
          <a:p>
            <a:r>
              <a:rPr lang="en-GB" dirty="0" smtClean="0"/>
              <a:t>Being ignorant; unaware; not having time or the right equipment is no excuse for not following the recommendations within the British</a:t>
            </a:r>
            <a:r>
              <a:rPr lang="en-GB" baseline="0" dirty="0" smtClean="0"/>
              <a:t> standard</a:t>
            </a:r>
            <a:r>
              <a:rPr lang="en-GB" dirty="0" smtClean="0"/>
              <a:t>!</a:t>
            </a:r>
          </a:p>
          <a:p>
            <a:endParaRPr lang="en-GB" dirty="0" smtClean="0"/>
          </a:p>
          <a:p>
            <a:r>
              <a:rPr lang="en-GB" dirty="0" smtClean="0"/>
              <a:t>It is in your interest to make sure that not only you have the right equipment; know</a:t>
            </a:r>
            <a:r>
              <a:rPr lang="en-GB" baseline="0" dirty="0" smtClean="0"/>
              <a:t> how to use it,</a:t>
            </a:r>
            <a:r>
              <a:rPr lang="en-GB" dirty="0" smtClean="0"/>
              <a:t> but you also know what is in the latest edition of BS5839:1 2017</a:t>
            </a:r>
          </a:p>
          <a:p>
            <a:endParaRPr lang="en-GB" dirty="0" smtClean="0"/>
          </a:p>
          <a:p>
            <a:pPr fontAlgn="base"/>
            <a:r>
              <a:rPr lang="en-GB" dirty="0" smtClean="0"/>
              <a:t>Originally published in 1980, BS 5839-1 Fire detection and fire alarm systems for buildings. Code of practice for design, installation, commissioning and maintenance of systems in non-domestic premises, has become one of most important standards for fire detection in the United Kingdom. </a:t>
            </a:r>
          </a:p>
          <a:p>
            <a:pPr fontAlgn="base"/>
            <a:endParaRPr lang="en-GB" dirty="0" smtClean="0"/>
          </a:p>
          <a:p>
            <a:pPr fontAlgn="base"/>
            <a:r>
              <a:rPr lang="en-GB" dirty="0" smtClean="0"/>
              <a:t>BS 5839-1:2017 is a code of practice, and therefore, consists of guidance and recommendations. As the Foreword makes very clear, “[BS 5839-1:2017] should not be quoted as if it was a specification and care should be taken to ensure that any claims of compliance are not misleading. As a result, all users claiming compliance with this British Standard are expected to be able to justify any course of action that deviates from its recommendations.”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6</a:t>
            </a:fld>
            <a:endParaRPr lang="en-GB" dirty="0"/>
          </a:p>
        </p:txBody>
      </p:sp>
    </p:spTree>
    <p:extLst>
      <p:ext uri="{BB962C8B-B14F-4D97-AF65-F5344CB8AC3E}">
        <p14:creationId xmlns:p14="http://schemas.microsoft.com/office/powerpoint/2010/main" val="230762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Introduction to basic concepts of the Regulatory Reform (Fire) Safety Order 2005</a:t>
            </a:r>
          </a:p>
          <a:p>
            <a:endParaRPr lang="en-GB" altLang="en-US" b="1" dirty="0" smtClean="0"/>
          </a:p>
          <a:p>
            <a:r>
              <a:rPr lang="en-GB" altLang="en-US" dirty="0" smtClean="0"/>
              <a:t>There are 3 concepts that are fundamental to the success of the RRO, firstly the “</a:t>
            </a:r>
            <a:r>
              <a:rPr lang="en-GB" altLang="en-US" b="1" dirty="0" smtClean="0"/>
              <a:t>Responsible Person</a:t>
            </a:r>
            <a:r>
              <a:rPr lang="en-GB" altLang="en-US" dirty="0" smtClean="0"/>
              <a:t>” concept, secondly the “</a:t>
            </a:r>
            <a:r>
              <a:rPr lang="en-GB" altLang="en-US" b="1" dirty="0" smtClean="0"/>
              <a:t>Risk Assessment</a:t>
            </a:r>
            <a:r>
              <a:rPr lang="en-GB" altLang="en-US" dirty="0" smtClean="0"/>
              <a:t>” concept (the idea being that the ‘</a:t>
            </a:r>
            <a:r>
              <a:rPr lang="en-GB" altLang="en-US" b="1" dirty="0" smtClean="0"/>
              <a:t>responsible person</a:t>
            </a:r>
            <a:r>
              <a:rPr lang="en-GB" altLang="en-US" dirty="0" smtClean="0"/>
              <a:t>’ will conduct a fire risk assessment and ensure that the premise that he or she is responsible for is safe from fire for all person’s that resort there) and Thirdly the concept that a fire should not start in the first place as opposed to previous legislation that focussed on the measures required to reduce the effects of a fire that had already broken out. </a:t>
            </a:r>
          </a:p>
          <a:p>
            <a:endParaRPr lang="en-GB" altLang="en-US" dirty="0" smtClean="0"/>
          </a:p>
          <a:p>
            <a:r>
              <a:rPr lang="en-GB" altLang="en-US" dirty="0" smtClean="0"/>
              <a:t>The ‘</a:t>
            </a:r>
            <a:r>
              <a:rPr lang="en-GB" altLang="en-US" b="1" dirty="0" smtClean="0"/>
              <a:t>responsible person</a:t>
            </a:r>
            <a:r>
              <a:rPr lang="en-GB" altLang="en-US" dirty="0" smtClean="0"/>
              <a:t>’ will need to enlist the help of a ‘</a:t>
            </a:r>
            <a:r>
              <a:rPr lang="en-GB" altLang="en-US" b="1" dirty="0" smtClean="0"/>
              <a:t>competent person</a:t>
            </a:r>
            <a:r>
              <a:rPr lang="en-GB" altLang="en-US" dirty="0" smtClean="0"/>
              <a:t>’. ‘</a:t>
            </a:r>
            <a:r>
              <a:rPr lang="en-GB" altLang="en-US" b="1" dirty="0" smtClean="0"/>
              <a:t>Competent Person</a:t>
            </a:r>
            <a:r>
              <a:rPr lang="en-GB" altLang="en-US" dirty="0" smtClean="0"/>
              <a:t>’ is anyone appointed by the ‘</a:t>
            </a:r>
            <a:r>
              <a:rPr lang="en-GB" altLang="en-US" b="1" dirty="0" smtClean="0"/>
              <a:t>Responsible Person</a:t>
            </a:r>
            <a:r>
              <a:rPr lang="en-GB" altLang="en-US" dirty="0" smtClean="0"/>
              <a:t>’ and could be anyone from a company fire warden to a fire alarm service engineer, they may be directly employed or a subcontractor but the important word is competent</a:t>
            </a:r>
          </a:p>
          <a:p>
            <a:endParaRPr lang="en-GB" altLang="en-US" dirty="0" smtClean="0"/>
          </a:p>
          <a:p>
            <a:r>
              <a:rPr lang="en-GB" altLang="en-US" dirty="0" smtClean="0"/>
              <a:t>All fire alarm engineers must be Competent in the field of work they carry out, the British Standards states:</a:t>
            </a:r>
          </a:p>
          <a:p>
            <a:pPr lvl="1"/>
            <a:endParaRPr lang="en-GB" altLang="en-US" b="1" dirty="0" smtClean="0"/>
          </a:p>
          <a:p>
            <a:r>
              <a:rPr lang="en-GB" altLang="en-US" b="1" dirty="0" smtClean="0"/>
              <a:t>Competent person</a:t>
            </a:r>
          </a:p>
          <a:p>
            <a:r>
              <a:rPr lang="en-GB" altLang="en-US" dirty="0" smtClean="0"/>
              <a:t>Person with the relevant current training and experience, and with access to the requisite tools, equipment and Information, and capable of carrying out a defined task.  </a:t>
            </a:r>
          </a:p>
          <a:p>
            <a:endParaRPr lang="en-GB" altLang="en-US" b="1" dirty="0" smtClean="0"/>
          </a:p>
          <a:p>
            <a:r>
              <a:rPr lang="en-GB" altLang="en-US" b="1" dirty="0" smtClean="0"/>
              <a:t>Note on Responsible person</a:t>
            </a:r>
            <a:r>
              <a:rPr lang="en-GB" altLang="en-US" dirty="0" smtClean="0"/>
              <a:t>.  RRO continues to use the term Responsible person although the updated version of BS 5839: 2013 has replaced references</a:t>
            </a:r>
            <a:r>
              <a:rPr lang="en-GB" altLang="en-US" baseline="0" dirty="0" smtClean="0"/>
              <a:t> to </a:t>
            </a:r>
            <a:r>
              <a:rPr lang="en-GB" altLang="en-US" dirty="0" smtClean="0"/>
              <a:t>Responsible person with ‘Premises Manager’.</a:t>
            </a:r>
          </a:p>
          <a:p>
            <a:endParaRPr lang="en-GB" altLang="en-US" dirty="0" smtClean="0"/>
          </a:p>
          <a:p>
            <a:r>
              <a:rPr lang="en-GB" altLang="en-US" dirty="0" smtClean="0"/>
              <a:t>BS5839:2013 also made a small change to the definition of the competent person.  Changing to ‘necessary training’ to ‘relevant current training’ which serves to underlines the need for update and refresh training. </a:t>
            </a:r>
          </a:p>
          <a:p>
            <a:endParaRPr lang="en-GB" altLang="en-US" dirty="0" smtClean="0"/>
          </a:p>
          <a:p>
            <a:pPr defTabSz="914365">
              <a:defRPr/>
            </a:pPr>
            <a:r>
              <a:rPr lang="en-GB" b="1" dirty="0"/>
              <a:t>Fire Risk Assessment</a:t>
            </a:r>
          </a:p>
          <a:p>
            <a:pPr fontAlgn="base"/>
            <a:r>
              <a:rPr lang="en-GB" dirty="0"/>
              <a:t>The Regulatory Reform (</a:t>
            </a:r>
            <a:r>
              <a:rPr lang="en-GB" b="1" dirty="0"/>
              <a:t>Fire</a:t>
            </a:r>
            <a:r>
              <a:rPr lang="en-GB" dirty="0"/>
              <a:t> Safety) Order 2005 requires that a </a:t>
            </a:r>
            <a:r>
              <a:rPr lang="en-GB" b="1" dirty="0"/>
              <a:t>Fire Risk Assessment</a:t>
            </a:r>
            <a:r>
              <a:rPr lang="en-GB" dirty="0"/>
              <a:t> is carried </a:t>
            </a:r>
            <a:r>
              <a:rPr lang="en-GB" b="1" dirty="0"/>
              <a:t>out</a:t>
            </a:r>
            <a:r>
              <a:rPr lang="en-GB" dirty="0"/>
              <a:t> on all commercial premises, and also on the communal areas of residential premises. Who can </a:t>
            </a:r>
            <a:r>
              <a:rPr lang="en-GB" b="1" dirty="0"/>
              <a:t>carry out a Fire Risk Assessment</a:t>
            </a:r>
            <a:r>
              <a:rPr lang="en-GB" dirty="0"/>
              <a:t>? The Order further requires that this </a:t>
            </a:r>
            <a:r>
              <a:rPr lang="en-GB" b="1" dirty="0"/>
              <a:t>assessment</a:t>
            </a:r>
            <a:r>
              <a:rPr lang="en-GB" dirty="0"/>
              <a:t> is undertaken by a 'competent person'.</a:t>
            </a:r>
          </a:p>
          <a:p>
            <a:pPr fontAlgn="base"/>
            <a:endParaRPr lang="en-GB" dirty="0"/>
          </a:p>
          <a:p>
            <a:pPr fontAlgn="base"/>
            <a:r>
              <a:rPr lang="en-GB" dirty="0"/>
              <a:t>It's mandatory to carry out a detailed assessment identifying the risks and hazards in the premises. It must be recorded if you have a total of five or more employees. </a:t>
            </a:r>
          </a:p>
          <a:p>
            <a:pPr fontAlgn="base"/>
            <a:endParaRPr lang="en-GB" dirty="0"/>
          </a:p>
          <a:p>
            <a:pPr fontAlgn="base"/>
            <a:r>
              <a:rPr lang="en-GB" dirty="0"/>
              <a:t>The responsible person for the premises is also required to:</a:t>
            </a:r>
          </a:p>
          <a:p>
            <a:pPr marL="171443" indent="-171443" fontAlgn="base">
              <a:buFont typeface="Arial" panose="020B0604020202020204" pitchFamily="34" charset="0"/>
              <a:buChar char="•"/>
            </a:pPr>
            <a:r>
              <a:rPr lang="en-GB" dirty="0"/>
              <a:t>Consider who may be especially at risk.</a:t>
            </a:r>
          </a:p>
          <a:p>
            <a:pPr marL="171443" indent="-171443" fontAlgn="base">
              <a:buFont typeface="Arial" panose="020B0604020202020204" pitchFamily="34" charset="0"/>
              <a:buChar char="•"/>
            </a:pPr>
            <a:r>
              <a:rPr lang="en-GB" dirty="0"/>
              <a:t>Eliminate or reduce the risk of fire as far as is reasonably practical.</a:t>
            </a:r>
          </a:p>
          <a:p>
            <a:pPr marL="171443" indent="-171443" fontAlgn="base">
              <a:buFont typeface="Arial" panose="020B0604020202020204" pitchFamily="34" charset="0"/>
              <a:buChar char="•"/>
            </a:pPr>
            <a:r>
              <a:rPr lang="en-GB" dirty="0"/>
              <a:t>Provide general fire precautions to deal with any risk.</a:t>
            </a:r>
          </a:p>
          <a:p>
            <a:pPr marL="171443" indent="-171443" fontAlgn="base">
              <a:buFont typeface="Arial" panose="020B0604020202020204" pitchFamily="34" charset="0"/>
              <a:buChar char="•"/>
            </a:pPr>
            <a:r>
              <a:rPr lang="en-GB" dirty="0"/>
              <a:t>Take additional measures to ensure fire safety where flammable or explosive materials are used or stored.</a:t>
            </a:r>
          </a:p>
          <a:p>
            <a:pPr marL="171443" indent="-171443" fontAlgn="base">
              <a:buFont typeface="Arial" panose="020B0604020202020204" pitchFamily="34" charset="0"/>
              <a:buChar char="•"/>
            </a:pPr>
            <a:r>
              <a:rPr lang="en-GB" dirty="0"/>
              <a:t>Create a plan to deal with any emergency and where necessary record any findings.</a:t>
            </a:r>
          </a:p>
          <a:p>
            <a:pPr marL="171443" indent="-171443" fontAlgn="base">
              <a:buFont typeface="Arial" panose="020B0604020202020204" pitchFamily="34" charset="0"/>
              <a:buChar char="•"/>
            </a:pPr>
            <a:r>
              <a:rPr lang="en-GB" dirty="0"/>
              <a:t>Maintain general fire precautions, and facilities provided for use by firefighters.</a:t>
            </a:r>
          </a:p>
          <a:p>
            <a:pPr marL="171443" indent="-171443" fontAlgn="base">
              <a:buFont typeface="Arial" panose="020B0604020202020204" pitchFamily="34" charset="0"/>
              <a:buChar char="•"/>
            </a:pPr>
            <a:r>
              <a:rPr lang="en-GB" dirty="0"/>
              <a:t>Keep any findings of the risk assessment under review.</a:t>
            </a:r>
          </a:p>
          <a:p>
            <a:pPr marL="171443" indent="-171443">
              <a:buFont typeface="Arial" panose="020B0604020202020204" pitchFamily="34" charset="0"/>
              <a:buChar char="•"/>
            </a:pP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7</a:t>
            </a:fld>
            <a:endParaRPr lang="en-GB" dirty="0"/>
          </a:p>
        </p:txBody>
      </p:sp>
    </p:spTree>
    <p:extLst>
      <p:ext uri="{BB962C8B-B14F-4D97-AF65-F5344CB8AC3E}">
        <p14:creationId xmlns:p14="http://schemas.microsoft.com/office/powerpoint/2010/main" val="3507854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GB" altLang="en-US" b="1" dirty="0" smtClean="0"/>
              <a:t>How do you demonstrate competency</a:t>
            </a:r>
          </a:p>
          <a:p>
            <a:pPr>
              <a:lnSpc>
                <a:spcPct val="90000"/>
              </a:lnSpc>
            </a:pPr>
            <a:r>
              <a:rPr lang="en-GB" altLang="en-US" dirty="0" smtClean="0"/>
              <a:t>Demonstrating the competency of </a:t>
            </a:r>
            <a:r>
              <a:rPr lang="en-GB" dirty="0" smtClean="0"/>
              <a:t>Fire Alarm Company </a:t>
            </a:r>
            <a:r>
              <a:rPr lang="en-GB" altLang="en-US" dirty="0" smtClean="0"/>
              <a:t>and employees is very important.</a:t>
            </a:r>
          </a:p>
          <a:p>
            <a:pPr>
              <a:lnSpc>
                <a:spcPct val="90000"/>
              </a:lnSpc>
            </a:pPr>
            <a:endParaRPr lang="en-GB" altLang="en-US" dirty="0" smtClean="0"/>
          </a:p>
          <a:p>
            <a:pPr>
              <a:lnSpc>
                <a:spcPct val="90000"/>
              </a:lnSpc>
            </a:pPr>
            <a:r>
              <a:rPr lang="en-GB" altLang="en-US" dirty="0" smtClean="0"/>
              <a:t>For those that carry out the design, installation, commissioning and/or maintenance of fire alarm systems they need to demonstrate that they are qualified to carry out such work.  This is achieved through accredited competency training.</a:t>
            </a:r>
          </a:p>
          <a:p>
            <a:pPr>
              <a:lnSpc>
                <a:spcPct val="90000"/>
              </a:lnSpc>
            </a:pPr>
            <a:endParaRPr lang="en-GB" altLang="en-US" dirty="0" smtClean="0"/>
          </a:p>
          <a:p>
            <a:pPr>
              <a:lnSpc>
                <a:spcPct val="90000"/>
              </a:lnSpc>
            </a:pPr>
            <a:r>
              <a:rPr lang="en-GB" altLang="en-US" b="1" dirty="0" smtClean="0"/>
              <a:t>Standards training</a:t>
            </a:r>
          </a:p>
          <a:p>
            <a:pPr>
              <a:lnSpc>
                <a:spcPct val="90000"/>
              </a:lnSpc>
            </a:pPr>
            <a:r>
              <a:rPr lang="en-GB" altLang="en-US" dirty="0" smtClean="0"/>
              <a:t>Accredited competency training as offered by FIA/FPA/IFEDA/FSA etc. covers the standards and concepts of fire alarm systems</a:t>
            </a:r>
            <a:r>
              <a:rPr lang="en-GB" altLang="en-US" baseline="0" dirty="0" smtClean="0"/>
              <a:t> in regards to relevant tasks.  </a:t>
            </a:r>
            <a:r>
              <a:rPr lang="en-GB" altLang="en-US" baseline="0" dirty="0" err="1" smtClean="0"/>
              <a:t>eg</a:t>
            </a:r>
            <a:r>
              <a:rPr lang="en-GB" altLang="en-US" baseline="0" dirty="0" smtClean="0"/>
              <a:t>. Design; Install; Commission and Maintenance</a:t>
            </a:r>
            <a:endParaRPr lang="en-GB" altLang="en-US" dirty="0" smtClean="0"/>
          </a:p>
          <a:p>
            <a:pPr>
              <a:lnSpc>
                <a:spcPct val="90000"/>
              </a:lnSpc>
            </a:pPr>
            <a:endParaRPr lang="en-GB" altLang="en-US" dirty="0" smtClean="0"/>
          </a:p>
          <a:p>
            <a:pPr>
              <a:lnSpc>
                <a:spcPct val="90000"/>
              </a:lnSpc>
            </a:pPr>
            <a:r>
              <a:rPr lang="en-GB" altLang="en-US" b="1" dirty="0" smtClean="0"/>
              <a:t>Manufacturer's training</a:t>
            </a:r>
          </a:p>
          <a:p>
            <a:pPr>
              <a:lnSpc>
                <a:spcPct val="90000"/>
              </a:lnSpc>
            </a:pPr>
            <a:r>
              <a:rPr lang="en-GB" altLang="en-US" dirty="0" smtClean="0"/>
              <a:t>manufacturer's product training covers the relevant product knowledge on the fire systems and equipment that you plan to work on or with.  Often manufacturer's training is free!</a:t>
            </a:r>
          </a:p>
          <a:p>
            <a:pPr>
              <a:lnSpc>
                <a:spcPct val="90000"/>
              </a:lnSpc>
            </a:pPr>
            <a:endParaRPr lang="en-GB" altLang="en-US" dirty="0" smtClean="0"/>
          </a:p>
          <a:p>
            <a:pPr>
              <a:lnSpc>
                <a:spcPct val="90000"/>
              </a:lnSpc>
            </a:pPr>
            <a:r>
              <a:rPr lang="en-GB" altLang="en-US" b="1" dirty="0" smtClean="0"/>
              <a:t>What is CPD?</a:t>
            </a:r>
          </a:p>
          <a:p>
            <a:pPr>
              <a:lnSpc>
                <a:spcPct val="90000"/>
              </a:lnSpc>
            </a:pPr>
            <a:r>
              <a:rPr lang="en-GB" dirty="0" smtClean="0"/>
              <a:t>Continuing professional development (CPD) is the intentional maintenance and development of the knowledge and skills needed to perform in a professional context. This could mean honing current skills, it could mean developing them to a new level, or it could mean learning new ones that will allow an employee’s job role to expand or prepare them for potential promotion.  It is recognised that CPD is a good method to document and prove competency.</a:t>
            </a:r>
            <a:endParaRPr lang="en-GB" altLang="en-US" dirty="0" smtClean="0"/>
          </a:p>
          <a:p>
            <a:pPr>
              <a:lnSpc>
                <a:spcPct val="90000"/>
              </a:lnSpc>
            </a:pPr>
            <a:endParaRPr lang="en-GB" altLang="en-US" dirty="0" smtClean="0"/>
          </a:p>
          <a:p>
            <a:pPr>
              <a:lnSpc>
                <a:spcPct val="90000"/>
              </a:lnSpc>
            </a:pPr>
            <a:r>
              <a:rPr lang="en-GB" altLang="en-US" b="1" dirty="0" smtClean="0"/>
              <a:t>Third party certification</a:t>
            </a:r>
          </a:p>
          <a:p>
            <a:pPr>
              <a:lnSpc>
                <a:spcPct val="90000"/>
              </a:lnSpc>
            </a:pPr>
            <a:r>
              <a:rPr lang="en-GB" altLang="en-US" dirty="0" smtClean="0"/>
              <a:t>Obtaining third party certification (Usually BAFE or LPS 1014) for your company will demonstrate that the company has competencies and quality management systems in place to meet the requirements of the British Standard. This case highlights that whatever the background of the individual providing the service, there is no substitute for proper assessment by a competent body, to a scheme that clearly sets out the requirements for correctly designing, installing, commissioning and maintaining the system. </a:t>
            </a:r>
          </a:p>
          <a:p>
            <a:pPr>
              <a:lnSpc>
                <a:spcPct val="90000"/>
              </a:lnSpc>
            </a:pP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8</a:t>
            </a:fld>
            <a:endParaRPr lang="en-GB" dirty="0"/>
          </a:p>
        </p:txBody>
      </p:sp>
    </p:spTree>
    <p:extLst>
      <p:ext uri="{BB962C8B-B14F-4D97-AF65-F5344CB8AC3E}">
        <p14:creationId xmlns:p14="http://schemas.microsoft.com/office/powerpoint/2010/main" val="369564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kern="0" dirty="0" err="1">
                <a:solidFill>
                  <a:schemeClr val="tx2"/>
                </a:solidFill>
                <a:cs typeface="Lato" panose="020F0502020204030203" pitchFamily="34" charset="0"/>
              </a:rPr>
              <a:t>Hackitt</a:t>
            </a:r>
            <a:r>
              <a:rPr lang="en-GB" b="1" i="1" kern="0" dirty="0">
                <a:solidFill>
                  <a:schemeClr val="tx2"/>
                </a:solidFill>
                <a:cs typeface="Lato" panose="020F0502020204030203" pitchFamily="34" charset="0"/>
              </a:rPr>
              <a:t> Report:  mentions the word ‘competency’ 152 times in her report!</a:t>
            </a:r>
            <a:endParaRPr lang="en-GB" altLang="en-US" b="1" dirty="0" smtClean="0"/>
          </a:p>
          <a:p>
            <a:endParaRPr lang="en-GB" altLang="en-US" b="1" dirty="0" smtClean="0"/>
          </a:p>
          <a:p>
            <a:r>
              <a:rPr lang="en-GB" altLang="en-US" b="1" dirty="0" smtClean="0"/>
              <a:t>Are you competent or just capable?</a:t>
            </a:r>
          </a:p>
          <a:p>
            <a:endParaRPr lang="en-GB" altLang="en-US" dirty="0" smtClean="0"/>
          </a:p>
          <a:p>
            <a:r>
              <a:rPr lang="en-GB" altLang="en-US" dirty="0" smtClean="0"/>
              <a:t>Proving your competency is very important as it enables you to cover your back!  The Fire</a:t>
            </a:r>
            <a:r>
              <a:rPr lang="en-GB" altLang="en-US" baseline="0" dirty="0" smtClean="0"/>
              <a:t> industry generally accepts that the most cost effective way to achieve this is via third party approved training. </a:t>
            </a:r>
            <a:r>
              <a:rPr lang="en-GB" altLang="en-US" dirty="0" smtClean="0"/>
              <a:t>CPD (Continuing professional development) should also be considered as way for fire engineers (and fire alarm company) to demonstrate competency</a:t>
            </a:r>
            <a:r>
              <a:rPr lang="en-GB" altLang="en-US" baseline="0" dirty="0" smtClean="0"/>
              <a:t>, with documented proof that each engineer has </a:t>
            </a:r>
            <a:r>
              <a:rPr lang="en-GB" altLang="en-US" dirty="0" smtClean="0"/>
              <a:t>kept up with legislation; product development; new technology in regards to the skill set they offer (Design; Install; Commission and Maintenance)</a:t>
            </a:r>
          </a:p>
          <a:p>
            <a:endParaRPr lang="en-GB" altLang="en-US" dirty="0" smtClean="0"/>
          </a:p>
          <a:p>
            <a:r>
              <a:rPr lang="en-GB" altLang="en-US" dirty="0" smtClean="0"/>
              <a:t>Can you prove that you are competent to install, commission or maintain a fire detection system?</a:t>
            </a:r>
          </a:p>
          <a:p>
            <a:endParaRPr lang="en-GB" altLang="en-US" dirty="0" smtClean="0"/>
          </a:p>
          <a:p>
            <a:r>
              <a:rPr lang="en-GB" altLang="en-US" dirty="0" smtClean="0"/>
              <a:t>You might</a:t>
            </a:r>
            <a:r>
              <a:rPr lang="en-GB" altLang="en-US" baseline="0" dirty="0" smtClean="0"/>
              <a:t> be asked to proof competency in the event of a fire on a site that you are maintaining</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9</a:t>
            </a:fld>
            <a:endParaRPr lang="en-GB" dirty="0"/>
          </a:p>
        </p:txBody>
      </p:sp>
    </p:spTree>
    <p:extLst>
      <p:ext uri="{BB962C8B-B14F-4D97-AF65-F5344CB8AC3E}">
        <p14:creationId xmlns:p14="http://schemas.microsoft.com/office/powerpoint/2010/main" val="379906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028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604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8.wdp"/><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2.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8.wdp"/><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4.wdp"/><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8.wdp"/><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microsoft.com/office/2007/relationships/hdphoto" Target="../media/hdphoto15.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jpe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8.wdp"/><Relationship Id="rId11"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0.wdp"/><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l="-198" t="-9498" r="-205" b="-9500"/>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767408" y="3429000"/>
            <a:ext cx="7560840" cy="2304256"/>
          </a:xfrm>
          <a:prstGeom prst="rect">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TextBox 3"/>
          <p:cNvSpPr txBox="1"/>
          <p:nvPr/>
        </p:nvSpPr>
        <p:spPr>
          <a:xfrm>
            <a:off x="1127448" y="3789040"/>
            <a:ext cx="6768752" cy="1077218"/>
          </a:xfrm>
          <a:prstGeom prst="rect">
            <a:avLst/>
          </a:prstGeom>
          <a:noFill/>
        </p:spPr>
        <p:txBody>
          <a:bodyPr wrap="square" rtlCol="0">
            <a:spAutoFit/>
          </a:bodyPr>
          <a:lstStyle/>
          <a:p>
            <a:r>
              <a:rPr lang="en-GB" sz="3200" b="1" i="1" spc="-150" dirty="0" smtClean="0">
                <a:solidFill>
                  <a:schemeClr val="bg1"/>
                </a:solidFill>
                <a:latin typeface="Futura Md BT" panose="020B0602020204020303" pitchFamily="34" charset="0"/>
              </a:rPr>
              <a:t>TESTING &amp; MAINTENANCE OF FIRE DETECTION SYSTEMS</a:t>
            </a:r>
            <a:endParaRPr lang="en-GB" sz="3200" b="1" i="1" spc="-150" dirty="0">
              <a:solidFill>
                <a:schemeClr val="bg1"/>
              </a:solidFill>
              <a:latin typeface="Futura Md BT" panose="020B0602020204020303" pitchFamily="34" charset="0"/>
            </a:endParaRPr>
          </a:p>
        </p:txBody>
      </p:sp>
      <p:sp>
        <p:nvSpPr>
          <p:cNvPr id="5" name="TextBox 4"/>
          <p:cNvSpPr txBox="1"/>
          <p:nvPr/>
        </p:nvSpPr>
        <p:spPr>
          <a:xfrm>
            <a:off x="1127448" y="4866258"/>
            <a:ext cx="4104456" cy="738664"/>
          </a:xfrm>
          <a:prstGeom prst="rect">
            <a:avLst/>
          </a:prstGeom>
          <a:noFill/>
        </p:spPr>
        <p:txBody>
          <a:bodyPr wrap="square" rtlCol="0">
            <a:spAutoFit/>
          </a:bodyPr>
          <a:lstStyle/>
          <a:p>
            <a:r>
              <a:rPr lang="en-GB" sz="2400" dirty="0" smtClean="0">
                <a:solidFill>
                  <a:schemeClr val="bg1"/>
                </a:solidFill>
                <a:latin typeface="Lato" panose="020F0502020204030203" pitchFamily="34" charset="0"/>
                <a:ea typeface="Lato" panose="020F0502020204030203" pitchFamily="34" charset="0"/>
                <a:cs typeface="Lato" panose="020F0502020204030203" pitchFamily="34" charset="0"/>
              </a:rPr>
              <a:t>2020 </a:t>
            </a:r>
            <a:r>
              <a:rPr lang="en-GB" sz="2400" dirty="0">
                <a:solidFill>
                  <a:schemeClr val="bg1"/>
                </a:solidFill>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0780843"/>
      </p:ext>
    </p:extLst>
  </p:cSld>
  <p:clrMapOvr>
    <a:masterClrMapping/>
  </p:clrMapOvr>
  <mc:AlternateContent xmlns:mc="http://schemas.openxmlformats.org/markup-compatibility/2006" xmlns:p14="http://schemas.microsoft.com/office/powerpoint/2010/main">
    <mc:Choice Requires="p14">
      <p:transition spd="slow" p14:dur="2000" advTm="69464"/>
    </mc:Choice>
    <mc:Fallback xmlns="">
      <p:transition spd="slow" advTm="6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bwMode="auto">
          <a:xfrm>
            <a:off x="8098734"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Parallelogram 2"/>
          <p:cNvSpPr/>
          <p:nvPr/>
        </p:nvSpPr>
        <p:spPr bwMode="auto">
          <a:xfrm>
            <a:off x="7178130"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Parallelogram 3"/>
          <p:cNvSpPr/>
          <p:nvPr/>
        </p:nvSpPr>
        <p:spPr bwMode="auto">
          <a:xfrm>
            <a:off x="7322146" y="1196752"/>
            <a:ext cx="2828098" cy="4581128"/>
          </a:xfrm>
          <a:prstGeom prst="parallelogram">
            <a:avLst/>
          </a:prstGeom>
          <a:blipFill dpi="0" rotWithShape="1">
            <a:blip r:embed="rId7" cstate="print">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90962" t="-25151" r="-13124" b="2"/>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9569235" y="3622985"/>
            <a:ext cx="1450050" cy="2348880"/>
          </a:xfrm>
          <a:prstGeom prst="parallelogram">
            <a:avLst/>
          </a:prstGeom>
          <a:blipFill dpi="0" rotWithShape="1">
            <a:blip r:embed="rId9" cstate="print">
              <a:extLst>
                <a:ext uri="{BEBA8EAE-BF5A-486C-A8C5-ECC9F3942E4B}">
                  <a14:imgProps xmlns:a14="http://schemas.microsoft.com/office/drawing/2010/main">
                    <a14:imgLayer r:embed="rId8">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23" t="-5193" r="-164303" b="-4003"/>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6" name="Straight Connector 5"/>
          <p:cNvCxnSpPr/>
          <p:nvPr/>
        </p:nvCxnSpPr>
        <p:spPr bwMode="auto">
          <a:xfrm>
            <a:off x="10776520" y="4437112"/>
            <a:ext cx="914400" cy="914400"/>
          </a:xfrm>
          <a:prstGeom prst="line">
            <a:avLst/>
          </a:prstGeom>
          <a:noFill/>
          <a:ln w="9525" cap="flat" cmpd="sng" algn="ctr">
            <a:noFill/>
            <a:prstDash val="solid"/>
            <a:round/>
            <a:headEnd type="none" w="med" len="med"/>
            <a:tailEnd type="none" w="med" len="med"/>
          </a:ln>
          <a:effectLst/>
        </p:spPr>
      </p:cxnSp>
      <p:cxnSp>
        <p:nvCxnSpPr>
          <p:cNvPr id="7" name="Straight Connector 6"/>
          <p:cNvCxnSpPr/>
          <p:nvPr/>
        </p:nvCxnSpPr>
        <p:spPr bwMode="auto">
          <a:xfrm flipH="1">
            <a:off x="680964" y="850404"/>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0" name="TextBox 9"/>
          <p:cNvSpPr txBox="1"/>
          <p:nvPr/>
        </p:nvSpPr>
        <p:spPr>
          <a:xfrm>
            <a:off x="892356" y="718574"/>
            <a:ext cx="3816424"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WHO IS RESPONSIBLE FOR FIRE SAFETY?</a:t>
            </a:r>
            <a:endParaRPr lang="en-GB" sz="2800" b="1" i="1" spc="-150" dirty="0">
              <a:solidFill>
                <a:schemeClr val="bg2">
                  <a:lumMod val="10000"/>
                </a:schemeClr>
              </a:solidFill>
              <a:latin typeface="Futura Md BT" panose="020B0602020204020303" pitchFamily="34" charset="0"/>
            </a:endParaRPr>
          </a:p>
        </p:txBody>
      </p:sp>
      <p:cxnSp>
        <p:nvCxnSpPr>
          <p:cNvPr id="11" name="Straight Connector 10"/>
          <p:cNvCxnSpPr/>
          <p:nvPr/>
        </p:nvCxnSpPr>
        <p:spPr bwMode="auto">
          <a:xfrm>
            <a:off x="2783632" y="476671"/>
            <a:ext cx="914400" cy="914400"/>
          </a:xfrm>
          <a:prstGeom prst="line">
            <a:avLst/>
          </a:prstGeom>
          <a:noFill/>
          <a:ln w="9525" cap="flat" cmpd="sng" algn="ctr">
            <a:noFill/>
            <a:prstDash val="solid"/>
            <a:round/>
            <a:headEnd type="none" w="med" len="med"/>
            <a:tailEnd type="none" w="med" len="med"/>
          </a:ln>
          <a:effectLst/>
        </p:spPr>
      </p:cxnSp>
      <p:sp>
        <p:nvSpPr>
          <p:cNvPr id="12" name="TextBox 11"/>
          <p:cNvSpPr txBox="1">
            <a:spLocks/>
          </p:cNvSpPr>
          <p:nvPr/>
        </p:nvSpPr>
        <p:spPr>
          <a:xfrm>
            <a:off x="524678" y="2096306"/>
            <a:ext cx="3365277" cy="873262"/>
          </a:xfrm>
          <a:prstGeom prst="rect">
            <a:avLst/>
          </a:prstGeom>
          <a:noFill/>
        </p:spPr>
        <p:txBody>
          <a:bodyPr wrap="square" bIns="36000" rtlCol="0">
            <a:noAutofit/>
          </a:bodyPr>
          <a:lstStyle/>
          <a:p>
            <a:pPr>
              <a:buClr>
                <a:srgbClr val="FF0000"/>
              </a:buCl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Responsible Person</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Normally the employer, manager or owner is responsible </a:t>
            </a: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t>
            </a: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Responsible Person </a:t>
            </a: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(RP) under </a:t>
            </a: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the Regulatory Reform </a:t>
            </a: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Order)</a:t>
            </a:r>
            <a:endParaRPr lang="en-US"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p:cNvSpPr txBox="1">
            <a:spLocks/>
          </p:cNvSpPr>
          <p:nvPr/>
        </p:nvSpPr>
        <p:spPr>
          <a:xfrm>
            <a:off x="524678" y="3487316"/>
            <a:ext cx="3422985" cy="873262"/>
          </a:xfrm>
          <a:prstGeom prst="rect">
            <a:avLst/>
          </a:prstGeom>
          <a:noFill/>
        </p:spPr>
        <p:txBody>
          <a:bodyPr wrap="square" bIns="36000" rtlCol="0">
            <a:noAutofit/>
          </a:bodyPr>
          <a:lstStyle/>
          <a:p>
            <a:pPr marL="0" lvl="1">
              <a:buClr>
                <a:srgbClr val="FF0000"/>
              </a:buCl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Premises Manager</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Changes to BS5839-1 in 2013, Section 7,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Clause 47</a:t>
            </a:r>
          </a:p>
          <a:p>
            <a:pPr marL="0" lvl="1">
              <a:buClr>
                <a:srgbClr val="FF0000"/>
              </a:buCl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Responsible Person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was replaced by Premises Manager (PM</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t>
            </a:r>
          </a:p>
          <a:p>
            <a:pPr marL="0" lvl="1">
              <a:buClr>
                <a:srgbClr val="FF0000"/>
              </a:buClr>
              <a:defRPr/>
            </a:pP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Has the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budget, authority and the knowledge to look after the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system. Can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be the same person as the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Responsible Person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in a smaller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company</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14" name="Straight Connector 13"/>
          <p:cNvCxnSpPr/>
          <p:nvPr/>
        </p:nvCxnSpPr>
        <p:spPr bwMode="auto">
          <a:xfrm>
            <a:off x="4225802" y="2096306"/>
            <a:ext cx="0" cy="3875559"/>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5" name="TextBox 14"/>
          <p:cNvSpPr txBox="1">
            <a:spLocks/>
          </p:cNvSpPr>
          <p:nvPr/>
        </p:nvSpPr>
        <p:spPr>
          <a:xfrm>
            <a:off x="4513834" y="2096306"/>
            <a:ext cx="2736304" cy="3492934"/>
          </a:xfrm>
          <a:prstGeom prst="rect">
            <a:avLst/>
          </a:prstGeom>
          <a:noFill/>
        </p:spPr>
        <p:txBody>
          <a:bodyPr wrap="square" bIns="36000" rtlCol="0">
            <a:noAutofit/>
          </a:bodyPr>
          <a:lstStyle/>
          <a:p>
            <a:pPr>
              <a:buClr>
                <a:srgbClr val="FF0000"/>
              </a:buCl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In The Law Courts</a:t>
            </a: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Both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RP and PM (employee) can both be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implicated </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Unlimited fines and up to 20 months imprisonment</a:t>
            </a:r>
          </a:p>
          <a:p>
            <a:pPr marL="285750" indent="-285750">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‘Matrix of responsibility’ is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widening</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b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a:buClr>
                <a:srgbClr val="FF0000"/>
              </a:buCl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Engineers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and Risk assessors have been prosecuted.  </a:t>
            </a: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Who next?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Service managers or owners of service companies?</a:t>
            </a:r>
          </a:p>
          <a:p>
            <a:pPr>
              <a:buClr>
                <a:srgbClr val="FF0000"/>
              </a:buClr>
              <a:defRPr/>
            </a:pP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Regulatory Reform (Fire) Safety Order 2005 is under review.  Better definition of responsibilities?</a:t>
            </a:r>
          </a:p>
        </p:txBody>
      </p:sp>
      <p:sp>
        <p:nvSpPr>
          <p:cNvPr id="16" name="Rounded Rectangle 15"/>
          <p:cNvSpPr/>
          <p:nvPr/>
        </p:nvSpPr>
        <p:spPr>
          <a:xfrm>
            <a:off x="9831506" y="1811009"/>
            <a:ext cx="1953126" cy="2377782"/>
          </a:xfrm>
          <a:prstGeom prst="roundRect">
            <a:avLst>
              <a:gd name="adj" fmla="val 10119"/>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0527632" y="1811008"/>
            <a:ext cx="1664368" cy="237703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0056624" y="2089233"/>
            <a:ext cx="1842260" cy="1692771"/>
          </a:xfrm>
          <a:prstGeom prst="rect">
            <a:avLst/>
          </a:prstGeom>
          <a:noFill/>
        </p:spPr>
        <p:txBody>
          <a:bodyPr wrap="square" rtlCol="0">
            <a:spAutoFit/>
          </a:bodyPr>
          <a:lstStyle/>
          <a:p>
            <a:r>
              <a:rPr lang="en-GB" sz="2800" b="1" kern="0" dirty="0" err="1">
                <a:solidFill>
                  <a:schemeClr val="bg1"/>
                </a:solidFill>
                <a:latin typeface="Lato" panose="020F0502020204030203" pitchFamily="34" charset="0"/>
                <a:cs typeface="Lato" panose="020F0502020204030203" pitchFamily="34" charset="0"/>
              </a:rPr>
              <a:t>Hackitt</a:t>
            </a:r>
            <a:r>
              <a:rPr lang="en-GB" sz="2800" b="1" kern="0" dirty="0">
                <a:solidFill>
                  <a:schemeClr val="bg1"/>
                </a:solidFill>
                <a:latin typeface="Lato" panose="020F0502020204030203" pitchFamily="34" charset="0"/>
                <a:cs typeface="Lato" panose="020F0502020204030203" pitchFamily="34" charset="0"/>
              </a:rPr>
              <a:t> </a:t>
            </a:r>
            <a:endParaRPr lang="en-GB" sz="2800" b="1" kern="0" dirty="0" smtClean="0">
              <a:solidFill>
                <a:schemeClr val="bg1"/>
              </a:solidFill>
              <a:latin typeface="Lato" panose="020F0502020204030203" pitchFamily="34" charset="0"/>
              <a:cs typeface="Lato" panose="020F0502020204030203" pitchFamily="34" charset="0"/>
            </a:endParaRPr>
          </a:p>
          <a:p>
            <a:r>
              <a:rPr lang="en-GB" sz="2800" b="1" kern="0" dirty="0" smtClean="0">
                <a:solidFill>
                  <a:schemeClr val="bg1"/>
                </a:solidFill>
                <a:latin typeface="Lato" panose="020F0502020204030203" pitchFamily="34" charset="0"/>
                <a:cs typeface="Lato" panose="020F0502020204030203" pitchFamily="34" charset="0"/>
              </a:rPr>
              <a:t>Report</a:t>
            </a:r>
            <a:r>
              <a:rPr lang="en-GB" sz="2800" b="1" kern="0" dirty="0">
                <a:solidFill>
                  <a:schemeClr val="bg1"/>
                </a:solidFill>
                <a:latin typeface="Lato" panose="020F0502020204030203" pitchFamily="34" charset="0"/>
                <a:cs typeface="Lato" panose="020F0502020204030203" pitchFamily="34" charset="0"/>
              </a:rPr>
              <a:t>: </a:t>
            </a:r>
            <a:endParaRPr lang="en-GB" sz="2800" b="1" kern="0" dirty="0" smtClean="0">
              <a:solidFill>
                <a:schemeClr val="bg1"/>
              </a:solidFill>
              <a:latin typeface="Lato" panose="020F0502020204030203" pitchFamily="34" charset="0"/>
              <a:cs typeface="Lato" panose="020F0502020204030203" pitchFamily="34" charset="0"/>
            </a:endParaRPr>
          </a:p>
          <a:p>
            <a:r>
              <a:rPr lang="en-GB" altLang="en-US" sz="1600" kern="0" dirty="0" smtClean="0">
                <a:solidFill>
                  <a:schemeClr val="bg1"/>
                </a:solidFill>
                <a:latin typeface="Lato" panose="020F0502020204030203" pitchFamily="34" charset="0"/>
              </a:rPr>
              <a:t>“Don’t wait for regulations to raise the bar”</a:t>
            </a:r>
            <a:endParaRPr lang="en-GB" altLang="en-US" sz="1600" dirty="0">
              <a:solidFill>
                <a:schemeClr val="bg1"/>
              </a:solidFill>
              <a:latin typeface="Lato" panose="020F0502020204030203" pitchFamily="34" charset="0"/>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8562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3287688" cy="6858000"/>
          </a:xfrm>
          <a:prstGeom prst="rect">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4" name="Parallelogram 3"/>
          <p:cNvSpPr/>
          <p:nvPr/>
        </p:nvSpPr>
        <p:spPr bwMode="auto">
          <a:xfrm>
            <a:off x="0" y="0"/>
            <a:ext cx="4464496" cy="6858000"/>
          </a:xfrm>
          <a:prstGeom prst="parallelogram">
            <a:avLst/>
          </a:prstGeom>
          <a:blipFill dpi="0" rotWithShape="1">
            <a:blip r:embed="rId6" cstate="print">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47332" r="-83108"/>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5" name="Straight Connector 4"/>
          <p:cNvCxnSpPr/>
          <p:nvPr/>
        </p:nvCxnSpPr>
        <p:spPr bwMode="auto">
          <a:xfrm flipH="1">
            <a:off x="4936511" y="1493785"/>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6" name="TextBox 5"/>
          <p:cNvSpPr txBox="1"/>
          <p:nvPr/>
        </p:nvSpPr>
        <p:spPr>
          <a:xfrm>
            <a:off x="5087888" y="1340768"/>
            <a:ext cx="3024336"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THE FIRE SAFETY LOG BOOK</a:t>
            </a:r>
            <a:endParaRPr lang="en-GB" sz="2800" b="1" i="1" spc="-150" dirty="0">
              <a:solidFill>
                <a:schemeClr val="bg2">
                  <a:lumMod val="10000"/>
                </a:schemeClr>
              </a:solidFill>
              <a:latin typeface="Futura Md BT" panose="020B0602020204020303" pitchFamily="34" charset="0"/>
            </a:endParaRPr>
          </a:p>
        </p:txBody>
      </p:sp>
      <p:cxnSp>
        <p:nvCxnSpPr>
          <p:cNvPr id="7" name="Straight Connector 6"/>
          <p:cNvCxnSpPr/>
          <p:nvPr/>
        </p:nvCxnSpPr>
        <p:spPr bwMode="auto">
          <a:xfrm>
            <a:off x="4020948" y="1098865"/>
            <a:ext cx="914400" cy="914400"/>
          </a:xfrm>
          <a:prstGeom prst="line">
            <a:avLst/>
          </a:prstGeom>
          <a:noFill/>
          <a:ln w="9525" cap="flat" cmpd="sng" algn="ctr">
            <a:noFill/>
            <a:prstDash val="solid"/>
            <a:round/>
            <a:headEnd type="none" w="med" len="med"/>
            <a:tailEnd type="none" w="med" len="med"/>
          </a:ln>
          <a:effectLst/>
        </p:spPr>
      </p:cxnSp>
      <p:sp>
        <p:nvSpPr>
          <p:cNvPr id="8" name="TextBox 7"/>
          <p:cNvSpPr txBox="1">
            <a:spLocks/>
          </p:cNvSpPr>
          <p:nvPr/>
        </p:nvSpPr>
        <p:spPr>
          <a:xfrm>
            <a:off x="4788018" y="2447999"/>
            <a:ext cx="4584859" cy="873262"/>
          </a:xfrm>
          <a:prstGeom prst="rect">
            <a:avLst/>
          </a:prstGeom>
          <a:noFill/>
        </p:spPr>
        <p:txBody>
          <a:bodyPr wrap="square" bIns="36000" rtlCol="0">
            <a:noAutofit/>
          </a:bodyPr>
          <a:lstStyle/>
          <a:p>
            <a:pPr marL="0" lvl="1">
              <a:buClr>
                <a:srgbClr val="FF0000"/>
              </a:buClr>
              <a:defRPr/>
            </a:pPr>
            <a:r>
              <a:rPr lang="en-GB" sz="1400" b="1" dirty="0">
                <a:solidFill>
                  <a:srgbClr val="DA291C"/>
                </a:solidFill>
                <a:latin typeface="Lato" panose="020F0502020204030203" pitchFamily="34" charset="0"/>
                <a:ea typeface="Lato" panose="020F0502020204030203" pitchFamily="34" charset="0"/>
                <a:cs typeface="Lato" panose="020F0502020204030203" pitchFamily="34" charset="0"/>
              </a:rPr>
              <a:t>Must </a:t>
            </a:r>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be </a:t>
            </a:r>
            <a:r>
              <a:rPr lang="en-GB" sz="1400" b="1" dirty="0">
                <a:solidFill>
                  <a:srgbClr val="DA291C"/>
                </a:solidFill>
                <a:latin typeface="Lato" panose="020F0502020204030203" pitchFamily="34" charset="0"/>
                <a:ea typeface="Lato" panose="020F0502020204030203" pitchFamily="34" charset="0"/>
                <a:cs typeface="Lato" panose="020F0502020204030203" pitchFamily="34" charset="0"/>
              </a:rPr>
              <a:t>kept up to date and readily available for inspection/audit by the Fire and Rescue Service as and when </a:t>
            </a:r>
            <a:r>
              <a:rPr lang="en-GB" sz="1400" b="1" dirty="0" smtClean="0">
                <a:solidFill>
                  <a:srgbClr val="DA291C"/>
                </a:solidFill>
                <a:latin typeface="Lato" panose="020F0502020204030203" pitchFamily="34" charset="0"/>
                <a:ea typeface="Lato" panose="020F0502020204030203" pitchFamily="34" charset="0"/>
                <a:cs typeface="Lato" panose="020F0502020204030203" pitchFamily="34" charset="0"/>
              </a:rPr>
              <a:t>required</a:t>
            </a:r>
            <a:endParaRPr lang="en-GB" sz="1400" b="1" dirty="0">
              <a:solidFill>
                <a:srgbClr val="DA291C"/>
              </a:solidFill>
              <a:latin typeface="Lato" panose="020F0502020204030203" pitchFamily="34" charset="0"/>
              <a:ea typeface="Lato" panose="020F0502020204030203" pitchFamily="34" charset="0"/>
              <a:cs typeface="Lato" panose="020F0502020204030203" pitchFamily="34" charset="0"/>
            </a:endParaRPr>
          </a:p>
          <a:p>
            <a:pPr marL="0" lvl="1">
              <a:buClr>
                <a:srgbClr val="FF0000"/>
              </a:buClr>
              <a:defRPr/>
            </a:pPr>
            <a:endParaRPr lang="en-GB" sz="1400" dirty="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lvl="1">
              <a:buClr>
                <a:srgbClr val="FF0000"/>
              </a:buCl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The </a:t>
            </a: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Engineer (</a:t>
            </a: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Competent Person) </a:t>
            </a:r>
          </a:p>
          <a:p>
            <a:pPr marL="285750" lvl="1" indent="-285750">
              <a:lnSpc>
                <a:spcPct val="150000"/>
              </a:lnSpc>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Needs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to be familiar with the Fire Safety Log book for any site they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maintain</a:t>
            </a:r>
          </a:p>
          <a:p>
            <a:pPr marL="285750" lvl="1" indent="-285750">
              <a:lnSpc>
                <a:spcPct val="150000"/>
              </a:lnSpc>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It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should contain important information to assist with on going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maintenance</a:t>
            </a:r>
          </a:p>
          <a:p>
            <a:pPr marL="285750" lvl="1" indent="-285750">
              <a:lnSpc>
                <a:spcPct val="150000"/>
              </a:lnSpc>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Make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sure it is kept up to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date</a:t>
            </a:r>
          </a:p>
          <a:p>
            <a:pPr marL="285750" lvl="1" indent="-285750">
              <a:lnSpc>
                <a:spcPct val="150000"/>
              </a:lnSpc>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It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can be used in a court of law to defend the RP/PM and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CP</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0" lvl="1">
              <a:buClr>
                <a:srgbClr val="FF0000"/>
              </a:buClr>
              <a:defRPr/>
            </a:pPr>
            <a:endParaRPr lang="en-GB" sz="1400" dirty="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Rounded Rectangle 9"/>
          <p:cNvSpPr/>
          <p:nvPr/>
        </p:nvSpPr>
        <p:spPr>
          <a:xfrm>
            <a:off x="9831506" y="1811009"/>
            <a:ext cx="1953126" cy="2377782"/>
          </a:xfrm>
          <a:prstGeom prst="roundRect">
            <a:avLst>
              <a:gd name="adj" fmla="val 10119"/>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0527632" y="1811008"/>
            <a:ext cx="1664368" cy="237703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0056624" y="2276250"/>
            <a:ext cx="2187626" cy="1446550"/>
          </a:xfrm>
          <a:prstGeom prst="rect">
            <a:avLst/>
          </a:prstGeom>
          <a:noFill/>
        </p:spPr>
        <p:txBody>
          <a:bodyPr wrap="square" rtlCol="0">
            <a:spAutoFit/>
          </a:bodyPr>
          <a:lstStyle/>
          <a:p>
            <a:r>
              <a:rPr lang="en-GB" sz="2800" b="1" kern="0" dirty="0" err="1">
                <a:solidFill>
                  <a:schemeClr val="bg1"/>
                </a:solidFill>
                <a:latin typeface="Lato" panose="020F0502020204030203" pitchFamily="34" charset="0"/>
                <a:cs typeface="Lato" panose="020F0502020204030203" pitchFamily="34" charset="0"/>
              </a:rPr>
              <a:t>Hackitt</a:t>
            </a:r>
            <a:r>
              <a:rPr lang="en-GB" sz="2800" b="1" kern="0" dirty="0">
                <a:solidFill>
                  <a:schemeClr val="bg1"/>
                </a:solidFill>
                <a:latin typeface="Lato" panose="020F0502020204030203" pitchFamily="34" charset="0"/>
                <a:cs typeface="Lato" panose="020F0502020204030203" pitchFamily="34" charset="0"/>
              </a:rPr>
              <a:t> </a:t>
            </a:r>
            <a:endParaRPr lang="en-GB" sz="2800" b="1" kern="0" dirty="0" smtClean="0">
              <a:solidFill>
                <a:schemeClr val="bg1"/>
              </a:solidFill>
              <a:latin typeface="Lato" panose="020F0502020204030203" pitchFamily="34" charset="0"/>
              <a:cs typeface="Lato" panose="020F0502020204030203" pitchFamily="34" charset="0"/>
            </a:endParaRPr>
          </a:p>
          <a:p>
            <a:r>
              <a:rPr lang="en-GB" sz="2800" b="1" kern="0" dirty="0" smtClean="0">
                <a:solidFill>
                  <a:schemeClr val="bg1"/>
                </a:solidFill>
                <a:latin typeface="Lato" panose="020F0502020204030203" pitchFamily="34" charset="0"/>
                <a:cs typeface="Lato" panose="020F0502020204030203" pitchFamily="34" charset="0"/>
              </a:rPr>
              <a:t>Report</a:t>
            </a:r>
            <a:r>
              <a:rPr lang="en-GB" sz="2800" b="1" kern="0" dirty="0">
                <a:solidFill>
                  <a:schemeClr val="bg1"/>
                </a:solidFill>
                <a:latin typeface="Lato" panose="020F0502020204030203" pitchFamily="34" charset="0"/>
                <a:cs typeface="Lato" panose="020F0502020204030203" pitchFamily="34" charset="0"/>
              </a:rPr>
              <a:t>: </a:t>
            </a:r>
            <a:endParaRPr lang="en-GB" sz="2800" b="1" kern="0" dirty="0" smtClean="0">
              <a:solidFill>
                <a:schemeClr val="bg1"/>
              </a:solidFill>
              <a:latin typeface="Lato" panose="020F0502020204030203" pitchFamily="34" charset="0"/>
              <a:cs typeface="Lato" panose="020F0502020204030203" pitchFamily="34" charset="0"/>
            </a:endParaRPr>
          </a:p>
          <a:p>
            <a:r>
              <a:rPr lang="en-GB" sz="1600" kern="0" dirty="0" smtClean="0">
                <a:solidFill>
                  <a:schemeClr val="bg1"/>
                </a:solidFill>
                <a:latin typeface="Lato" panose="020F0502020204030203" pitchFamily="34" charset="0"/>
                <a:cs typeface="Lato" panose="020F0502020204030203" pitchFamily="34" charset="0"/>
              </a:rPr>
              <a:t>“Golden thread of information”</a:t>
            </a:r>
            <a:endParaRPr lang="en-GB" altLang="en-US" sz="1600" dirty="0">
              <a:solidFill>
                <a:schemeClr val="bg1"/>
              </a:solidFill>
              <a:latin typeface="Lato" panose="020F0502020204030203" pitchFamily="34" charset="0"/>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257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bwMode="auto">
          <a:xfrm>
            <a:off x="2264076"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Parallelogram 2"/>
          <p:cNvSpPr/>
          <p:nvPr/>
        </p:nvSpPr>
        <p:spPr bwMode="auto">
          <a:xfrm>
            <a:off x="1343472"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Parallelogram 3"/>
          <p:cNvSpPr/>
          <p:nvPr/>
        </p:nvSpPr>
        <p:spPr bwMode="auto">
          <a:xfrm>
            <a:off x="1487488" y="1196752"/>
            <a:ext cx="2828098" cy="4581128"/>
          </a:xfrm>
          <a:prstGeom prst="parallelogram">
            <a:avLst/>
          </a:prstGeom>
          <a:blipFill dpi="0" rotWithShape="1">
            <a:blip r:embed="rId7" cstate="print">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3995" r="-3995"/>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3719736" y="4493788"/>
            <a:ext cx="1450050" cy="2348880"/>
          </a:xfrm>
          <a:prstGeom prst="parallelogram">
            <a:avLst/>
          </a:prstGeom>
          <a:blipFill dpi="0" rotWithShape="1">
            <a:blip r:embed="rId9" cstate="print">
              <a:extLst>
                <a:ext uri="{BEBA8EAE-BF5A-486C-A8C5-ECC9F3942E4B}">
                  <a14:imgProps xmlns:a14="http://schemas.microsoft.com/office/drawing/2010/main">
                    <a14:imgLayer r:embed="rId8">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97467" r="-3995"/>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6" name="Straight Connector 5"/>
          <p:cNvCxnSpPr/>
          <p:nvPr/>
        </p:nvCxnSpPr>
        <p:spPr bwMode="auto">
          <a:xfrm>
            <a:off x="4079776" y="4437112"/>
            <a:ext cx="914400" cy="914400"/>
          </a:xfrm>
          <a:prstGeom prst="line">
            <a:avLst/>
          </a:prstGeom>
          <a:noFill/>
          <a:ln w="9525" cap="flat" cmpd="sng" algn="ctr">
            <a:noFill/>
            <a:prstDash val="solid"/>
            <a:round/>
            <a:headEnd type="none" w="med" len="med"/>
            <a:tailEnd type="none" w="med" len="med"/>
          </a:ln>
          <a:effectLst/>
        </p:spPr>
      </p:cxnSp>
      <p:cxnSp>
        <p:nvCxnSpPr>
          <p:cNvPr id="7" name="Straight Connector 6"/>
          <p:cNvCxnSpPr/>
          <p:nvPr/>
        </p:nvCxnSpPr>
        <p:spPr bwMode="auto">
          <a:xfrm flipH="1">
            <a:off x="5807968" y="1487554"/>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6023992" y="1350686"/>
            <a:ext cx="5328592"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OVERVIEW OF THE COMPETENT PERSON ROLE</a:t>
            </a:r>
            <a:endParaRPr lang="en-GB" sz="2800" b="1" i="1" spc="-150" dirty="0">
              <a:solidFill>
                <a:schemeClr val="bg2">
                  <a:lumMod val="10000"/>
                </a:schemeClr>
              </a:solidFill>
              <a:latin typeface="Futura Md BT" panose="020B0602020204020303" pitchFamily="34" charset="0"/>
            </a:endParaRPr>
          </a:p>
        </p:txBody>
      </p:sp>
      <p:cxnSp>
        <p:nvCxnSpPr>
          <p:cNvPr id="9" name="Straight Connector 8"/>
          <p:cNvCxnSpPr/>
          <p:nvPr/>
        </p:nvCxnSpPr>
        <p:spPr bwMode="auto">
          <a:xfrm>
            <a:off x="7824192" y="476671"/>
            <a:ext cx="914400" cy="914400"/>
          </a:xfrm>
          <a:prstGeom prst="line">
            <a:avLst/>
          </a:prstGeom>
          <a:noFill/>
          <a:ln w="9525" cap="flat" cmpd="sng" algn="ctr">
            <a:noFill/>
            <a:prstDash val="solid"/>
            <a:round/>
            <a:headEnd type="none" w="med" len="med"/>
            <a:tailEnd type="none" w="med" len="med"/>
          </a:ln>
          <a:effectLst/>
        </p:spPr>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1" name="TextBox 10"/>
          <p:cNvSpPr txBox="1">
            <a:spLocks/>
          </p:cNvSpPr>
          <p:nvPr/>
        </p:nvSpPr>
        <p:spPr>
          <a:xfrm>
            <a:off x="5663952" y="2348880"/>
            <a:ext cx="5976664" cy="3002632"/>
          </a:xfrm>
          <a:prstGeom prst="rect">
            <a:avLst/>
          </a:prstGeom>
          <a:noFill/>
        </p:spPr>
        <p:txBody>
          <a:bodyPr wrap="square" bIns="36000" rtlCol="0">
            <a:noAutofit/>
          </a:bodyPr>
          <a:lstStyle/>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Help, advise and train the RP/PM </a:t>
            </a: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Provide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technical know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how</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Give all relevant recommendations/best practice in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writing</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Independent review /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inspection</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Carry out detailed tests, repairs,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modifications</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Work with RP/PM to identify causes of unwanted fire signals (UFS</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Keep up with changes in standards and best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practice</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lvl="1" indent="-285750">
              <a:lnSpc>
                <a:spcPct val="150000"/>
              </a:lnSpc>
              <a:buClr>
                <a:srgbClr val="FF0000"/>
              </a:buClr>
              <a:buFont typeface="Arial" panose="020B0604020202020204" pitchFamily="34" charset="0"/>
              <a:buChar char="•"/>
              <a:defRP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Record and make sure the log book is being kept up to date</a:t>
            </a:r>
          </a:p>
        </p:txBody>
      </p:sp>
      <p:sp>
        <p:nvSpPr>
          <p:cNvPr id="12" name="TextBox 11"/>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8193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5879976" y="0"/>
            <a:ext cx="6312024" cy="6858000"/>
          </a:xfrm>
          <a:prstGeom prst="rect">
            <a:avLst/>
          </a:prstGeom>
          <a:gradFill flip="none" rotWithShape="1">
            <a:gsLst>
              <a:gs pos="81000">
                <a:schemeClr val="tx1">
                  <a:alpha val="21000"/>
                </a:schemeClr>
              </a:gs>
              <a:gs pos="0">
                <a:schemeClr val="tx1"/>
              </a:gs>
              <a:gs pos="100000">
                <a:schemeClr val="bg1">
                  <a:lumMod val="85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cxnSp>
        <p:nvCxnSpPr>
          <p:cNvPr id="5" name="Straight Connector 4"/>
          <p:cNvCxnSpPr/>
          <p:nvPr/>
        </p:nvCxnSpPr>
        <p:spPr bwMode="auto">
          <a:xfrm flipH="1">
            <a:off x="6868052" y="701697"/>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6" name="TextBox 5"/>
          <p:cNvSpPr txBox="1"/>
          <p:nvPr/>
        </p:nvSpPr>
        <p:spPr>
          <a:xfrm>
            <a:off x="7033299" y="548680"/>
            <a:ext cx="2448272"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ROLE OF THE FIRE BRIGADE</a:t>
            </a:r>
            <a:endParaRPr lang="en-GB" sz="2800" b="1" i="1" spc="-150" dirty="0">
              <a:solidFill>
                <a:schemeClr val="bg1"/>
              </a:solidFill>
              <a:latin typeface="Futura Md BT" panose="020B0602020204020303" pitchFamily="34" charset="0"/>
            </a:endParaRPr>
          </a:p>
        </p:txBody>
      </p:sp>
      <p:cxnSp>
        <p:nvCxnSpPr>
          <p:cNvPr id="7" name="Straight Connector 6"/>
          <p:cNvCxnSpPr/>
          <p:nvPr/>
        </p:nvCxnSpPr>
        <p:spPr bwMode="auto">
          <a:xfrm>
            <a:off x="8544272" y="306777"/>
            <a:ext cx="914400" cy="914400"/>
          </a:xfrm>
          <a:prstGeom prst="line">
            <a:avLst/>
          </a:prstGeom>
          <a:noFill/>
          <a:ln w="9525" cap="flat" cmpd="sng" algn="ctr">
            <a:noFill/>
            <a:prstDash val="solid"/>
            <a:round/>
            <a:headEnd type="none" w="med" len="med"/>
            <a:tailEnd type="none" w="med" len="med"/>
          </a:ln>
          <a:effectLst/>
        </p:spPr>
      </p:cxnSp>
      <p:sp>
        <p:nvSpPr>
          <p:cNvPr id="8" name="TextBox 7"/>
          <p:cNvSpPr txBox="1"/>
          <p:nvPr/>
        </p:nvSpPr>
        <p:spPr>
          <a:xfrm>
            <a:off x="6672064" y="1700808"/>
            <a:ext cx="4968552" cy="3216265"/>
          </a:xfrm>
          <a:prstGeom prst="rect">
            <a:avLst/>
          </a:prstGeom>
          <a:noFill/>
        </p:spPr>
        <p:txBody>
          <a:bodyPr wrap="square" rtlCol="0">
            <a:spAutoFit/>
          </a:bodyPr>
          <a:lstStyle/>
          <a:p>
            <a:pPr marL="285750" lvl="1" indent="-285750">
              <a:lnSpc>
                <a:spcPct val="150000"/>
              </a:lnSpc>
              <a:buClr>
                <a:srgbClr val="FF0000"/>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No longer issuing fire safety certificates (since RRO)</a:t>
            </a:r>
          </a:p>
          <a:p>
            <a:pPr marL="285750" lvl="1" indent="-285750">
              <a:lnSpc>
                <a:spcPct val="150000"/>
              </a:lnSpc>
              <a:buClr>
                <a:srgbClr val="FF0000"/>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Focus on reducing cost relating to Unwanted Fire Signals (UFS) </a:t>
            </a:r>
          </a:p>
          <a:p>
            <a:pPr marL="285750" lvl="1" indent="-285750">
              <a:lnSpc>
                <a:spcPct val="150000"/>
              </a:lnSpc>
              <a:buClr>
                <a:srgbClr val="FF0000"/>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Potential fines for RP’s in the event of repeat UFS (Localism Act 2011)</a:t>
            </a:r>
          </a:p>
          <a:p>
            <a:pPr marL="285750" lvl="1" indent="-285750">
              <a:lnSpc>
                <a:spcPct val="150000"/>
              </a:lnSpc>
              <a:buClr>
                <a:srgbClr val="FF0000"/>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In England, every FRS has its own attendance policy</a:t>
            </a:r>
          </a:p>
          <a:p>
            <a:pPr marL="285750" lvl="1" indent="-285750">
              <a:lnSpc>
                <a:spcPct val="150000"/>
              </a:lnSpc>
              <a:buClr>
                <a:srgbClr val="FF0000"/>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Now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being targeted to increase inspections and prosecutions </a:t>
            </a:r>
          </a:p>
          <a:p>
            <a:pPr marL="285750" lvl="1" indent="-285750">
              <a:lnSpc>
                <a:spcPct val="150000"/>
              </a:lnSpc>
              <a:buClr>
                <a:srgbClr val="FF0000"/>
              </a:buClr>
              <a:buFont typeface="Arial" panose="020B0604020202020204" pitchFamily="34" charset="0"/>
              <a:buChar cha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Drive to offer a more cost effective fire service</a:t>
            </a:r>
          </a:p>
          <a:p>
            <a:endParaRPr lang="en-GB" sz="1400" dirty="0">
              <a:latin typeface="Lato" panose="020F0502020204030203" pitchFamily="34" charset="0"/>
            </a:endParaRPr>
          </a:p>
        </p:txBody>
      </p:sp>
      <p:sp>
        <p:nvSpPr>
          <p:cNvPr id="9" name="TextBox 8"/>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5372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079776" y="0"/>
            <a:ext cx="8112224" cy="6858000"/>
          </a:xfrm>
          <a:prstGeom prst="rect">
            <a:avLst/>
          </a:prstGeom>
          <a:gradFill flip="none" rotWithShape="1">
            <a:gsLst>
              <a:gs pos="0">
                <a:schemeClr val="bg1">
                  <a:lumMod val="65000"/>
                </a:schemeClr>
              </a:gs>
              <a:gs pos="100000">
                <a:schemeClr val="bg1">
                  <a:alpha val="2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1055440" y="2780928"/>
            <a:ext cx="3312368"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WHAT ARE THE COMMON ISSUES?</a:t>
            </a:r>
            <a:endParaRPr lang="en-GB" sz="2800" b="1" i="1" spc="-150" dirty="0">
              <a:solidFill>
                <a:schemeClr val="bg2">
                  <a:lumMod val="10000"/>
                </a:schemeClr>
              </a:solidFill>
              <a:latin typeface="Futura Md BT" panose="020B0602020204020303" pitchFamily="34" charset="0"/>
            </a:endParaRPr>
          </a:p>
        </p:txBody>
      </p:sp>
      <p:sp>
        <p:nvSpPr>
          <p:cNvPr id="4" name="TextBox 3"/>
          <p:cNvSpPr txBox="1"/>
          <p:nvPr/>
        </p:nvSpPr>
        <p:spPr>
          <a:xfrm>
            <a:off x="6488483" y="872133"/>
            <a:ext cx="4864101" cy="1692771"/>
          </a:xfrm>
          <a:prstGeom prst="rect">
            <a:avLst/>
          </a:prstGeom>
          <a:noFill/>
        </p:spPr>
        <p:txBody>
          <a:bodyPr wrap="square" rtlCol="0">
            <a:spAutoFit/>
          </a:bodyPr>
          <a:lstStyle/>
          <a:p>
            <a:pPr marL="285750" lvl="1" indent="-285750">
              <a:spcAft>
                <a:spcPts val="600"/>
              </a:spcAft>
              <a:buClr>
                <a:srgbClr val="DA291C"/>
              </a:buClr>
              <a:buFont typeface="Arial" panose="020B0604020202020204" pitchFamily="34" charset="0"/>
              <a:buChar char="•"/>
            </a:pPr>
            <a:r>
              <a:rPr lang="en-GB" altLang="en-US"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RP/PM/CP unaware </a:t>
            </a: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of legal responsibility and implication of cutting corners</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No record of details on UFS</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Fire log book not kept up to date or missing</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What it is to </a:t>
            </a:r>
            <a:r>
              <a:rPr lang="en-GB" altLang="en-US"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be responsible </a:t>
            </a: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or competent</a:t>
            </a:r>
          </a:p>
          <a:p>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6488483" y="4365104"/>
            <a:ext cx="5040560" cy="1615827"/>
          </a:xfrm>
          <a:prstGeom prst="rect">
            <a:avLst/>
          </a:prstGeom>
          <a:noFill/>
        </p:spPr>
        <p:txBody>
          <a:bodyPr wrap="square" rtlCol="0">
            <a:spAutoFit/>
          </a:bodyPr>
          <a:lstStyle/>
          <a:p>
            <a:pPr marL="285750" lvl="2" indent="-285750">
              <a:spcAft>
                <a:spcPts val="600"/>
              </a:spcAft>
              <a:buClr>
                <a:srgbClr val="DA291C"/>
              </a:buClr>
              <a:buFont typeface="Arial" panose="020B0604020202020204" pitchFamily="34" charset="0"/>
              <a:buChar char="•"/>
            </a:pPr>
            <a:r>
              <a:rPr lang="en-GB" altLang="en-US"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Checking </a:t>
            </a: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the competency of the competent person (are they current and relevant?)</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Is the service company third party accredited? (BAFE </a:t>
            </a:r>
            <a:r>
              <a:rPr lang="en-GB" altLang="en-US" sz="1400" dirty="0" err="1">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etc</a:t>
            </a: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t>
            </a:r>
          </a:p>
          <a:p>
            <a:pPr marL="285750" lvl="1" indent="-285750">
              <a:spcAft>
                <a:spcPts val="600"/>
              </a:spcAft>
              <a:buClr>
                <a:srgbClr val="DA291C"/>
              </a:buClr>
              <a:buFont typeface="Arial" panose="020B0604020202020204" pitchFamily="34" charset="0"/>
              <a:buChar char="•"/>
            </a:pPr>
            <a:r>
              <a:rPr lang="en-GB" altLang="en-US"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Competent Person </a:t>
            </a: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not always documenting all recommendations; best practices and </a:t>
            </a:r>
            <a:r>
              <a:rPr lang="en-GB" altLang="en-US"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issues</a:t>
            </a:r>
            <a:endPar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5087888" y="2564904"/>
            <a:ext cx="5976664" cy="1908215"/>
          </a:xfrm>
          <a:prstGeom prst="rect">
            <a:avLst/>
          </a:prstGeom>
          <a:noFill/>
        </p:spPr>
        <p:txBody>
          <a:bodyPr wrap="square" rtlCol="0">
            <a:spAutoFit/>
          </a:bodyPr>
          <a:lstStyle/>
          <a:p>
            <a:pPr marL="285750" lvl="1"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RP/PM has no way of checking/proving what work carried out.  Is the CP cutting corners?</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Detectors in hard-to-access locations  -  many are not tested</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Optical smoke detectors that are not regularly cleaned can cause UFS</a:t>
            </a:r>
          </a:p>
          <a:p>
            <a:pPr marL="285750" lvl="2" indent="-285750">
              <a:spcAft>
                <a:spcPts val="600"/>
              </a:spcAft>
              <a:buClr>
                <a:srgbClr val="DA291C"/>
              </a:buClr>
              <a:buFont typeface="Arial" panose="020B0604020202020204" pitchFamily="34" charset="0"/>
              <a:buChar char="•"/>
            </a:pPr>
            <a:r>
              <a:rPr lang="en-GB" altLang="en-US"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What has been tested and what needs to be tested = where is the asset register?</a:t>
            </a:r>
          </a:p>
          <a:p>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7" name="Straight Connector 6"/>
          <p:cNvCxnSpPr/>
          <p:nvPr/>
        </p:nvCxnSpPr>
        <p:spPr bwMode="auto">
          <a:xfrm flipH="1">
            <a:off x="828801" y="2933945"/>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Parallelogram 7"/>
          <p:cNvSpPr/>
          <p:nvPr/>
        </p:nvSpPr>
        <p:spPr bwMode="auto">
          <a:xfrm>
            <a:off x="2264076" y="4167082"/>
            <a:ext cx="2329649" cy="2675585"/>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Parallelogram 8"/>
          <p:cNvSpPr/>
          <p:nvPr/>
        </p:nvSpPr>
        <p:spPr bwMode="auto">
          <a:xfrm>
            <a:off x="1559496"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Parallelogram 9"/>
          <p:cNvSpPr/>
          <p:nvPr/>
        </p:nvSpPr>
        <p:spPr bwMode="auto">
          <a:xfrm>
            <a:off x="3719736" y="5177296"/>
            <a:ext cx="1450050" cy="1665372"/>
          </a:xfrm>
          <a:prstGeom prst="parallelogram">
            <a:avLst/>
          </a:prstGeom>
          <a:blipFill dpi="0" rotWithShape="1">
            <a:blip r:embed="rId7" cstate="print">
              <a:extLst>
                <a:ext uri="{BEBA8EAE-BF5A-486C-A8C5-ECC9F3942E4B}">
                  <a14:imgProps xmlns:a14="http://schemas.microsoft.com/office/drawing/2010/main">
                    <a14:imgLayer r:embed="rId8">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97467" r="-3995"/>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2" name="TextBox 11"/>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32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2</a:t>
            </a:r>
            <a:endParaRPr lang="en-GB" sz="4400" b="1" i="1" spc="-150" dirty="0">
              <a:solidFill>
                <a:schemeClr val="bg2">
                  <a:lumMod val="10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523220"/>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Unwanted Fire Signals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5</a:t>
            </a:r>
            <a:endParaRPr lang="en-GB" sz="4400" b="1" i="1" spc="-150" dirty="0">
              <a:solidFill>
                <a:schemeClr val="bg1">
                  <a:lumMod val="6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6</a:t>
            </a:r>
            <a:endParaRPr lang="en-GB" sz="4400" b="1" i="1" spc="-150" dirty="0">
              <a:solidFill>
                <a:schemeClr val="bg1">
                  <a:lumMod val="6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7</a:t>
            </a:r>
            <a:endParaRPr lang="en-GB" sz="4400" b="1" i="1" spc="-150" dirty="0">
              <a:solidFill>
                <a:schemeClr val="bg1">
                  <a:lumMod val="6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8</a:t>
            </a:r>
            <a:endParaRPr lang="en-GB" sz="4400" b="1" i="1" spc="-150" dirty="0">
              <a:solidFill>
                <a:schemeClr val="bg1">
                  <a:lumMod val="6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9</a:t>
            </a:r>
            <a:endParaRPr lang="en-GB" sz="4400" b="1" i="1" spc="-150" dirty="0">
              <a:solidFill>
                <a:schemeClr val="bg1">
                  <a:lumMod val="6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91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bwMode="auto">
          <a:xfrm rot="10800000">
            <a:off x="5016068" y="4758277"/>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4" name="Parallelogram 23"/>
          <p:cNvSpPr/>
          <p:nvPr/>
        </p:nvSpPr>
        <p:spPr bwMode="auto">
          <a:xfrm rot="10800000">
            <a:off x="5238958" y="413176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Parallelogram 25"/>
          <p:cNvSpPr/>
          <p:nvPr/>
        </p:nvSpPr>
        <p:spPr bwMode="auto">
          <a:xfrm rot="10800000">
            <a:off x="5914325" y="4924403"/>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Straight Connector 8"/>
          <p:cNvCxnSpPr/>
          <p:nvPr/>
        </p:nvCxnSpPr>
        <p:spPr bwMode="auto">
          <a:xfrm flipH="1">
            <a:off x="1146011" y="2113481"/>
            <a:ext cx="58545" cy="39392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7" name="TextBox 26"/>
          <p:cNvSpPr txBox="1"/>
          <p:nvPr/>
        </p:nvSpPr>
        <p:spPr>
          <a:xfrm>
            <a:off x="1247264" y="2048832"/>
            <a:ext cx="3300908" cy="523220"/>
          </a:xfrm>
          <a:prstGeom prst="rect">
            <a:avLst/>
          </a:prstGeom>
          <a:noFill/>
        </p:spPr>
        <p:txBody>
          <a:bodyPr wrap="square" rtlCol="0">
            <a:spAutoFit/>
          </a:bodyPr>
          <a:lstStyle/>
          <a:p>
            <a:r>
              <a:rPr lang="en-US" altLang="en-US" sz="2800" b="1" i="1" spc="-150" dirty="0" smtClean="0">
                <a:latin typeface="Futura Md BT" panose="020B0602020204020303" pitchFamily="34" charset="0"/>
                <a:ea typeface="Lato" panose="020F0502020204030203" pitchFamily="34" charset="0"/>
                <a:cs typeface="Lato" panose="020F0502020204030203" pitchFamily="34" charset="0"/>
              </a:rPr>
              <a:t>KEEP IN TOUCH</a:t>
            </a:r>
          </a:p>
        </p:txBody>
      </p:sp>
      <p:sp>
        <p:nvSpPr>
          <p:cNvPr id="11" name="Parallelogram 10"/>
          <p:cNvSpPr/>
          <p:nvPr/>
        </p:nvSpPr>
        <p:spPr bwMode="auto">
          <a:xfrm>
            <a:off x="9558582" y="0"/>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9558582" y="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3" name="Parallelogram 12"/>
          <p:cNvSpPr/>
          <p:nvPr/>
        </p:nvSpPr>
        <p:spPr bwMode="auto">
          <a:xfrm>
            <a:off x="10456839" y="166126"/>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4" name="TextBox 13"/>
          <p:cNvSpPr txBox="1"/>
          <p:nvPr/>
        </p:nvSpPr>
        <p:spPr>
          <a:xfrm>
            <a:off x="1855492" y="2598088"/>
            <a:ext cx="3585285" cy="2057999"/>
          </a:xfrm>
          <a:prstGeom prst="rect">
            <a:avLst/>
          </a:prstGeom>
          <a:noFill/>
        </p:spPr>
        <p:txBody>
          <a:bodyPr wrap="square" lIns="0" tIns="0" rIns="91440" bIns="0" rtlCol="0">
            <a:spAutoFit/>
          </a:bodyPr>
          <a:lstStyle/>
          <a:p>
            <a:pPr>
              <a:lnSpc>
                <a:spcPct val="250000"/>
              </a:lnSpc>
            </a:pPr>
            <a:r>
              <a:rPr lang="en-US" sz="1400" b="1" dirty="0" smtClean="0">
                <a:latin typeface="Lato" panose="020F0502020204030203" pitchFamily="34" charset="0"/>
              </a:rPr>
              <a:t>Detectortesters1</a:t>
            </a:r>
          </a:p>
          <a:p>
            <a:pPr>
              <a:lnSpc>
                <a:spcPct val="250000"/>
              </a:lnSpc>
            </a:pPr>
            <a:r>
              <a:rPr lang="en-US" sz="1400" b="1" dirty="0" smtClean="0">
                <a:latin typeface="Lato" panose="020F0502020204030203" pitchFamily="34" charset="0"/>
              </a:rPr>
              <a:t>@</a:t>
            </a:r>
            <a:r>
              <a:rPr lang="en-US" sz="1400" b="1" dirty="0" err="1" smtClean="0">
                <a:latin typeface="Lato" panose="020F0502020204030203" pitchFamily="34" charset="0"/>
              </a:rPr>
              <a:t>NoClimbProducts</a:t>
            </a:r>
            <a:endParaRPr lang="en-US" sz="1400" b="1" dirty="0" smtClean="0">
              <a:latin typeface="Lato" panose="020F0502020204030203" pitchFamily="34" charset="0"/>
            </a:endParaRPr>
          </a:p>
          <a:p>
            <a:pPr>
              <a:lnSpc>
                <a:spcPct val="250000"/>
              </a:lnSpc>
            </a:pPr>
            <a:r>
              <a:rPr lang="en-US" sz="1400" b="1" dirty="0" err="1" smtClean="0">
                <a:latin typeface="Lato" panose="020F0502020204030203" pitchFamily="34" charset="0"/>
              </a:rPr>
              <a:t>Detectortesters</a:t>
            </a:r>
            <a:r>
              <a:rPr lang="en-US" sz="1400" b="1" dirty="0" smtClean="0">
                <a:latin typeface="Lato" panose="020F0502020204030203" pitchFamily="34" charset="0"/>
              </a:rPr>
              <a:t> (No Climb Products Ltd)</a:t>
            </a:r>
          </a:p>
          <a:p>
            <a:pPr>
              <a:lnSpc>
                <a:spcPct val="250000"/>
              </a:lnSpc>
            </a:pPr>
            <a:r>
              <a:rPr lang="en-US" sz="1400" b="1" dirty="0">
                <a:latin typeface="Lato" panose="020F0502020204030203" pitchFamily="34" charset="0"/>
              </a:rPr>
              <a:t>D</a:t>
            </a:r>
            <a:r>
              <a:rPr lang="en-US" sz="1400" b="1" dirty="0" smtClean="0">
                <a:latin typeface="Lato" panose="020F0502020204030203" pitchFamily="34" charset="0"/>
              </a:rPr>
              <a:t>etectortesters1</a:t>
            </a:r>
            <a:endParaRPr lang="en-US" sz="1400" b="1" dirty="0">
              <a:latin typeface="Lato" panose="020F0502020204030203" pitchFamily="34" charset="0"/>
            </a:endParaRPr>
          </a:p>
        </p:txBody>
      </p:sp>
      <p:sp>
        <p:nvSpPr>
          <p:cNvPr id="15" name="Shape 3907"/>
          <p:cNvSpPr/>
          <p:nvPr/>
        </p:nvSpPr>
        <p:spPr>
          <a:xfrm>
            <a:off x="1344048" y="276704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9" y="6381"/>
                  <a:pt x="9815" y="7120"/>
                  <a:pt x="9815" y="8363"/>
                </a:cubicBezTo>
                <a:lnTo>
                  <a:pt x="9815" y="9322"/>
                </a:lnTo>
                <a:lnTo>
                  <a:pt x="8837" y="9322"/>
                </a:lnTo>
                <a:lnTo>
                  <a:pt x="8837" y="10800"/>
                </a:lnTo>
                <a:lnTo>
                  <a:pt x="9815" y="10800"/>
                </a:lnTo>
                <a:lnTo>
                  <a:pt x="9815"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906"/>
          <p:cNvSpPr/>
          <p:nvPr/>
        </p:nvSpPr>
        <p:spPr>
          <a:xfrm>
            <a:off x="1344048" y="329183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39" y="7246"/>
                  <a:pt x="15108" y="7411"/>
                  <a:pt x="14650" y="7500"/>
                </a:cubicBezTo>
                <a:cubicBezTo>
                  <a:pt x="14282" y="7114"/>
                  <a:pt x="13759" y="6874"/>
                  <a:pt x="13180"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2"/>
                  <a:pt x="7483" y="11638"/>
                </a:cubicBezTo>
                <a:cubicBezTo>
                  <a:pt x="7739" y="12426"/>
                  <a:pt x="8483" y="12999"/>
                  <a:pt x="9364" y="13015"/>
                </a:cubicBezTo>
                <a:cubicBezTo>
                  <a:pt x="8674" y="13547"/>
                  <a:pt x="7806" y="13863"/>
                  <a:pt x="6862" y="13863"/>
                </a:cubicBezTo>
                <a:cubicBezTo>
                  <a:pt x="6699" y="13863"/>
                  <a:pt x="6539" y="13855"/>
                  <a:pt x="6382" y="13837"/>
                </a:cubicBezTo>
                <a:cubicBezTo>
                  <a:pt x="7274" y="14398"/>
                  <a:pt x="8332" y="14727"/>
                  <a:pt x="9470" y="14727"/>
                </a:cubicBezTo>
                <a:cubicBezTo>
                  <a:pt x="13174" y="14727"/>
                  <a:pt x="15200" y="11706"/>
                  <a:pt x="15200" y="9086"/>
                </a:cubicBezTo>
                <a:cubicBezTo>
                  <a:pt x="15200" y="9000"/>
                  <a:pt x="15199" y="8914"/>
                  <a:pt x="15195" y="8830"/>
                </a:cubicBezTo>
                <a:cubicBezTo>
                  <a:pt x="15588" y="8550"/>
                  <a:pt x="15930" y="8201"/>
                  <a:pt x="16200" y="7804"/>
                </a:cubicBezTo>
                <a:cubicBezTo>
                  <a:pt x="15839" y="7961"/>
                  <a:pt x="15451" y="8067"/>
                  <a:pt x="15044" y="8115"/>
                </a:cubicBezTo>
                <a:cubicBezTo>
                  <a:pt x="15459" y="7870"/>
                  <a:pt x="15778" y="7482"/>
                  <a:pt x="15929" y="70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912"/>
          <p:cNvSpPr/>
          <p:nvPr/>
        </p:nvSpPr>
        <p:spPr>
          <a:xfrm>
            <a:off x="1344047" y="383695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38377" y="1600242"/>
            <a:ext cx="6641556" cy="3899528"/>
          </a:xfrm>
          <a:prstGeom prst="rect">
            <a:avLst/>
          </a:prstGeom>
          <a:effectLst/>
        </p:spPr>
      </p:pic>
      <p:pic>
        <p:nvPicPr>
          <p:cNvPr id="21" name="Picture Placeholder 20"/>
          <p:cNvPicPr>
            <a:picLocks noChangeAspect="1"/>
          </p:cNvPicPr>
          <p:nvPr/>
        </p:nvPicPr>
        <p:blipFill>
          <a:blip r:embed="rId8" cstate="print">
            <a:extLst>
              <a:ext uri="{28A0092B-C50C-407E-A947-70E740481C1C}">
                <a14:useLocalDpi xmlns:a14="http://schemas.microsoft.com/office/drawing/2010/main" val="0"/>
              </a:ext>
            </a:extLst>
          </a:blip>
          <a:srcRect l="20" r="20"/>
          <a:stretch>
            <a:fillRect/>
          </a:stretch>
        </p:blipFill>
        <p:spPr>
          <a:xfrm>
            <a:off x="5845998" y="1844506"/>
            <a:ext cx="5026766" cy="3163953"/>
          </a:xfrm>
          <a:prstGeom prst="rect">
            <a:avLst/>
          </a:prstGeom>
          <a:solidFill>
            <a:schemeClr val="bg1"/>
          </a:solidFill>
        </p:spPr>
      </p:pic>
      <p:sp>
        <p:nvSpPr>
          <p:cNvPr id="22" name="Shape 3908"/>
          <p:cNvSpPr/>
          <p:nvPr/>
        </p:nvSpPr>
        <p:spPr>
          <a:xfrm>
            <a:off x="1344047" y="435595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4" y="14943"/>
                </a:cubicBezTo>
                <a:cubicBezTo>
                  <a:pt x="13563" y="14943"/>
                  <a:pt x="13412" y="14266"/>
                  <a:pt x="13412" y="14266"/>
                </a:cubicBezTo>
                <a:lnTo>
                  <a:pt x="13412" y="12380"/>
                </a:lnTo>
                <a:cubicBezTo>
                  <a:pt x="13412" y="12380"/>
                  <a:pt x="13412" y="11558"/>
                  <a:pt x="14374" y="11558"/>
                </a:cubicBezTo>
                <a:cubicBezTo>
                  <a:pt x="15338" y="11558"/>
                  <a:pt x="15287" y="12380"/>
                  <a:pt x="15287" y="12380"/>
                </a:cubicBezTo>
                <a:moveTo>
                  <a:pt x="12905" y="14169"/>
                </a:moveTo>
                <a:cubicBezTo>
                  <a:pt x="12905" y="14169"/>
                  <a:pt x="12905" y="14943"/>
                  <a:pt x="12347" y="14943"/>
                </a:cubicBezTo>
                <a:cubicBezTo>
                  <a:pt x="12005" y="14943"/>
                  <a:pt x="11797" y="14762"/>
                  <a:pt x="11687" y="14622"/>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5" y="11897"/>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6" y="14943"/>
                  <a:pt x="8696" y="14556"/>
                  <a:pt x="8696" y="14556"/>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3" y="11074"/>
                </a:lnTo>
                <a:lnTo>
                  <a:pt x="7833"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3" y="9431"/>
                  <a:pt x="7073"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4"/>
                  <a:pt x="7073" y="16104"/>
                </a:cubicBezTo>
                <a:cubicBezTo>
                  <a:pt x="7073" y="16104"/>
                  <a:pt x="8905" y="16200"/>
                  <a:pt x="10800" y="16200"/>
                </a:cubicBezTo>
                <a:cubicBezTo>
                  <a:pt x="12630"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1"/>
                  <a:pt x="14527" y="9431"/>
                </a:cubicBezTo>
                <a:moveTo>
                  <a:pt x="11991" y="12090"/>
                </a:moveTo>
                <a:cubicBezTo>
                  <a:pt x="11859" y="12090"/>
                  <a:pt x="11757" y="12167"/>
                  <a:pt x="11687" y="12243"/>
                </a:cubicBezTo>
                <a:lnTo>
                  <a:pt x="11687" y="14277"/>
                </a:lnTo>
                <a:cubicBezTo>
                  <a:pt x="11751" y="14345"/>
                  <a:pt x="11847" y="14411"/>
                  <a:pt x="11991" y="14411"/>
                </a:cubicBezTo>
                <a:cubicBezTo>
                  <a:pt x="12296" y="14411"/>
                  <a:pt x="12296" y="14072"/>
                  <a:pt x="12296" y="14072"/>
                </a:cubicBezTo>
                <a:lnTo>
                  <a:pt x="12296" y="12429"/>
                </a:lnTo>
                <a:cubicBezTo>
                  <a:pt x="12296" y="12429"/>
                  <a:pt x="12245" y="12090"/>
                  <a:pt x="11991" y="12090"/>
                </a:cubicBezTo>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3" y="4970"/>
                </a:lnTo>
                <a:lnTo>
                  <a:pt x="7124" y="4970"/>
                </a:lnTo>
                <a:lnTo>
                  <a:pt x="7986" y="7188"/>
                </a:lnTo>
                <a:cubicBezTo>
                  <a:pt x="7986" y="7188"/>
                  <a:pt x="7986" y="8751"/>
                  <a:pt x="7986" y="8751"/>
                </a:cubicBezTo>
                <a:close/>
                <a:moveTo>
                  <a:pt x="10166" y="6634"/>
                </a:moveTo>
                <a:cubicBezTo>
                  <a:pt x="10166" y="6467"/>
                  <a:pt x="10302" y="6332"/>
                  <a:pt x="10470" y="6332"/>
                </a:cubicBezTo>
                <a:cubicBezTo>
                  <a:pt x="10638" y="6332"/>
                  <a:pt x="10774" y="6467"/>
                  <a:pt x="10774" y="6634"/>
                </a:cubicBezTo>
                <a:lnTo>
                  <a:pt x="10774" y="8045"/>
                </a:lnTo>
                <a:cubicBezTo>
                  <a:pt x="10774" y="8212"/>
                  <a:pt x="10638"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7"/>
                  <a:pt x="10572" y="5877"/>
                </a:cubicBezTo>
                <a:lnTo>
                  <a:pt x="10369" y="5877"/>
                </a:lnTo>
                <a:cubicBezTo>
                  <a:pt x="9921" y="5877"/>
                  <a:pt x="9558" y="6239"/>
                  <a:pt x="9558" y="6685"/>
                </a:cubicBezTo>
                <a:lnTo>
                  <a:pt x="9558" y="7995"/>
                </a:lnTo>
                <a:cubicBezTo>
                  <a:pt x="9558" y="8440"/>
                  <a:pt x="9921" y="8802"/>
                  <a:pt x="10369" y="8802"/>
                </a:cubicBezTo>
                <a:moveTo>
                  <a:pt x="12397" y="8802"/>
                </a:moveTo>
                <a:cubicBezTo>
                  <a:pt x="12803" y="8802"/>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49" y="8348"/>
                  <a:pt x="12549" y="8197"/>
                  <a:pt x="12549" y="8197"/>
                </a:cubicBezTo>
                <a:lnTo>
                  <a:pt x="12549" y="5877"/>
                </a:lnTo>
                <a:lnTo>
                  <a:pt x="11941" y="5877"/>
                </a:lnTo>
                <a:lnTo>
                  <a:pt x="11941" y="8398"/>
                </a:lnTo>
                <a:cubicBezTo>
                  <a:pt x="11941" y="8398"/>
                  <a:pt x="11991" y="8802"/>
                  <a:pt x="12397" y="8802"/>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1321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cstate="print">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554876" y="1027673"/>
            <a:ext cx="4464496" cy="4382906"/>
          </a:xfrm>
          <a:prstGeom prst="rect">
            <a:avLst/>
          </a:prstGeom>
          <a:blipFill dpi="0" rotWithShape="1">
            <a:blip r:embed="rId7" cstate="print">
              <a:extLst>
                <a:ext uri="{BEBA8EAE-BF5A-486C-A8C5-ECC9F3942E4B}">
                  <a14:imgProps xmlns:a14="http://schemas.microsoft.com/office/drawing/2010/main">
                    <a14:imgLayer r:embed="rId8">
                      <a14:imgEffect>
                        <a14:colorTemperature colorTemp="7200"/>
                      </a14:imgEffect>
                      <a14:imgEffect>
                        <a14:saturation sat="0"/>
                      </a14:imgEffect>
                    </a14:imgLayer>
                  </a14:imgProps>
                </a:ext>
                <a:ext uri="{28A0092B-C50C-407E-A947-70E740481C1C}">
                  <a14:useLocalDpi xmlns:a14="http://schemas.microsoft.com/office/drawing/2010/main" val="0"/>
                </a:ext>
              </a:extLst>
            </a:blip>
            <a:srcRect/>
            <a:stretch>
              <a:fillRect t="-2" b="-24963"/>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818572" y="2386243"/>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554876" y="946083"/>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2070600" y="3178331"/>
            <a:ext cx="2808312" cy="523220"/>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PAUL GATENS</a:t>
            </a:r>
            <a:endParaRPr lang="en-GB" sz="2800" b="1" i="1" spc="-150" dirty="0">
              <a:solidFill>
                <a:schemeClr val="bg1"/>
              </a:solidFill>
              <a:latin typeface="Futura Md BT" panose="020B0602020204020303" pitchFamily="34" charset="0"/>
            </a:endParaRPr>
          </a:p>
        </p:txBody>
      </p:sp>
      <p:sp>
        <p:nvSpPr>
          <p:cNvPr id="7" name="TextBox 6"/>
          <p:cNvSpPr txBox="1"/>
          <p:nvPr/>
        </p:nvSpPr>
        <p:spPr>
          <a:xfrm>
            <a:off x="2070600" y="3610379"/>
            <a:ext cx="1872208" cy="615553"/>
          </a:xfrm>
          <a:prstGeom prst="rect">
            <a:avLst/>
          </a:prstGeom>
          <a:noFill/>
        </p:spPr>
        <p:txBody>
          <a:bodyPr wrap="square" rtlCol="0">
            <a:spAutoFit/>
          </a:bodyPr>
          <a:lstStyle/>
          <a:p>
            <a:r>
              <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rPr>
              <a:t>COURSE LEADER</a:t>
            </a:r>
            <a:endParaRPr lang="en-GB" sz="16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dirty="0">
              <a:latin typeface="Lato" panose="020F0502020204030203" pitchFamily="34" charset="0"/>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8619556"/>
      </p:ext>
    </p:extLst>
  </p:cSld>
  <p:clrMapOvr>
    <a:masterClrMapping/>
  </p:clrMapOvr>
  <mc:AlternateContent xmlns:mc="http://schemas.openxmlformats.org/markup-compatibility/2006" xmlns:p14="http://schemas.microsoft.com/office/powerpoint/2010/main">
    <mc:Choice Requires="p14">
      <p:transition spd="slow" p14:dur="2000" advTm="25512"/>
    </mc:Choice>
    <mc:Fallback xmlns="">
      <p:transition spd="slow" advTm="25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Rectangle 38"/>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0" name="Rectangle 39"/>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1" name="Rectangle 40"/>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2" name="Rectangle 41"/>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568689" y="435819"/>
            <a:ext cx="4315602" cy="818213"/>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TextBox 9"/>
          <p:cNvSpPr txBox="1"/>
          <p:nvPr/>
        </p:nvSpPr>
        <p:spPr>
          <a:xfrm>
            <a:off x="747515" y="586610"/>
            <a:ext cx="3393923" cy="523220"/>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COURSE OVERVIEW</a:t>
            </a:r>
            <a:endParaRPr lang="en-GB" sz="2800" b="1" i="1" spc="-150" dirty="0">
              <a:solidFill>
                <a:schemeClr val="bg2">
                  <a:lumMod val="10000"/>
                </a:schemeClr>
              </a:solidFill>
              <a:latin typeface="Futura Md BT" panose="020B0602020204020303" pitchFamily="34" charset="0"/>
            </a:endParaRPr>
          </a:p>
        </p:txBody>
      </p:sp>
      <p:sp>
        <p:nvSpPr>
          <p:cNvPr id="12" name="TextBox 11"/>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1</a:t>
            </a:r>
            <a:endParaRPr lang="en-GB" sz="4400" b="1" i="1" spc="-150" dirty="0">
              <a:solidFill>
                <a:schemeClr val="bg2">
                  <a:lumMod val="10000"/>
                </a:schemeClr>
              </a:solidFill>
              <a:latin typeface="Futura Md BT" panose="020B0602020204020303" pitchFamily="34" charset="0"/>
            </a:endParaRPr>
          </a:p>
        </p:txBody>
      </p:sp>
      <p:sp>
        <p:nvSpPr>
          <p:cNvPr id="13" name="TextBox 12"/>
          <p:cNvSpPr txBox="1"/>
          <p:nvPr/>
        </p:nvSpPr>
        <p:spPr>
          <a:xfrm>
            <a:off x="747515" y="2610242"/>
            <a:ext cx="1778226" cy="523220"/>
          </a:xfrm>
          <a:prstGeom prst="rect">
            <a:avLst/>
          </a:prstGeom>
          <a:noFill/>
        </p:spPr>
        <p:txBody>
          <a:bodyPr wrap="square" rtlCol="0">
            <a:spAutoFit/>
          </a:bodyPr>
          <a:lstStyle/>
          <a:p>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2</a:t>
            </a:r>
            <a:endParaRPr lang="en-GB" sz="4400" b="1" i="1" spc="-150" dirty="0">
              <a:solidFill>
                <a:schemeClr val="bg2">
                  <a:lumMod val="10000"/>
                </a:schemeClr>
              </a:solidFill>
              <a:latin typeface="Futura Md BT" panose="020B0602020204020303" pitchFamily="34" charset="0"/>
            </a:endParaRPr>
          </a:p>
        </p:txBody>
      </p:sp>
      <p:sp>
        <p:nvSpPr>
          <p:cNvPr id="15" name="TextBox 14"/>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16" name="TextBox 15"/>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3</a:t>
            </a:r>
            <a:endParaRPr lang="en-GB" sz="4400" b="1" i="1" spc="-150" dirty="0">
              <a:solidFill>
                <a:schemeClr val="bg2">
                  <a:lumMod val="10000"/>
                </a:schemeClr>
              </a:solidFill>
              <a:latin typeface="Futura Md BT" panose="020B0602020204020303" pitchFamily="34" charset="0"/>
            </a:endParaRPr>
          </a:p>
        </p:txBody>
      </p:sp>
      <p:sp>
        <p:nvSpPr>
          <p:cNvPr id="17" name="TextBox 16"/>
          <p:cNvSpPr txBox="1"/>
          <p:nvPr/>
        </p:nvSpPr>
        <p:spPr>
          <a:xfrm>
            <a:off x="4467698" y="2609581"/>
            <a:ext cx="1931117" cy="523220"/>
          </a:xfrm>
          <a:prstGeom prst="rect">
            <a:avLst/>
          </a:prstGeom>
          <a:noFill/>
        </p:spPr>
        <p:txBody>
          <a:bodyPr wrap="square" rtlCol="0">
            <a:spAutoFit/>
          </a:bodyPr>
          <a:lstStyle/>
          <a:p>
            <a:pP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Unwanted Fire Signals</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4</a:t>
            </a:r>
            <a:endParaRPr lang="en-GB" sz="4400" b="1" i="1" spc="-150" dirty="0">
              <a:solidFill>
                <a:schemeClr val="bg2">
                  <a:lumMod val="10000"/>
                </a:schemeClr>
              </a:solidFill>
              <a:latin typeface="Futura Md BT" panose="020B0602020204020303" pitchFamily="34" charset="0"/>
            </a:endParaRPr>
          </a:p>
        </p:txBody>
      </p:sp>
      <p:sp>
        <p:nvSpPr>
          <p:cNvPr id="19" name="TextBox 18"/>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0" name="TextBox 19"/>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5</a:t>
            </a:r>
            <a:endParaRPr lang="en-GB" sz="4400" b="1" i="1" spc="-150" dirty="0">
              <a:solidFill>
                <a:schemeClr val="bg2">
                  <a:lumMod val="10000"/>
                </a:schemeClr>
              </a:solidFill>
              <a:latin typeface="Futura Md BT" panose="020B0602020204020303" pitchFamily="34" charset="0"/>
            </a:endParaRPr>
          </a:p>
        </p:txBody>
      </p:sp>
      <p:sp>
        <p:nvSpPr>
          <p:cNvPr id="21" name="TextBox 20"/>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2" name="TextBox 21"/>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6</a:t>
            </a:r>
            <a:endParaRPr lang="en-GB" sz="4400" b="1" i="1" spc="-150" dirty="0">
              <a:solidFill>
                <a:schemeClr val="bg2">
                  <a:lumMod val="10000"/>
                </a:schemeClr>
              </a:solidFill>
              <a:latin typeface="Futura Md BT" panose="020B0602020204020303" pitchFamily="34" charset="0"/>
            </a:endParaRPr>
          </a:p>
        </p:txBody>
      </p:sp>
      <p:sp>
        <p:nvSpPr>
          <p:cNvPr id="23" name="TextBox 22"/>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45" name="TextBox 44"/>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7</a:t>
            </a:r>
            <a:endParaRPr lang="en-GB" sz="4400" b="1" i="1" spc="-150" dirty="0">
              <a:solidFill>
                <a:schemeClr val="bg2">
                  <a:lumMod val="10000"/>
                </a:schemeClr>
              </a:solidFill>
              <a:latin typeface="Futura Md BT" panose="020B0602020204020303" pitchFamily="34" charset="0"/>
            </a:endParaRPr>
          </a:p>
        </p:txBody>
      </p:sp>
      <p:sp>
        <p:nvSpPr>
          <p:cNvPr id="46" name="TextBox 45"/>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47" name="TextBox 46"/>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8</a:t>
            </a:r>
            <a:endParaRPr lang="en-GB" sz="4400" b="1" i="1" spc="-150" dirty="0">
              <a:solidFill>
                <a:schemeClr val="bg2">
                  <a:lumMod val="10000"/>
                </a:schemeClr>
              </a:solidFill>
              <a:latin typeface="Futura Md BT" panose="020B0602020204020303" pitchFamily="34" charset="0"/>
            </a:endParaRPr>
          </a:p>
        </p:txBody>
      </p:sp>
      <p:sp>
        <p:nvSpPr>
          <p:cNvPr id="48" name="TextBox 47"/>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49" name="TextBox 48"/>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9</a:t>
            </a:r>
            <a:endParaRPr lang="en-GB" sz="4400" b="1" i="1" spc="-150" dirty="0">
              <a:solidFill>
                <a:schemeClr val="bg2">
                  <a:lumMod val="10000"/>
                </a:schemeClr>
              </a:solidFill>
              <a:latin typeface="Futura Md BT" panose="020B0602020204020303" pitchFamily="34" charset="0"/>
            </a:endParaRPr>
          </a:p>
        </p:txBody>
      </p:sp>
      <p:sp>
        <p:nvSpPr>
          <p:cNvPr id="50" name="TextBox 49"/>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51" name="TextBox 50"/>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10</a:t>
            </a:r>
            <a:endParaRPr lang="en-GB" sz="4400" b="1" i="1" spc="-150" dirty="0">
              <a:solidFill>
                <a:schemeClr val="bg2">
                  <a:lumMod val="10000"/>
                </a:schemeClr>
              </a:solidFill>
              <a:latin typeface="Futura Md BT" panose="020B0602020204020303" pitchFamily="34" charset="0"/>
            </a:endParaRPr>
          </a:p>
        </p:txBody>
      </p:sp>
      <p:sp>
        <p:nvSpPr>
          <p:cNvPr id="52" name="TextBox 51"/>
          <p:cNvSpPr txBox="1"/>
          <p:nvPr/>
        </p:nvSpPr>
        <p:spPr>
          <a:xfrm>
            <a:off x="6288397" y="4525779"/>
            <a:ext cx="1299417" cy="523220"/>
          </a:xfrm>
          <a:prstGeom prst="rect">
            <a:avLst/>
          </a:prstGeom>
          <a:noFill/>
        </p:spPr>
        <p:txBody>
          <a:bodyPr wrap="square" rtlCol="0">
            <a:spAutoFit/>
          </a:bodyPr>
          <a:lstStyle/>
          <a:p>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53" name="TextBox 52"/>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11</a:t>
            </a:r>
            <a:endParaRPr lang="en-GB" sz="4400" b="1" i="1" spc="-150" dirty="0">
              <a:solidFill>
                <a:schemeClr val="bg2">
                  <a:lumMod val="10000"/>
                </a:schemeClr>
              </a:solidFill>
              <a:latin typeface="Futura Md BT" panose="020B0602020204020303" pitchFamily="34" charset="0"/>
            </a:endParaRPr>
          </a:p>
        </p:txBody>
      </p:sp>
      <p:sp>
        <p:nvSpPr>
          <p:cNvPr id="54" name="TextBox 53"/>
          <p:cNvSpPr txBox="1"/>
          <p:nvPr/>
        </p:nvSpPr>
        <p:spPr>
          <a:xfrm>
            <a:off x="8147152" y="4524238"/>
            <a:ext cx="1261151" cy="523220"/>
          </a:xfrm>
          <a:prstGeom prst="rect">
            <a:avLst/>
          </a:prstGeom>
          <a:noFill/>
        </p:spPr>
        <p:txBody>
          <a:bodyPr wrap="square" rtlCol="0">
            <a:spAutoFit/>
          </a:bodyPr>
          <a:lstStyle/>
          <a:p>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55" name="TextBox 54"/>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2">
                    <a:lumMod val="10000"/>
                  </a:schemeClr>
                </a:solidFill>
                <a:latin typeface="Futura Md BT" panose="020B0602020204020303" pitchFamily="34" charset="0"/>
              </a:rPr>
              <a:t>12</a:t>
            </a:r>
            <a:endParaRPr lang="en-GB" sz="4400" b="1" i="1" spc="-150" dirty="0">
              <a:solidFill>
                <a:schemeClr val="bg2">
                  <a:lumMod val="10000"/>
                </a:schemeClr>
              </a:solidFill>
              <a:latin typeface="Futura Md BT" panose="020B0602020204020303" pitchFamily="34" charset="0"/>
            </a:endParaRPr>
          </a:p>
        </p:txBody>
      </p:sp>
      <p:sp>
        <p:nvSpPr>
          <p:cNvPr id="56" name="TextBox 55"/>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69254100"/>
      </p:ext>
    </p:extLst>
  </p:cSld>
  <p:clrMapOvr>
    <a:masterClrMapping/>
  </p:clrMapOvr>
  <mc:AlternateContent xmlns:mc="http://schemas.openxmlformats.org/markup-compatibility/2006" xmlns:p14="http://schemas.microsoft.com/office/powerpoint/2010/main">
    <mc:Choice Requires="p14">
      <p:transition spd="slow" p14:dur="2000" advTm="114319"/>
    </mc:Choice>
    <mc:Fallback xmlns="">
      <p:transition spd="slow" advTm="11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0" y="0"/>
            <a:ext cx="12192000" cy="6858000"/>
          </a:xfrm>
          <a:prstGeom prst="rect">
            <a:avLst/>
          </a:prstGeom>
          <a:solidFill>
            <a:srgbClr val="303030">
              <a:alpha val="81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5" name="TextBox 4"/>
          <p:cNvSpPr txBox="1"/>
          <p:nvPr/>
        </p:nvSpPr>
        <p:spPr>
          <a:xfrm>
            <a:off x="623392" y="1556792"/>
            <a:ext cx="2352947"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COURSE OBJECTIVES</a:t>
            </a:r>
            <a:endParaRPr lang="en-GB" sz="2800" b="1" i="1" spc="-150" dirty="0">
              <a:solidFill>
                <a:schemeClr val="bg1"/>
              </a:solidFill>
              <a:latin typeface="Futura Md BT" panose="020B0602020204020303" pitchFamily="34" charset="0"/>
            </a:endParaRPr>
          </a:p>
        </p:txBody>
      </p:sp>
      <p:sp>
        <p:nvSpPr>
          <p:cNvPr id="6" name="TextBox 5"/>
          <p:cNvSpPr txBox="1"/>
          <p:nvPr/>
        </p:nvSpPr>
        <p:spPr>
          <a:xfrm>
            <a:off x="623392" y="2708920"/>
            <a:ext cx="3670936" cy="1015663"/>
          </a:xfrm>
          <a:prstGeom prst="rect">
            <a:avLst/>
          </a:prstGeom>
          <a:noFill/>
        </p:spPr>
        <p:txBody>
          <a:bodyPr wrap="square" rtlCol="0">
            <a:spAutoFit/>
          </a:bodyPr>
          <a:lstStyle/>
          <a:p>
            <a:pPr marL="0" lvl="0" indent="0" fontAlgn="auto">
              <a:spcBef>
                <a:spcPts val="0"/>
              </a:spcBef>
              <a:spcAft>
                <a:spcPts val="0"/>
              </a:spcAft>
              <a:buClrTx/>
              <a:buNone/>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By the end of the training course, you will have a full understanding and appreciation of the following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subjects: </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p:cNvSpPr txBox="1"/>
          <p:nvPr/>
        </p:nvSpPr>
        <p:spPr>
          <a:xfrm>
            <a:off x="4511824" y="802739"/>
            <a:ext cx="2160240" cy="3416320"/>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basic concepts of The Regulatory Reform (Fire Safety) Order 2005 (RRO)</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role and legal obligations of competent &amp; responsible person</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role of the premises manager</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How a competent person demonstrates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competency</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7002160" y="802739"/>
            <a:ext cx="2160240" cy="4278094"/>
          </a:xfrm>
          <a:prstGeom prst="rect">
            <a:avLst/>
          </a:prstGeom>
          <a:noFill/>
        </p:spPr>
        <p:txBody>
          <a:bodyPr wrap="square" rtlCol="0">
            <a:spAutoFit/>
          </a:bodyPr>
          <a:lstStyle/>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importance to keep knowledge and skills, relevant and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current</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basic duties of the competent person</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intent of the various BS 5839 clauses that relate to test and maintenance of fire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detectors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alarms</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difference between commercial detectors and residential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alarms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9552384" y="797554"/>
            <a:ext cx="2160240" cy="3554819"/>
          </a:xfrm>
          <a:prstGeom prst="rect">
            <a:avLst/>
          </a:prstGeom>
          <a:noFill/>
        </p:spPr>
        <p:txBody>
          <a:bodyPr wrap="square" rtlCol="0">
            <a:spAutoFit/>
          </a:bodyPr>
          <a:lstStyle/>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importance of monitoring and reducing unwanted fire alarms</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Understand what is meant by best practice</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How to test detectors correctly using Solo; </a:t>
            </a:r>
            <a:r>
              <a:rPr lang="en-GB" sz="1400" dirty="0" err="1">
                <a:solidFill>
                  <a:schemeClr val="bg1"/>
                </a:solidFill>
                <a:latin typeface="Lato" panose="020F0502020204030203" pitchFamily="34" charset="0"/>
                <a:ea typeface="Lato" panose="020F0502020204030203" pitchFamily="34" charset="0"/>
                <a:cs typeface="Lato" panose="020F0502020204030203" pitchFamily="34" charset="0"/>
              </a:rPr>
              <a:t>Testifire</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and Scorpion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products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How to look after your test and maintenance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kit</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10" name="Straight Connector 9"/>
          <p:cNvCxnSpPr/>
          <p:nvPr/>
        </p:nvCxnSpPr>
        <p:spPr bwMode="auto">
          <a:xfrm>
            <a:off x="6816080" y="836712"/>
            <a:ext cx="0" cy="4536504"/>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1" name="Straight Connector 10"/>
          <p:cNvCxnSpPr/>
          <p:nvPr/>
        </p:nvCxnSpPr>
        <p:spPr bwMode="auto">
          <a:xfrm>
            <a:off x="9336360" y="836712"/>
            <a:ext cx="0" cy="4608512"/>
          </a:xfrm>
          <a:prstGeom prst="line">
            <a:avLst/>
          </a:prstGeom>
          <a:noFill/>
          <a:ln w="9525" cap="flat" cmpd="sng" algn="ctr">
            <a:solidFill>
              <a:schemeClr val="bg1">
                <a:lumMod val="50000"/>
              </a:schemeClr>
            </a:solidFill>
            <a:prstDash val="solid"/>
            <a:round/>
            <a:headEnd type="none" w="med" len="med"/>
            <a:tailEnd type="none" w="med" len="med"/>
          </a:ln>
          <a:effectLst/>
        </p:spPr>
      </p:cxn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3745923"/>
      </p:ext>
    </p:extLst>
  </p:cSld>
  <p:clrMapOvr>
    <a:masterClrMapping/>
  </p:clrMapOvr>
  <mc:AlternateContent xmlns:mc="http://schemas.openxmlformats.org/markup-compatibility/2006" xmlns:p14="http://schemas.microsoft.com/office/powerpoint/2010/main">
    <mc:Choice Requires="p14">
      <p:transition spd="slow" p14:dur="2000" advTm="68265"/>
    </mc:Choice>
    <mc:Fallback xmlns="">
      <p:transition spd="slow" advTm="6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l="-203" t="-9500" r="-496" b="-9848"/>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367808" y="692696"/>
            <a:ext cx="4464496" cy="4464496"/>
          </a:xfrm>
          <a:prstGeom prst="rect">
            <a:avLst/>
          </a:prstGeom>
          <a:blipFill dpi="0" rotWithShape="1">
            <a:blip r:embed="rId7">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l="-98391" t="-29982" r="-76607" b="-53351"/>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653319" y="2132856"/>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389623" y="692696"/>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7" name="TextBox 6"/>
          <p:cNvSpPr txBox="1"/>
          <p:nvPr/>
        </p:nvSpPr>
        <p:spPr>
          <a:xfrm>
            <a:off x="1795306" y="2194406"/>
            <a:ext cx="948638" cy="769441"/>
          </a:xfrm>
          <a:prstGeom prst="rect">
            <a:avLst/>
          </a:prstGeom>
          <a:noFill/>
        </p:spPr>
        <p:txBody>
          <a:bodyPr wrap="square" rtlCol="0">
            <a:spAutoFit/>
          </a:bodyPr>
          <a:lstStyle/>
          <a:p>
            <a:r>
              <a:rPr lang="en-GB" sz="4400" b="1" i="1" spc="-150" dirty="0" smtClean="0">
                <a:solidFill>
                  <a:schemeClr val="bg1"/>
                </a:solidFill>
                <a:latin typeface="Futura Md BT" panose="020B0602020204020303" pitchFamily="34" charset="0"/>
              </a:rPr>
              <a:t>1</a:t>
            </a:r>
            <a:endParaRPr lang="en-GB" sz="4400" b="1" i="1" spc="-150" dirty="0">
              <a:solidFill>
                <a:schemeClr val="bg1"/>
              </a:solidFill>
              <a:latin typeface="Futura Md BT" panose="020B0602020204020303" pitchFamily="34" charset="0"/>
            </a:endParaRPr>
          </a:p>
        </p:txBody>
      </p:sp>
      <p:sp>
        <p:nvSpPr>
          <p:cNvPr id="8" name="TextBox 7"/>
          <p:cNvSpPr txBox="1"/>
          <p:nvPr/>
        </p:nvSpPr>
        <p:spPr>
          <a:xfrm>
            <a:off x="1847528" y="2924944"/>
            <a:ext cx="2304256" cy="830997"/>
          </a:xfrm>
          <a:prstGeom prst="rect">
            <a:avLst/>
          </a:prstGeom>
          <a:noFill/>
        </p:spPr>
        <p:txBody>
          <a:bodyPr wrap="square" rtlCol="0">
            <a:spAutoFit/>
          </a:bodyPr>
          <a:lstStyle/>
          <a:p>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Competency &amp; </a:t>
            </a:r>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Responsibility</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52379427"/>
      </p:ext>
    </p:extLst>
  </p:cSld>
  <p:clrMapOvr>
    <a:masterClrMapping/>
  </p:clrMapOvr>
  <mc:AlternateContent xmlns:mc="http://schemas.openxmlformats.org/markup-compatibility/2006" xmlns:p14="http://schemas.microsoft.com/office/powerpoint/2010/main">
    <mc:Choice Requires="p14">
      <p:transition spd="slow" p14:dur="2000" advTm="6119"/>
    </mc:Choice>
    <mc:Fallback xmlns="">
      <p:transition spd="slow" advTm="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16200000">
            <a:off x="3582560" y="613848"/>
            <a:ext cx="1944216" cy="805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623392" y="718574"/>
            <a:ext cx="4392488"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ENGLISH LAW AND THE BRITISH STANDARDS</a:t>
            </a:r>
            <a:endParaRPr lang="en-GB" sz="2800" b="1" i="1" spc="-150" dirty="0">
              <a:solidFill>
                <a:schemeClr val="bg2">
                  <a:lumMod val="10000"/>
                </a:schemeClr>
              </a:solidFill>
              <a:latin typeface="Futura Md BT" panose="020B0602020204020303" pitchFamily="34" charset="0"/>
            </a:endParaRPr>
          </a:p>
        </p:txBody>
      </p:sp>
      <p:sp>
        <p:nvSpPr>
          <p:cNvPr id="4" name="TextBox 3"/>
          <p:cNvSpPr txBox="1"/>
          <p:nvPr/>
        </p:nvSpPr>
        <p:spPr>
          <a:xfrm>
            <a:off x="875420" y="2636912"/>
            <a:ext cx="3456384" cy="1600438"/>
          </a:xfrm>
          <a:prstGeom prst="rect">
            <a:avLst/>
          </a:prstGeom>
          <a:noFill/>
        </p:spPr>
        <p:txBody>
          <a:bodyPr wrap="square" rtlCol="0">
            <a:spAutoFit/>
          </a:bodyPr>
          <a:lstStyle/>
          <a:p>
            <a:r>
              <a:rPr lang="en-GB" sz="1400" dirty="0">
                <a:latin typeface="Lato" panose="020F0502020204030203" pitchFamily="34" charset="0"/>
                <a:ea typeface="Lato" panose="020F0502020204030203" pitchFamily="34" charset="0"/>
                <a:cs typeface="Lato" panose="020F0502020204030203" pitchFamily="34" charset="0"/>
              </a:rPr>
              <a:t>The Law =  The Regulatory Reform (Fire Safety) Order 2005 (RRO)</a:t>
            </a:r>
          </a:p>
          <a:p>
            <a:endParaRPr lang="en-GB" sz="1400" dirty="0">
              <a:latin typeface="Lato" panose="020F0502020204030203" pitchFamily="34" charset="0"/>
              <a:ea typeface="Lato" panose="020F0502020204030203" pitchFamily="34" charset="0"/>
              <a:cs typeface="Lato" panose="020F0502020204030203" pitchFamily="34" charset="0"/>
            </a:endParaRPr>
          </a:p>
          <a:p>
            <a:r>
              <a:rPr lang="en-GB" sz="1400" dirty="0">
                <a:latin typeface="Lato" panose="020F0502020204030203" pitchFamily="34" charset="0"/>
                <a:ea typeface="Lato" panose="020F0502020204030203" pitchFamily="34" charset="0"/>
                <a:cs typeface="Lato" panose="020F0502020204030203" pitchFamily="34" charset="0"/>
              </a:rPr>
              <a:t>Three basic concepts</a:t>
            </a:r>
          </a:p>
          <a:p>
            <a:pPr marL="285750" indent="-285750">
              <a:buClr>
                <a:srgbClr val="DA291C"/>
              </a:buClr>
              <a:buFont typeface="Arial" panose="020B0604020202020204" pitchFamily="34" charset="0"/>
              <a:buChar char="•"/>
            </a:pPr>
            <a:r>
              <a:rPr lang="en-GB" sz="1400" dirty="0">
                <a:latin typeface="Lato" panose="020F0502020204030203" pitchFamily="34" charset="0"/>
                <a:ea typeface="Lato" panose="020F0502020204030203" pitchFamily="34" charset="0"/>
                <a:cs typeface="Lato" panose="020F0502020204030203" pitchFamily="34" charset="0"/>
              </a:rPr>
              <a:t>Fire risk assessment (FRA)</a:t>
            </a:r>
          </a:p>
          <a:p>
            <a:pPr marL="285750" indent="-285750">
              <a:buClr>
                <a:srgbClr val="DA291C"/>
              </a:buClr>
              <a:buFont typeface="Arial" panose="020B0604020202020204" pitchFamily="34" charset="0"/>
              <a:buChar char="•"/>
            </a:pPr>
            <a:r>
              <a:rPr lang="en-GB" sz="1400" dirty="0">
                <a:latin typeface="Lato" panose="020F0502020204030203" pitchFamily="34" charset="0"/>
                <a:ea typeface="Lato" panose="020F0502020204030203" pitchFamily="34" charset="0"/>
                <a:cs typeface="Lato" panose="020F0502020204030203" pitchFamily="34" charset="0"/>
              </a:rPr>
              <a:t>Responsible Person (RP)</a:t>
            </a:r>
          </a:p>
          <a:p>
            <a:pPr marL="285750" indent="-285750">
              <a:buClr>
                <a:srgbClr val="DA291C"/>
              </a:buClr>
              <a:buFont typeface="Arial" panose="020B0604020202020204" pitchFamily="34" charset="0"/>
              <a:buChar char="•"/>
            </a:pPr>
            <a:r>
              <a:rPr lang="en-GB" sz="1400" dirty="0">
                <a:latin typeface="Lato" panose="020F0502020204030203" pitchFamily="34" charset="0"/>
                <a:ea typeface="Lato" panose="020F0502020204030203" pitchFamily="34" charset="0"/>
                <a:cs typeface="Lato" panose="020F0502020204030203" pitchFamily="34" charset="0"/>
              </a:rPr>
              <a:t>Competent Person (CP)</a:t>
            </a:r>
          </a:p>
        </p:txBody>
      </p:sp>
      <p:sp>
        <p:nvSpPr>
          <p:cNvPr id="5" name="TextBox 4"/>
          <p:cNvSpPr txBox="1"/>
          <p:nvPr/>
        </p:nvSpPr>
        <p:spPr>
          <a:xfrm>
            <a:off x="8472264" y="1319064"/>
            <a:ext cx="2808311" cy="2062103"/>
          </a:xfrm>
          <a:prstGeom prst="rect">
            <a:avLst/>
          </a:prstGeom>
          <a:noFill/>
        </p:spPr>
        <p:txBody>
          <a:bodyPr wrap="square" rtlCol="0">
            <a:spAutoFit/>
          </a:bodyPr>
          <a:lstStyle/>
          <a:p>
            <a:pPr marL="0" indent="0">
              <a:buNone/>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British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Standards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is a code </a:t>
            </a: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of practice/recommendation</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a:t>
            </a: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sz="1400" b="1" u="sng"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it </a:t>
            </a:r>
            <a:r>
              <a:rPr lang="en-GB" sz="1400" b="1" u="sng"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is not </a:t>
            </a:r>
            <a:r>
              <a:rPr lang="en-GB" sz="1400" b="1" u="sng"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law</a:t>
            </a:r>
          </a:p>
          <a:p>
            <a:pPr marL="0" indent="0">
              <a:buNone/>
            </a:pPr>
            <a:endParaRPr lang="en-GB" sz="1400" b="1" u="sng"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BS5839 Part 1 – 2017 = Commercial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premises</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BS5839 Part 6 – 2019 =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Domestic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premises</a:t>
            </a:r>
          </a:p>
          <a:p>
            <a:endParaRPr lang="en-GB" sz="16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8201487" y="4005064"/>
            <a:ext cx="3600400" cy="1815882"/>
          </a:xfrm>
          <a:prstGeom prst="rect">
            <a:avLst/>
          </a:prstGeom>
          <a:noFill/>
        </p:spPr>
        <p:txBody>
          <a:bodyPr wrap="square" rtlCol="0">
            <a:spAutoFit/>
          </a:bodyPr>
          <a:lstStyle/>
          <a:p>
            <a:pPr marL="0" indent="0">
              <a:buNone/>
            </a:pP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Compliance with British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Standards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cannot automatically confer legal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immunity.</a:t>
            </a:r>
          </a:p>
          <a:p>
            <a:pPr marL="0" indent="0">
              <a:buNone/>
            </a:pP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However</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for a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competent person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and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responsible person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compliance with the latest code is obviously the best line of defence in any court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case.</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8" name="TextBox 7"/>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9" name="Straight Connector 8"/>
          <p:cNvCxnSpPr/>
          <p:nvPr/>
        </p:nvCxnSpPr>
        <p:spPr bwMode="auto">
          <a:xfrm>
            <a:off x="2783632" y="476671"/>
            <a:ext cx="914400" cy="914400"/>
          </a:xfrm>
          <a:prstGeom prst="line">
            <a:avLst/>
          </a:prstGeom>
          <a:noFill/>
          <a:ln w="9525" cap="flat" cmpd="sng" algn="ctr">
            <a:noFill/>
            <a:prstDash val="solid"/>
            <a:round/>
            <a:headEnd type="none" w="med" len="med"/>
            <a:tailEnd type="none" w="med" len="med"/>
          </a:ln>
          <a:effectLst/>
        </p:spPr>
      </p:cxnSp>
      <p:sp>
        <p:nvSpPr>
          <p:cNvPr id="10" name="Parallelogram 9"/>
          <p:cNvSpPr/>
          <p:nvPr/>
        </p:nvSpPr>
        <p:spPr bwMode="auto">
          <a:xfrm>
            <a:off x="3962353" y="0"/>
            <a:ext cx="4464496" cy="6858000"/>
          </a:xfrm>
          <a:prstGeom prst="parallelogram">
            <a:avLst/>
          </a:prstGeom>
          <a:blipFill dpi="0" rotWithShape="1">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7047" r="-9776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1" name="Straight Connector 10"/>
          <p:cNvCxnSpPr/>
          <p:nvPr/>
        </p:nvCxnSpPr>
        <p:spPr bwMode="auto">
          <a:xfrm flipH="1">
            <a:off x="507445" y="871591"/>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0647095"/>
      </p:ext>
    </p:extLst>
  </p:cSld>
  <p:clrMapOvr>
    <a:masterClrMapping/>
  </p:clrMapOvr>
  <mc:AlternateContent xmlns:mc="http://schemas.openxmlformats.org/markup-compatibility/2006" xmlns:p14="http://schemas.microsoft.com/office/powerpoint/2010/main">
    <mc:Choice Requires="p14">
      <p:transition spd="slow" p14:dur="2000" advTm="88721"/>
    </mc:Choice>
    <mc:Fallback xmlns="">
      <p:transition spd="slow" advTm="8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0" y="0"/>
            <a:ext cx="12192000" cy="6858000"/>
          </a:xfrm>
          <a:prstGeom prst="rect">
            <a:avLst/>
          </a:prstGeom>
          <a:solidFill>
            <a:srgbClr val="303030">
              <a:alpha val="81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5" name="TextBox 4"/>
          <p:cNvSpPr txBox="1">
            <a:spLocks/>
          </p:cNvSpPr>
          <p:nvPr/>
        </p:nvSpPr>
        <p:spPr>
          <a:xfrm>
            <a:off x="911424" y="1412776"/>
            <a:ext cx="7776864" cy="2016224"/>
          </a:xfrm>
          <a:prstGeom prst="rect">
            <a:avLst/>
          </a:prstGeom>
          <a:noFill/>
        </p:spPr>
        <p:txBody>
          <a:bodyPr wrap="square" bIns="36000" rtlCol="0">
            <a:noAutofit/>
          </a:bodyPr>
          <a:lstStyle/>
          <a:p>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Responsible Person</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owner/occupier designated responsible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person (under the RRO), must ensure that the regulations are complied with, and risk prosecution if they fail to do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so</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responsible person must be able to provide evidence that their fire system is fit for purpose, being designed, installed, commissioned and maintained in accordance with BS5839 part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1</a:t>
            </a:r>
          </a:p>
          <a:p>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This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is achieved by enlisting the help of a competent person, which is you</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a:spLocks/>
          </p:cNvSpPr>
          <p:nvPr/>
        </p:nvSpPr>
        <p:spPr>
          <a:xfrm>
            <a:off x="909271" y="3735061"/>
            <a:ext cx="7992888" cy="828038"/>
          </a:xfrm>
          <a:prstGeom prst="rect">
            <a:avLst/>
          </a:prstGeom>
          <a:noFill/>
        </p:spPr>
        <p:txBody>
          <a:bodyPr wrap="square" bIns="36000" rtlCol="0">
            <a:noAutofit/>
          </a:bodyPr>
          <a:lstStyle/>
          <a:p>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Fire Risk Assessment</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Responsible person must be able to produce a current Fire risk assessment. – mandatory requirement</a:t>
            </a:r>
          </a:p>
        </p:txBody>
      </p:sp>
      <p:sp>
        <p:nvSpPr>
          <p:cNvPr id="7" name="TextBox 6"/>
          <p:cNvSpPr txBox="1">
            <a:spLocks/>
          </p:cNvSpPr>
          <p:nvPr/>
        </p:nvSpPr>
        <p:spPr>
          <a:xfrm>
            <a:off x="906488" y="4869160"/>
            <a:ext cx="7920880" cy="1944216"/>
          </a:xfrm>
          <a:prstGeom prst="rect">
            <a:avLst/>
          </a:prstGeom>
          <a:noFill/>
        </p:spPr>
        <p:txBody>
          <a:bodyPr wrap="square" bIns="36000" rtlCol="0">
            <a:noAutofit/>
          </a:bodyPr>
          <a:lstStyle/>
          <a:p>
            <a:pPr marL="0" indent="0">
              <a:buNone/>
              <a:defRPr/>
            </a:pPr>
            <a:r>
              <a:rPr lang="en-GB" sz="1400" b="1" dirty="0">
                <a:solidFill>
                  <a:schemeClr val="bg1"/>
                </a:solidFill>
                <a:latin typeface="Lato" panose="020F0502020204030203" pitchFamily="34" charset="0"/>
                <a:ea typeface="Lato" panose="020F0502020204030203" pitchFamily="34" charset="0"/>
                <a:cs typeface="Lato" panose="020F0502020204030203" pitchFamily="34" charset="0"/>
              </a:rPr>
              <a:t>Competent </a:t>
            </a: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Person</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British Standards definition of a competent person (CP</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t>
            </a:r>
          </a:p>
          <a:p>
            <a:pPr marL="0" indent="0">
              <a:buNone/>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b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Person with the relevant current training and experience, and with access to the requisite tools, equipment and Information, and capable of carrying out a defined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task</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911424" y="592871"/>
            <a:ext cx="7990735" cy="523220"/>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THREE BASIC CONCEPTS OF THE LAW</a:t>
            </a:r>
            <a:endParaRPr lang="en-GB" sz="2800" b="1" i="1" spc="-150" dirty="0">
              <a:solidFill>
                <a:schemeClr val="bg1"/>
              </a:solidFill>
              <a:latin typeface="Futura Md BT" panose="020B0602020204020303" pitchFamily="34" charset="0"/>
            </a:endParaRPr>
          </a:p>
        </p:txBody>
      </p:sp>
      <p:cxnSp>
        <p:nvCxnSpPr>
          <p:cNvPr id="9" name="Straight Connector 8"/>
          <p:cNvCxnSpPr/>
          <p:nvPr/>
        </p:nvCxnSpPr>
        <p:spPr bwMode="auto">
          <a:xfrm>
            <a:off x="3071664" y="332655"/>
            <a:ext cx="914400" cy="914400"/>
          </a:xfrm>
          <a:prstGeom prst="line">
            <a:avLst/>
          </a:prstGeom>
          <a:noFill/>
          <a:ln w="9525" cap="flat" cmpd="sng" algn="ctr">
            <a:noFill/>
            <a:prstDash val="solid"/>
            <a:round/>
            <a:headEnd type="none" w="med" len="med"/>
            <a:tailEnd type="none" w="med" len="med"/>
          </a:ln>
          <a:effectLst/>
        </p:spPr>
      </p:cxnSp>
      <p:cxnSp>
        <p:nvCxnSpPr>
          <p:cNvPr id="10" name="Straight Connector 9"/>
          <p:cNvCxnSpPr/>
          <p:nvPr/>
        </p:nvCxnSpPr>
        <p:spPr bwMode="auto">
          <a:xfrm>
            <a:off x="839416" y="476672"/>
            <a:ext cx="914400" cy="914400"/>
          </a:xfrm>
          <a:prstGeom prst="line">
            <a:avLst/>
          </a:prstGeom>
          <a:noFill/>
          <a:ln w="9525" cap="flat" cmpd="sng" algn="ctr">
            <a:noFill/>
            <a:prstDash val="solid"/>
            <a:round/>
            <a:headEnd type="none" w="med" len="med"/>
            <a:tailEnd type="none" w="med" len="med"/>
          </a:ln>
          <a:effectLst/>
        </p:spPr>
      </p:cxnSp>
      <p:cxnSp>
        <p:nvCxnSpPr>
          <p:cNvPr id="11" name="Straight Connector 10"/>
          <p:cNvCxnSpPr/>
          <p:nvPr/>
        </p:nvCxnSpPr>
        <p:spPr bwMode="auto">
          <a:xfrm>
            <a:off x="983432" y="3501008"/>
            <a:ext cx="7776864" cy="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2" name="Straight Connector 11"/>
          <p:cNvCxnSpPr/>
          <p:nvPr/>
        </p:nvCxnSpPr>
        <p:spPr bwMode="auto">
          <a:xfrm>
            <a:off x="983432" y="4725144"/>
            <a:ext cx="7776864" cy="0"/>
          </a:xfrm>
          <a:prstGeom prst="line">
            <a:avLst/>
          </a:prstGeom>
          <a:noFill/>
          <a:ln w="9525" cap="flat" cmpd="sng" algn="ctr">
            <a:solidFill>
              <a:schemeClr val="bg1">
                <a:lumMod val="50000"/>
              </a:schemeClr>
            </a:solidFill>
            <a:prstDash val="solid"/>
            <a:round/>
            <a:headEnd type="none" w="med" len="med"/>
            <a:tailEnd type="none" w="med" len="med"/>
          </a:ln>
          <a:effectLst/>
        </p:spPr>
      </p:cxn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3248925"/>
      </p:ext>
    </p:extLst>
  </p:cSld>
  <p:clrMapOvr>
    <a:masterClrMapping/>
  </p:clrMapOvr>
  <mc:AlternateContent xmlns:mc="http://schemas.openxmlformats.org/markup-compatibility/2006" xmlns:p14="http://schemas.microsoft.com/office/powerpoint/2010/main">
    <mc:Choice Requires="p14">
      <p:transition spd="slow" p14:dur="2000" advTm="200192"/>
    </mc:Choice>
    <mc:Fallback xmlns="">
      <p:transition spd="slow" advTm="20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bwMode="auto">
          <a:xfrm>
            <a:off x="2264076"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Parallelogram 2"/>
          <p:cNvSpPr/>
          <p:nvPr/>
        </p:nvSpPr>
        <p:spPr bwMode="auto">
          <a:xfrm>
            <a:off x="1343472" y="0"/>
            <a:ext cx="1450050" cy="2348880"/>
          </a:xfrm>
          <a:prstGeom prst="parallelogram">
            <a:avLst/>
          </a:prstGeom>
          <a:blipFill dpi="0" rotWithShape="1">
            <a:blip r:embed="rId5" cstate="print">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Parallelogram 3"/>
          <p:cNvSpPr/>
          <p:nvPr/>
        </p:nvSpPr>
        <p:spPr bwMode="auto">
          <a:xfrm>
            <a:off x="1487488" y="1196752"/>
            <a:ext cx="2828098" cy="4581128"/>
          </a:xfrm>
          <a:prstGeom prst="parallelogram">
            <a:avLst/>
          </a:prstGeom>
          <a:blipFill dpi="0" rotWithShape="1">
            <a:blip r:embed="rId7" cstate="print">
              <a:grayscl/>
              <a:extLst>
                <a:ext uri="{28A0092B-C50C-407E-A947-70E740481C1C}">
                  <a14:useLocalDpi xmlns:a14="http://schemas.microsoft.com/office/drawing/2010/main" val="0"/>
                </a:ext>
              </a:extLst>
            </a:blip>
            <a:srcRect/>
            <a:stretch>
              <a:fillRect l="-30993" r="-30993"/>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3719736" y="4493788"/>
            <a:ext cx="1450050" cy="2348880"/>
          </a:xfrm>
          <a:prstGeom prst="parallelogram">
            <a:avLst/>
          </a:prstGeom>
          <a:blipFill dpi="0" rotWithShape="1">
            <a:blip r:embed="rId8" cstate="print">
              <a:extLst>
                <a:ext uri="{BEBA8EAE-BF5A-486C-A8C5-ECC9F3942E4B}">
                  <a14:imgProps xmlns:a14="http://schemas.microsoft.com/office/drawing/2010/main">
                    <a14:imgLayer r:embed="rId9">
                      <a14:imgEffect>
                        <a14:artisticBlur/>
                      </a14:imgEffect>
                      <a14:imgEffect>
                        <a14:saturation sat="0"/>
                      </a14:imgEffect>
                    </a14:imgLayer>
                  </a14:imgProps>
                </a:ext>
                <a:ext uri="{28A0092B-C50C-407E-A947-70E740481C1C}">
                  <a14:useLocalDpi xmlns:a14="http://schemas.microsoft.com/office/drawing/2010/main" val="0"/>
                </a:ext>
              </a:extLst>
            </a:blip>
            <a:srcRect/>
            <a:stretch>
              <a:fillRect l="-218638" t="-115841" b="19133"/>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6" name="Straight Connector 5"/>
          <p:cNvCxnSpPr/>
          <p:nvPr/>
        </p:nvCxnSpPr>
        <p:spPr bwMode="auto">
          <a:xfrm>
            <a:off x="4079776" y="4437112"/>
            <a:ext cx="914400" cy="914400"/>
          </a:xfrm>
          <a:prstGeom prst="line">
            <a:avLst/>
          </a:prstGeom>
          <a:noFill/>
          <a:ln w="9525" cap="flat" cmpd="sng" algn="ctr">
            <a:noFill/>
            <a:prstDash val="solid"/>
            <a:round/>
            <a:headEnd type="none" w="med" len="med"/>
            <a:tailEnd type="none" w="med" len="med"/>
          </a:ln>
          <a:effectLst/>
        </p:spPr>
      </p:cxnSp>
      <p:cxnSp>
        <p:nvCxnSpPr>
          <p:cNvPr id="7" name="Straight Connector 6"/>
          <p:cNvCxnSpPr/>
          <p:nvPr/>
        </p:nvCxnSpPr>
        <p:spPr bwMode="auto">
          <a:xfrm flipH="1">
            <a:off x="4871864" y="872716"/>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5087888" y="735848"/>
            <a:ext cx="4392488"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HOW TO DEMONSTRATE COMPETANCY?</a:t>
            </a:r>
            <a:endParaRPr lang="en-GB" sz="2800" b="1" i="1" spc="-150" dirty="0">
              <a:solidFill>
                <a:schemeClr val="bg2">
                  <a:lumMod val="10000"/>
                </a:schemeClr>
              </a:solidFill>
              <a:latin typeface="Futura Md BT" panose="020B0602020204020303" pitchFamily="34" charset="0"/>
            </a:endParaRPr>
          </a:p>
        </p:txBody>
      </p:sp>
      <p:cxnSp>
        <p:nvCxnSpPr>
          <p:cNvPr id="9" name="Straight Connector 8"/>
          <p:cNvCxnSpPr/>
          <p:nvPr/>
        </p:nvCxnSpPr>
        <p:spPr bwMode="auto">
          <a:xfrm>
            <a:off x="7824192" y="476671"/>
            <a:ext cx="914400" cy="914400"/>
          </a:xfrm>
          <a:prstGeom prst="line">
            <a:avLst/>
          </a:prstGeom>
          <a:noFill/>
          <a:ln w="9525" cap="flat" cmpd="sng" algn="ctr">
            <a:noFill/>
            <a:prstDash val="solid"/>
            <a:round/>
            <a:headEnd type="none" w="med" len="med"/>
            <a:tailEnd type="none" w="med" len="med"/>
          </a:ln>
          <a:effectLst/>
        </p:spPr>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1" name="TextBox 10"/>
          <p:cNvSpPr txBox="1">
            <a:spLocks/>
          </p:cNvSpPr>
          <p:nvPr/>
        </p:nvSpPr>
        <p:spPr>
          <a:xfrm>
            <a:off x="5519936" y="1988840"/>
            <a:ext cx="5976664" cy="2016224"/>
          </a:xfrm>
          <a:prstGeom prst="rect">
            <a:avLst/>
          </a:prstGeom>
          <a:noFill/>
        </p:spPr>
        <p:txBody>
          <a:bodyPr wrap="square" bIns="36000" rtlCol="0">
            <a:noAutofit/>
          </a:bodyPr>
          <a:lstStyle/>
          <a:p>
            <a:pPr marL="0" indent="0">
              <a:buNone/>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For the Competent Person (</a:t>
            </a: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Engineer)</a:t>
            </a:r>
          </a:p>
          <a:p>
            <a:pPr marL="0" indent="0">
              <a:buNone/>
              <a:defRPr/>
            </a:pPr>
            <a:endPar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endParaRPr>
          </a:p>
          <a:p>
            <a:pPr marL="0" indent="0">
              <a:buNone/>
              <a:defRPr/>
            </a:pPr>
            <a:r>
              <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rPr>
              <a:t>Through </a:t>
            </a:r>
            <a:r>
              <a:rPr lang="en-GB" sz="1400" b="1" dirty="0">
                <a:solidFill>
                  <a:srgbClr val="FF0000"/>
                </a:solidFill>
                <a:latin typeface="Lato" panose="020F0502020204030203" pitchFamily="34" charset="0"/>
                <a:ea typeface="Lato" panose="020F0502020204030203" pitchFamily="34" charset="0"/>
                <a:cs typeface="Lato" panose="020F0502020204030203" pitchFamily="34" charset="0"/>
              </a:rPr>
              <a:t>training and </a:t>
            </a:r>
            <a:r>
              <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rPr>
              <a:t>accreditation</a:t>
            </a:r>
            <a:r>
              <a:rPr lang="en-GB" sz="1400" dirty="0" smtClean="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rPr>
              <a:t> </a:t>
            </a:r>
          </a:p>
          <a:p>
            <a:pPr marL="171450" indent="-171450">
              <a:buClr>
                <a:srgbClr val="DA291C"/>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Good knowledge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of standards &amp; Industry/manufacturers ‘best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practice’</a:t>
            </a:r>
          </a:p>
          <a:p>
            <a:pPr marL="171450" indent="-171450">
              <a:buClr>
                <a:srgbClr val="DA291C"/>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Document </a:t>
            </a:r>
            <a:r>
              <a:rPr lang="en-GB" sz="1400" u="sng"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all</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recommendations to the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client</a:t>
            </a:r>
          </a:p>
          <a:p>
            <a:pPr marL="0" indent="0">
              <a:buNone/>
              <a:defRPr/>
            </a:pPr>
            <a:endParaRPr lang="en-GB" sz="1400" dirty="0" smtClean="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0" indent="0">
              <a:buNone/>
              <a:defRPr/>
            </a:pPr>
            <a:r>
              <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rPr>
              <a:t>Keep </a:t>
            </a:r>
            <a:r>
              <a:rPr lang="en-GB" sz="1400" b="1" dirty="0">
                <a:solidFill>
                  <a:srgbClr val="FF0000"/>
                </a:solidFill>
                <a:latin typeface="Lato" panose="020F0502020204030203" pitchFamily="34" charset="0"/>
                <a:ea typeface="Lato" panose="020F0502020204030203" pitchFamily="34" charset="0"/>
                <a:cs typeface="Lato" panose="020F0502020204030203" pitchFamily="34" charset="0"/>
              </a:rPr>
              <a:t>Training current </a:t>
            </a:r>
            <a:r>
              <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rPr>
              <a:t>in </a:t>
            </a:r>
            <a:r>
              <a:rPr lang="en-GB" sz="1400" b="1" dirty="0">
                <a:solidFill>
                  <a:srgbClr val="FF0000"/>
                </a:solidFill>
                <a:latin typeface="Lato" panose="020F0502020204030203" pitchFamily="34" charset="0"/>
                <a:ea typeface="Lato" panose="020F0502020204030203" pitchFamily="34" charset="0"/>
                <a:cs typeface="Lato" panose="020F0502020204030203" pitchFamily="34" charset="0"/>
              </a:rPr>
              <a:t>the following three </a:t>
            </a:r>
            <a:r>
              <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rPr>
              <a:t>areas:</a:t>
            </a:r>
            <a:endParaRPr lang="en-GB" sz="1400" dirty="0" smtClean="0">
              <a:solidFill>
                <a:schemeClr val="tx2">
                  <a:lumMod val="95000"/>
                  <a:lumOff val="5000"/>
                </a:schemeClr>
              </a:solidFill>
              <a:latin typeface="Lato" panose="020F0502020204030203" pitchFamily="34" charset="0"/>
              <a:ea typeface="Lato" panose="020F0502020204030203" pitchFamily="34" charset="0"/>
              <a:cs typeface="Lato" panose="020F0502020204030203" pitchFamily="34" charset="0"/>
            </a:endParaRPr>
          </a:p>
          <a:p>
            <a:pPr marL="171450" indent="-171450">
              <a:buClr>
                <a:srgbClr val="DA291C"/>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Standards</a:t>
            </a:r>
          </a:p>
          <a:p>
            <a:pPr marL="171450" indent="-171450">
              <a:buClr>
                <a:srgbClr val="DA291C"/>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Manufacturers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product training </a:t>
            </a:r>
            <a:endPar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171450" indent="-171450">
              <a:buClr>
                <a:srgbClr val="DA291C"/>
              </a:buClr>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Health &amp;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Safety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training </a:t>
            </a: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p:cNvSpPr txBox="1">
            <a:spLocks/>
          </p:cNvSpPr>
          <p:nvPr/>
        </p:nvSpPr>
        <p:spPr>
          <a:xfrm>
            <a:off x="5519936" y="4437112"/>
            <a:ext cx="5750750" cy="737868"/>
          </a:xfrm>
          <a:prstGeom prst="rect">
            <a:avLst/>
          </a:prstGeom>
          <a:noFill/>
        </p:spPr>
        <p:txBody>
          <a:bodyPr wrap="square" bIns="36000" rtlCol="0">
            <a:noAutofit/>
          </a:bodyPr>
          <a:lstStyle/>
          <a:p>
            <a:pPr marL="0" indent="0">
              <a:buNone/>
              <a:defRPr/>
            </a:pPr>
            <a:r>
              <a:rPr lang="en-GB" sz="1400" b="1" dirty="0">
                <a:solidFill>
                  <a:srgbClr val="FF0000"/>
                </a:solidFill>
                <a:latin typeface="Lato" panose="020F0502020204030203" pitchFamily="34" charset="0"/>
                <a:ea typeface="Lato" panose="020F0502020204030203" pitchFamily="34" charset="0"/>
                <a:cs typeface="Lato" panose="020F0502020204030203" pitchFamily="34" charset="0"/>
              </a:rPr>
              <a:t>Continuous Professional Development (</a:t>
            </a:r>
            <a:r>
              <a:rPr lang="en-GB" sz="1400" b="1" dirty="0" smtClean="0">
                <a:solidFill>
                  <a:srgbClr val="FF0000"/>
                </a:solidFill>
                <a:latin typeface="Lato" panose="020F0502020204030203" pitchFamily="34" charset="0"/>
                <a:ea typeface="Lato" panose="020F0502020204030203" pitchFamily="34" charset="0"/>
                <a:cs typeface="Lato" panose="020F0502020204030203" pitchFamily="34" charset="0"/>
              </a:rPr>
              <a:t>CPD)</a:t>
            </a:r>
          </a:p>
          <a:p>
            <a:pPr marL="171450" indent="-171450">
              <a:buFont typeface="Arial" panose="020B0604020202020204" pitchFamily="34" charset="0"/>
              <a:buChar char="•"/>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Certificated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CPD training helps prove </a:t>
            </a: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competency</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
            </a:r>
            <a:b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br>
            <a:endPar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a:p>
            <a:pPr marL="0" indent="0">
              <a:buNone/>
              <a:defRPr/>
            </a:pPr>
            <a:r>
              <a:rPr lang="en-GB" sz="1400" b="1"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How does a company demonstrate </a:t>
            </a:r>
            <a:r>
              <a:rPr lang="en-GB" sz="1400" b="1"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competency?</a:t>
            </a:r>
          </a:p>
          <a:p>
            <a:pPr marL="0" indent="0">
              <a:buNone/>
              <a:defRPr/>
            </a:pPr>
            <a:r>
              <a:rPr lang="en-GB" sz="1400" dirty="0" smtClean="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Third </a:t>
            </a:r>
            <a:r>
              <a:rPr lang="en-GB" sz="14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rPr>
              <a:t>party certification, as awarded by a UKAS accredited body such as BAFE and LPS 1014</a:t>
            </a:r>
          </a:p>
        </p:txBody>
      </p:sp>
      <p:sp>
        <p:nvSpPr>
          <p:cNvPr id="13" name="TextBox 12"/>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S1_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72400" y="6106885"/>
            <a:ext cx="406400" cy="406400"/>
          </a:xfrm>
          <a:prstGeom prst="rect">
            <a:avLst/>
          </a:prstGeom>
        </p:spPr>
      </p:pic>
    </p:spTree>
    <p:extLst>
      <p:ext uri="{BB962C8B-B14F-4D97-AF65-F5344CB8AC3E}">
        <p14:creationId xmlns:p14="http://schemas.microsoft.com/office/powerpoint/2010/main" val="2291700897"/>
      </p:ext>
    </p:extLst>
  </p:cSld>
  <p:clrMapOvr>
    <a:masterClrMapping/>
  </p:clrMapOvr>
  <mc:AlternateContent xmlns:mc="http://schemas.openxmlformats.org/markup-compatibility/2006" xmlns:p14="http://schemas.microsoft.com/office/powerpoint/2010/main">
    <mc:Choice Requires="p14">
      <p:transition spd="slow" p14:dur="2000" advTm="451992"/>
    </mc:Choice>
    <mc:Fallback xmlns="">
      <p:transition spd="slow" advTm="45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53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4" name="TextBox 3"/>
          <p:cNvSpPr txBox="1"/>
          <p:nvPr/>
        </p:nvSpPr>
        <p:spPr>
          <a:xfrm>
            <a:off x="962152" y="1628800"/>
            <a:ext cx="4392488"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ARE YOU COMPETENT</a:t>
            </a:r>
          </a:p>
          <a:p>
            <a:r>
              <a:rPr lang="en-GB" sz="2800" b="1" i="1" spc="-150" dirty="0" smtClean="0">
                <a:solidFill>
                  <a:schemeClr val="bg2">
                    <a:lumMod val="10000"/>
                  </a:schemeClr>
                </a:solidFill>
                <a:latin typeface="Futura Md BT" panose="020B0602020204020303" pitchFamily="34" charset="0"/>
              </a:rPr>
              <a:t>OR JUST CAPABLE?</a:t>
            </a:r>
            <a:endParaRPr lang="en-GB" sz="2800" b="1" i="1" spc="-150" dirty="0">
              <a:solidFill>
                <a:schemeClr val="bg2">
                  <a:lumMod val="10000"/>
                </a:schemeClr>
              </a:solidFill>
              <a:latin typeface="Futura Md BT" panose="020B0602020204020303" pitchFamily="34" charset="0"/>
            </a:endParaRPr>
          </a:p>
        </p:txBody>
      </p:sp>
      <p:cxnSp>
        <p:nvCxnSpPr>
          <p:cNvPr id="5" name="Straight Connector 4"/>
          <p:cNvCxnSpPr/>
          <p:nvPr/>
        </p:nvCxnSpPr>
        <p:spPr bwMode="auto">
          <a:xfrm>
            <a:off x="2783632" y="476671"/>
            <a:ext cx="914400" cy="914400"/>
          </a:xfrm>
          <a:prstGeom prst="line">
            <a:avLst/>
          </a:prstGeom>
          <a:noFill/>
          <a:ln w="9525" cap="flat" cmpd="sng" algn="ctr">
            <a:noFill/>
            <a:prstDash val="solid"/>
            <a:round/>
            <a:headEnd type="none" w="med" len="med"/>
            <a:tailEnd type="none" w="med" len="med"/>
          </a:ln>
          <a:effectLst/>
        </p:spPr>
      </p:cxnSp>
      <p:sp>
        <p:nvSpPr>
          <p:cNvPr id="6" name="Rectangle 5"/>
          <p:cNvSpPr/>
          <p:nvPr/>
        </p:nvSpPr>
        <p:spPr bwMode="auto">
          <a:xfrm>
            <a:off x="933239" y="2811096"/>
            <a:ext cx="6170874" cy="648072"/>
          </a:xfrm>
          <a:prstGeom prst="rect">
            <a:avLst/>
          </a:prstGeom>
          <a:solidFill>
            <a:srgbClr val="30303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7" name="TextBox 6"/>
          <p:cNvSpPr txBox="1"/>
          <p:nvPr/>
        </p:nvSpPr>
        <p:spPr>
          <a:xfrm>
            <a:off x="1127448" y="2883104"/>
            <a:ext cx="6336704" cy="461665"/>
          </a:xfrm>
          <a:prstGeom prst="rect">
            <a:avLst/>
          </a:prstGeom>
          <a:noFill/>
        </p:spPr>
        <p:txBody>
          <a:bodyPr wrap="square" rtlCol="0">
            <a:spAutoFit/>
          </a:bodyPr>
          <a:lstStyle/>
          <a:p>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Capable = Perceived and assumed ability</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Rectangle 7"/>
          <p:cNvSpPr/>
          <p:nvPr/>
        </p:nvSpPr>
        <p:spPr bwMode="auto">
          <a:xfrm>
            <a:off x="1343472" y="3540719"/>
            <a:ext cx="6768751" cy="648072"/>
          </a:xfrm>
          <a:prstGeom prst="rect">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TextBox 8"/>
          <p:cNvSpPr txBox="1"/>
          <p:nvPr/>
        </p:nvSpPr>
        <p:spPr>
          <a:xfrm>
            <a:off x="1415480" y="3612727"/>
            <a:ext cx="7128792" cy="461665"/>
          </a:xfrm>
          <a:prstGeom prst="rect">
            <a:avLst/>
          </a:prstGeom>
          <a:noFill/>
        </p:spPr>
        <p:txBody>
          <a:bodyPr wrap="square" rtlCol="0">
            <a:spAutoFit/>
          </a:bodyPr>
          <a:lstStyle/>
          <a:p>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Competent = Proven and demonstrated ability</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TextBox 9"/>
          <p:cNvSpPr txBox="1"/>
          <p:nvPr/>
        </p:nvSpPr>
        <p:spPr>
          <a:xfrm>
            <a:off x="1271464" y="4377969"/>
            <a:ext cx="5235304" cy="861774"/>
          </a:xfrm>
          <a:prstGeom prst="rect">
            <a:avLst/>
          </a:prstGeom>
          <a:noFill/>
        </p:spPr>
        <p:txBody>
          <a:bodyPr wrap="square" rtlCol="0">
            <a:spAutoFit/>
          </a:bodyPr>
          <a:lstStyle/>
          <a:p>
            <a:pPr marL="0" lvl="1">
              <a:spcBef>
                <a:spcPct val="20000"/>
              </a:spcBef>
              <a:buClr>
                <a:schemeClr val="tx1"/>
              </a:buClr>
              <a:defRPr/>
            </a:pPr>
            <a:r>
              <a:rPr lang="en-GB" sz="1800" dirty="0" smtClean="0">
                <a:solidFill>
                  <a:sysClr val="windowText" lastClr="000000"/>
                </a:solidFill>
                <a:latin typeface="Lato" panose="020F0502020204030203" pitchFamily="34" charset="0"/>
                <a:ea typeface="Lato" panose="020F0502020204030203" pitchFamily="34" charset="0"/>
                <a:cs typeface="Lato" panose="020F0502020204030203" pitchFamily="34" charset="0"/>
              </a:rPr>
              <a:t>Regulatory Reform Order </a:t>
            </a:r>
            <a:r>
              <a:rPr lang="en-GB" sz="1800" dirty="0">
                <a:solidFill>
                  <a:sysClr val="windowText" lastClr="000000"/>
                </a:solidFill>
                <a:latin typeface="Lato" panose="020F0502020204030203" pitchFamily="34" charset="0"/>
                <a:ea typeface="Lato" panose="020F0502020204030203" pitchFamily="34" charset="0"/>
                <a:cs typeface="Lato" panose="020F0502020204030203" pitchFamily="34" charset="0"/>
              </a:rPr>
              <a:t>&amp; BS5839 calls for a Competent person, not a Capable person</a:t>
            </a:r>
          </a:p>
          <a:p>
            <a:endParaRPr lang="en-GB" dirty="0">
              <a:solidFill>
                <a:sysClr val="windowText" lastClr="000000"/>
              </a:solidFill>
              <a:latin typeface="Lato" panose="020F0502020204030203" pitchFamily="34" charset="0"/>
              <a:ea typeface="Lato" panose="020F0502020204030203" pitchFamily="34" charset="0"/>
              <a:cs typeface="Lato" panose="020F0502020204030203" pitchFamily="34" charset="0"/>
            </a:endParaRPr>
          </a:p>
        </p:txBody>
      </p:sp>
      <p:sp>
        <p:nvSpPr>
          <p:cNvPr id="11" name="TextBox 10"/>
          <p:cNvSpPr txBox="1"/>
          <p:nvPr/>
        </p:nvSpPr>
        <p:spPr>
          <a:xfrm>
            <a:off x="8544272" y="344235"/>
            <a:ext cx="3240360"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 Competency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2" name="Rounded Rectangle 11"/>
          <p:cNvSpPr/>
          <p:nvPr/>
        </p:nvSpPr>
        <p:spPr>
          <a:xfrm>
            <a:off x="9831506" y="1811009"/>
            <a:ext cx="1953126" cy="2377782"/>
          </a:xfrm>
          <a:prstGeom prst="roundRect">
            <a:avLst>
              <a:gd name="adj" fmla="val 10119"/>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0527632" y="1811008"/>
            <a:ext cx="1664368" cy="237703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0056624" y="2089233"/>
            <a:ext cx="2187626" cy="1754326"/>
          </a:xfrm>
          <a:prstGeom prst="rect">
            <a:avLst/>
          </a:prstGeom>
          <a:noFill/>
        </p:spPr>
        <p:txBody>
          <a:bodyPr wrap="square" rtlCol="0">
            <a:spAutoFit/>
          </a:bodyPr>
          <a:lstStyle/>
          <a:p>
            <a:r>
              <a:rPr lang="en-GB" sz="2800" b="1" kern="0" dirty="0" err="1">
                <a:solidFill>
                  <a:schemeClr val="bg1"/>
                </a:solidFill>
                <a:latin typeface="Lato" panose="020F0502020204030203" pitchFamily="34" charset="0"/>
                <a:cs typeface="Lato" panose="020F0502020204030203" pitchFamily="34" charset="0"/>
              </a:rPr>
              <a:t>Hackitt</a:t>
            </a:r>
            <a:r>
              <a:rPr lang="en-GB" sz="2800" b="1" kern="0" dirty="0">
                <a:solidFill>
                  <a:schemeClr val="bg1"/>
                </a:solidFill>
                <a:latin typeface="Lato" panose="020F0502020204030203" pitchFamily="34" charset="0"/>
                <a:cs typeface="Lato" panose="020F0502020204030203" pitchFamily="34" charset="0"/>
              </a:rPr>
              <a:t> </a:t>
            </a:r>
            <a:endParaRPr lang="en-GB" sz="2800" b="1" kern="0" dirty="0" smtClean="0">
              <a:solidFill>
                <a:schemeClr val="bg1"/>
              </a:solidFill>
              <a:latin typeface="Lato" panose="020F0502020204030203" pitchFamily="34" charset="0"/>
              <a:cs typeface="Lato" panose="020F0502020204030203" pitchFamily="34" charset="0"/>
            </a:endParaRPr>
          </a:p>
          <a:p>
            <a:r>
              <a:rPr lang="en-GB" sz="2800" b="1" kern="0" dirty="0" smtClean="0">
                <a:solidFill>
                  <a:schemeClr val="bg1"/>
                </a:solidFill>
                <a:latin typeface="Lato" panose="020F0502020204030203" pitchFamily="34" charset="0"/>
                <a:cs typeface="Lato" panose="020F0502020204030203" pitchFamily="34" charset="0"/>
              </a:rPr>
              <a:t>Report</a:t>
            </a:r>
            <a:r>
              <a:rPr lang="en-GB" sz="2800" b="1" kern="0" dirty="0">
                <a:solidFill>
                  <a:schemeClr val="bg1"/>
                </a:solidFill>
                <a:latin typeface="Lato" panose="020F0502020204030203" pitchFamily="34" charset="0"/>
                <a:cs typeface="Lato" panose="020F0502020204030203" pitchFamily="34" charset="0"/>
              </a:rPr>
              <a:t>: </a:t>
            </a:r>
            <a:endParaRPr lang="en-GB" sz="2800" b="1" kern="0" dirty="0" smtClean="0">
              <a:solidFill>
                <a:schemeClr val="bg1"/>
              </a:solidFill>
              <a:latin typeface="Lato" panose="020F0502020204030203" pitchFamily="34" charset="0"/>
              <a:cs typeface="Lato" panose="020F0502020204030203" pitchFamily="34" charset="0"/>
            </a:endParaRPr>
          </a:p>
          <a:p>
            <a:r>
              <a:rPr lang="en-GB" sz="1600" kern="0" dirty="0" smtClean="0">
                <a:solidFill>
                  <a:schemeClr val="bg1"/>
                </a:solidFill>
                <a:latin typeface="Lato" panose="020F0502020204030203" pitchFamily="34" charset="0"/>
                <a:cs typeface="Lato" panose="020F0502020204030203" pitchFamily="34" charset="0"/>
              </a:rPr>
              <a:t>Mentions </a:t>
            </a:r>
            <a:r>
              <a:rPr lang="en-GB" sz="1600" kern="0" dirty="0">
                <a:solidFill>
                  <a:schemeClr val="bg1"/>
                </a:solidFill>
                <a:latin typeface="Lato" panose="020F0502020204030203" pitchFamily="34" charset="0"/>
                <a:cs typeface="Lato" panose="020F0502020204030203" pitchFamily="34" charset="0"/>
              </a:rPr>
              <a:t>the word ‘competency’ 152 times in her report!</a:t>
            </a:r>
            <a:endParaRPr lang="en-GB" altLang="en-US" sz="1600" dirty="0">
              <a:solidFill>
                <a:schemeClr val="bg1"/>
              </a:solidFill>
              <a:latin typeface="Lato" panose="020F0502020204030203" pitchFamily="34" charset="0"/>
            </a:endParaRPr>
          </a:p>
        </p:txBody>
      </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86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2341</TotalTime>
  <Words>5079</Words>
  <Application>Microsoft Office PowerPoint</Application>
  <PresentationFormat>Widescreen</PresentationFormat>
  <Paragraphs>434</Paragraphs>
  <Slides>16</Slides>
  <Notes>16</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Lato</vt:lpstr>
      <vt:lpstr>Futura Md BT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Arnold</dc:creator>
  <cp:lastModifiedBy>Stephen Beadle</cp:lastModifiedBy>
  <cp:revision>131</cp:revision>
  <cp:lastPrinted>2020-03-17T11:18:04Z</cp:lastPrinted>
  <dcterms:created xsi:type="dcterms:W3CDTF">2020-01-24T14:23:23Z</dcterms:created>
  <dcterms:modified xsi:type="dcterms:W3CDTF">2020-08-24T07:14:51Z</dcterms:modified>
</cp:coreProperties>
</file>