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446" r:id="rId2"/>
    <p:sldId id="413" r:id="rId3"/>
    <p:sldId id="434" r:id="rId4"/>
    <p:sldId id="433" r:id="rId5"/>
    <p:sldId id="435" r:id="rId6"/>
    <p:sldId id="436" r:id="rId7"/>
    <p:sldId id="437" r:id="rId8"/>
    <p:sldId id="438" r:id="rId9"/>
    <p:sldId id="439" r:id="rId10"/>
    <p:sldId id="440" r:id="rId11"/>
    <p:sldId id="441" r:id="rId12"/>
    <p:sldId id="447" r:id="rId13"/>
    <p:sldId id="448"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Lato" panose="020F0502020204030203" pitchFamily="34" charset="0"/>
      <p:regular r:id="rId20"/>
      <p:bold r:id="rId21"/>
      <p:italic r:id="rId22"/>
      <p:boldItalic r:id="rId23"/>
    </p:embeddedFont>
    <p:embeddedFont>
      <p:font typeface="Futura Md BT" panose="020B0602020204020303"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29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1" autoAdjust="0"/>
    <p:restoredTop sz="80242" autoAdjust="0"/>
  </p:normalViewPr>
  <p:slideViewPr>
    <p:cSldViewPr snapToGrid="0">
      <p:cViewPr varScale="1">
        <p:scale>
          <a:sx n="89" d="100"/>
          <a:sy n="89" d="100"/>
        </p:scale>
        <p:origin x="1188" y="78"/>
      </p:cViewPr>
      <p:guideLst/>
    </p:cSldViewPr>
  </p:slideViewPr>
  <p:notesTextViewPr>
    <p:cViewPr>
      <p:scale>
        <a:sx n="1" d="1"/>
        <a:sy n="1" d="1"/>
      </p:scale>
      <p:origin x="0" y="0"/>
    </p:cViewPr>
  </p:notesTextViewPr>
  <p:sorterViewPr>
    <p:cViewPr>
      <p:scale>
        <a:sx n="100" d="100"/>
        <a:sy n="100" d="100"/>
      </p:scale>
      <p:origin x="0" y="-9786"/>
    </p:cViewPr>
  </p:sorterViewPr>
  <p:notesViewPr>
    <p:cSldViewPr snapToGrid="0">
      <p:cViewPr varScale="1">
        <p:scale>
          <a:sx n="116" d="100"/>
          <a:sy n="116" d="100"/>
        </p:scale>
        <p:origin x="5148" y="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6" tIns="45719" rIns="91436" bIns="45719" rtlCol="0"/>
          <a:lstStyle>
            <a:lvl1pPr algn="l">
              <a:defRPr sz="1200">
                <a:latin typeface="Lato" panose="020F0502020204030203" pitchFamily="34" charset="0"/>
              </a:defRPr>
            </a:lvl1pPr>
          </a:lstStyle>
          <a:p>
            <a:endParaRPr lang="en-GB" dirty="0"/>
          </a:p>
        </p:txBody>
      </p:sp>
      <p:sp>
        <p:nvSpPr>
          <p:cNvPr id="3" name="Date Placeholder 2"/>
          <p:cNvSpPr>
            <a:spLocks noGrp="1"/>
          </p:cNvSpPr>
          <p:nvPr>
            <p:ph type="dt" idx="1"/>
          </p:nvPr>
        </p:nvSpPr>
        <p:spPr>
          <a:xfrm>
            <a:off x="3884614" y="0"/>
            <a:ext cx="2971800" cy="458788"/>
          </a:xfrm>
          <a:prstGeom prst="rect">
            <a:avLst/>
          </a:prstGeom>
        </p:spPr>
        <p:txBody>
          <a:bodyPr vert="horz" lIns="91436" tIns="45719" rIns="91436" bIns="45719" rtlCol="0"/>
          <a:lstStyle>
            <a:lvl1pPr algn="r">
              <a:defRPr sz="1200">
                <a:latin typeface="Lato" panose="020F0502020204030203" pitchFamily="34" charset="0"/>
              </a:defRPr>
            </a:lvl1pPr>
          </a:lstStyle>
          <a:p>
            <a:fld id="{F26FAFE5-CC35-487B-81A4-2697E2C1568D}" type="datetimeFigureOut">
              <a:rPr lang="en-GB" smtClean="0"/>
              <a:pPr/>
              <a:t>07/10/2020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6" tIns="45719" rIns="91436" bIns="45719"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6" tIns="45719" rIns="91436" bIns="45719" rtlCol="0"/>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8685214"/>
            <a:ext cx="2971800" cy="458787"/>
          </a:xfrm>
          <a:prstGeom prst="rect">
            <a:avLst/>
          </a:prstGeom>
        </p:spPr>
        <p:txBody>
          <a:bodyPr vert="horz" lIns="91436" tIns="45719" rIns="91436" bIns="45719" rtlCol="0" anchor="b"/>
          <a:lstStyle>
            <a:lvl1pPr algn="l">
              <a:defRPr sz="1200">
                <a:latin typeface="Lato" panose="020F0502020204030203" pitchFamily="34" charset="0"/>
              </a:defRPr>
            </a:lvl1pPr>
          </a:lstStyle>
          <a:p>
            <a:endParaRPr lang="en-GB" dirty="0"/>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36" tIns="45719" rIns="91436" bIns="45719" rtlCol="0" anchor="b"/>
          <a:lstStyle>
            <a:lvl1pPr algn="r">
              <a:defRPr sz="1200">
                <a:latin typeface="Lato" panose="020F0502020204030203" pitchFamily="34" charset="0"/>
              </a:defRPr>
            </a:lvl1pPr>
          </a:lstStyle>
          <a:p>
            <a:fld id="{B973AE43-65D9-42AB-8012-8BCF89C4427C}" type="slidenum">
              <a:rPr lang="en-GB" smtClean="0"/>
              <a:pPr/>
              <a:t>‹#›</a:t>
            </a:fld>
            <a:endParaRPr lang="en-GB" dirty="0"/>
          </a:p>
        </p:txBody>
      </p:sp>
    </p:spTree>
    <p:extLst>
      <p:ext uri="{BB962C8B-B14F-4D97-AF65-F5344CB8AC3E}">
        <p14:creationId xmlns:p14="http://schemas.microsoft.com/office/powerpoint/2010/main" val="2621134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Lato" panose="020F0502020204030203" pitchFamily="34" charset="0"/>
        <a:ea typeface="+mn-ea"/>
        <a:cs typeface="+mn-cs"/>
      </a:defRPr>
    </a:lvl1pPr>
    <a:lvl2pPr marL="457200" algn="l" defTabSz="914400" rtl="0" eaLnBrk="1" latinLnBrk="0" hangingPunct="1">
      <a:defRPr sz="1200" kern="1200">
        <a:solidFill>
          <a:schemeClr val="tx1"/>
        </a:solidFill>
        <a:latin typeface="Lato" panose="020F0502020204030203" pitchFamily="34" charset="0"/>
        <a:ea typeface="+mn-ea"/>
        <a:cs typeface="+mn-cs"/>
      </a:defRPr>
    </a:lvl2pPr>
    <a:lvl3pPr marL="914400" algn="l" defTabSz="914400" rtl="0" eaLnBrk="1" latinLnBrk="0" hangingPunct="1">
      <a:defRPr sz="1200" kern="1200">
        <a:solidFill>
          <a:schemeClr val="tx1"/>
        </a:solidFill>
        <a:latin typeface="Lato" panose="020F0502020204030203" pitchFamily="34" charset="0"/>
        <a:ea typeface="+mn-ea"/>
        <a:cs typeface="+mn-cs"/>
      </a:defRPr>
    </a:lvl3pPr>
    <a:lvl4pPr marL="1371600" algn="l" defTabSz="914400" rtl="0" eaLnBrk="1" latinLnBrk="0" hangingPunct="1">
      <a:defRPr sz="1200" kern="1200">
        <a:solidFill>
          <a:schemeClr val="tx1"/>
        </a:solidFill>
        <a:latin typeface="Lato" panose="020F0502020204030203" pitchFamily="34" charset="0"/>
        <a:ea typeface="+mn-ea"/>
        <a:cs typeface="+mn-cs"/>
      </a:defRPr>
    </a:lvl4pPr>
    <a:lvl5pPr marL="1828800" algn="l" defTabSz="914400" rtl="0" eaLnBrk="1" latinLnBrk="0" hangingPunct="1">
      <a:defRPr sz="1200" kern="1200">
        <a:solidFill>
          <a:schemeClr val="tx1"/>
        </a:solidFill>
        <a:latin typeface="Lato" panose="020F050202020403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fsecglobal.com/wp-content/uploads/2016/01/Counting-the-cost-of-false-alarms-e1453898314137.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fia.uk.com/cut-false-alarm-costs/reducing-false-alarms/infographic.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About this course.</a:t>
            </a:r>
          </a:p>
          <a:p>
            <a:endParaRPr lang="en-GB" dirty="0" smtClean="0"/>
          </a:p>
          <a:p>
            <a:r>
              <a:rPr lang="en-GB" dirty="0" smtClean="0"/>
              <a:t>This training course is designed to give an in-depth knowledge on the use of </a:t>
            </a:r>
            <a:r>
              <a:rPr lang="en-GB" dirty="0" err="1" smtClean="0"/>
              <a:t>detectortesters</a:t>
            </a:r>
            <a:r>
              <a:rPr lang="en-GB" dirty="0" smtClean="0"/>
              <a:t> functional</a:t>
            </a:r>
            <a:r>
              <a:rPr lang="en-GB" baseline="0" dirty="0" smtClean="0"/>
              <a:t> test products and associated accessories in regards to use in testing fire detection systems in line with British standards.</a:t>
            </a:r>
          </a:p>
          <a:p>
            <a:endParaRPr lang="en-GB" baseline="0" dirty="0" smtClean="0"/>
          </a:p>
          <a:p>
            <a:r>
              <a:rPr lang="en-GB" baseline="0" dirty="0" smtClean="0"/>
              <a:t>It will cover British law (Regulatory reform Order 2005) and parts of BS5839:1 and BS5839:6 that relate to the use of the detector test products and also promote established best practice and detector manufacturer's recommendations.</a:t>
            </a:r>
          </a:p>
          <a:p>
            <a:endParaRPr lang="en-GB" baseline="0" dirty="0" smtClean="0"/>
          </a:p>
          <a:p>
            <a:r>
              <a:rPr lang="en-GB" baseline="0" dirty="0" smtClean="0"/>
              <a:t>This course is not a replacement for multi-day courses that cover test and maintenance of fire detection systems as available from the FIA; IFEDA; ECA/FSA etc.</a:t>
            </a:r>
          </a:p>
          <a:p>
            <a:endParaRPr lang="en-GB" baseline="0" dirty="0" smtClean="0"/>
          </a:p>
          <a:p>
            <a:r>
              <a:rPr lang="en-GB" b="1" baseline="0" dirty="0" smtClean="0"/>
              <a:t>Prerequisite</a:t>
            </a:r>
          </a:p>
          <a:p>
            <a:r>
              <a:rPr lang="en-GB" baseline="0" dirty="0" smtClean="0"/>
              <a:t>Although it is possible for someone with no previous experience to go through this course, ideally candidates should have some working knowledge within the fire maintenance industry.</a:t>
            </a:r>
          </a:p>
          <a:p>
            <a:endParaRPr lang="en-GB" baseline="0" dirty="0" smtClean="0"/>
          </a:p>
          <a:p>
            <a:r>
              <a:rPr lang="en-GB" baseline="0" smtClean="0"/>
              <a:t>Updated: 06/10/2020</a:t>
            </a:r>
            <a:endParaRPr lang="en-GB" baseline="0" dirty="0" smtClean="0"/>
          </a:p>
          <a:p>
            <a:pPr defTabSz="947922">
              <a:defRPr/>
            </a:pP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a:t>
            </a:fld>
            <a:endParaRPr lang="en-GB" dirty="0"/>
          </a:p>
        </p:txBody>
      </p:sp>
    </p:spTree>
    <p:extLst>
      <p:ext uri="{BB962C8B-B14F-4D97-AF65-F5344CB8AC3E}">
        <p14:creationId xmlns:p14="http://schemas.microsoft.com/office/powerpoint/2010/main" val="3984837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Avoiding false alarms</a:t>
            </a:r>
            <a:endParaRPr lang="en-GB" dirty="0" smtClean="0"/>
          </a:p>
          <a:p>
            <a:r>
              <a:rPr lang="en-GB" b="1" dirty="0" smtClean="0"/>
              <a:t/>
            </a:r>
            <a:br>
              <a:rPr lang="en-GB" b="1" dirty="0" smtClean="0"/>
            </a:br>
            <a:r>
              <a:rPr lang="en-GB" dirty="0" smtClean="0"/>
              <a:t>Over recent years there has been increasing pressure to avoid unwanted fire signals (or sometimes known as false alarms) in fire detection systems, this has led to more sophisticated methods of fire detection. Point detectors incorporating multiple sensors into the one detector enables the detector to reduce the possibility of an unwanted fire signals. </a:t>
            </a:r>
          </a:p>
          <a:p>
            <a:r>
              <a:rPr lang="en-GB" dirty="0" smtClean="0"/>
              <a:t> </a:t>
            </a:r>
          </a:p>
          <a:p>
            <a:r>
              <a:rPr lang="en-GB" dirty="0" smtClean="0"/>
              <a:t>Traditional testing methods for point detectors, using aerosol canister based test solutions either do not activate the more sophisticated </a:t>
            </a:r>
            <a:r>
              <a:rPr lang="en-GB" dirty="0" err="1" smtClean="0"/>
              <a:t>multisensor</a:t>
            </a:r>
            <a:r>
              <a:rPr lang="en-GB" dirty="0" smtClean="0"/>
              <a:t> detectors or are seen as inappropriate. This has led to the development of on demand combination testers that use a more ‘fire like’ stimuli and can deliver a controlled combination of stimuli to test each sensor in turn or at the same time (dependent on </a:t>
            </a:r>
            <a:r>
              <a:rPr lang="en-GB" dirty="0" err="1" smtClean="0"/>
              <a:t>multisensor</a:t>
            </a:r>
            <a:r>
              <a:rPr lang="en-GB" dirty="0" smtClean="0"/>
              <a:t> detector).</a:t>
            </a:r>
          </a:p>
          <a:p>
            <a:r>
              <a:rPr lang="en-GB" dirty="0" smtClean="0"/>
              <a:t> </a:t>
            </a:r>
          </a:p>
          <a:p>
            <a:r>
              <a:rPr lang="en-GB" dirty="0" smtClean="0"/>
              <a:t>The use of on demand generation of stimuli compared to a stored stimuli (such as used in aerosol canisters) is more economical to use; overcomes environmental concerns and is easier to store and transport. </a:t>
            </a:r>
          </a:p>
          <a:p>
            <a:r>
              <a:rPr lang="en-GB" dirty="0" smtClean="0"/>
              <a:t> </a:t>
            </a:r>
          </a:p>
          <a:p>
            <a:r>
              <a:rPr lang="en-GB" dirty="0" smtClean="0"/>
              <a:t>The improved take up of </a:t>
            </a:r>
            <a:r>
              <a:rPr lang="en-GB" dirty="0" err="1" smtClean="0"/>
              <a:t>multisensor</a:t>
            </a:r>
            <a:r>
              <a:rPr lang="en-GB" dirty="0" smtClean="0"/>
              <a:t> detectors has led to some confusion regarding correct method of testing and the FIA issued </a:t>
            </a:r>
            <a:r>
              <a:rPr lang="en-GB" dirty="0" err="1" smtClean="0"/>
              <a:t>multisensor</a:t>
            </a:r>
            <a:r>
              <a:rPr lang="en-GB" dirty="0" smtClean="0"/>
              <a:t> testing best practice guidelines (see resource section).</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11</a:t>
            </a:fld>
            <a:endParaRPr lang="en-GB" dirty="0"/>
          </a:p>
        </p:txBody>
      </p:sp>
    </p:spTree>
    <p:extLst>
      <p:ext uri="{BB962C8B-B14F-4D97-AF65-F5344CB8AC3E}">
        <p14:creationId xmlns:p14="http://schemas.microsoft.com/office/powerpoint/2010/main" val="3591670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922">
              <a:defRPr/>
            </a:pPr>
            <a:r>
              <a:rPr lang="en-GB" b="1" baseline="0" dirty="0" smtClean="0"/>
              <a:t>Up Next – </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12</a:t>
            </a:fld>
            <a:endParaRPr lang="en-GB" dirty="0"/>
          </a:p>
        </p:txBody>
      </p:sp>
    </p:spTree>
    <p:extLst>
      <p:ext uri="{BB962C8B-B14F-4D97-AF65-F5344CB8AC3E}">
        <p14:creationId xmlns:p14="http://schemas.microsoft.com/office/powerpoint/2010/main" val="2870114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Lato" panose="020F0502020204030203" pitchFamily="34" charset="0"/>
                <a:ea typeface="+mn-ea"/>
                <a:cs typeface="+mn-cs"/>
              </a:rPr>
              <a:t>That concludes this section…  </a:t>
            </a:r>
          </a:p>
          <a:p>
            <a:r>
              <a:rPr lang="en-GB" sz="1200" kern="1200" dirty="0" smtClean="0">
                <a:solidFill>
                  <a:schemeClr val="tx1"/>
                </a:solidFill>
                <a:effectLst/>
                <a:latin typeface="Lato" panose="020F0502020204030203" pitchFamily="34" charset="0"/>
                <a:ea typeface="+mn-ea"/>
                <a:cs typeface="+mn-cs"/>
              </a:rPr>
              <a:t> </a:t>
            </a:r>
          </a:p>
          <a:p>
            <a:r>
              <a:rPr lang="en-GB" sz="1200" kern="1200" dirty="0" smtClean="0">
                <a:solidFill>
                  <a:schemeClr val="tx1"/>
                </a:solidFill>
                <a:effectLst/>
                <a:latin typeface="Lato" panose="020F0502020204030203" pitchFamily="34" charset="0"/>
                <a:ea typeface="+mn-ea"/>
                <a:cs typeface="+mn-cs"/>
              </a:rPr>
              <a:t>If you want to know more about our products, please see the </a:t>
            </a:r>
            <a:r>
              <a:rPr lang="en-GB" sz="1200" kern="1200" dirty="0" err="1" smtClean="0">
                <a:solidFill>
                  <a:schemeClr val="tx1"/>
                </a:solidFill>
                <a:effectLst/>
                <a:latin typeface="Lato" panose="020F0502020204030203" pitchFamily="34" charset="0"/>
                <a:ea typeface="+mn-ea"/>
                <a:cs typeface="+mn-cs"/>
              </a:rPr>
              <a:t>detectortesters</a:t>
            </a:r>
            <a:r>
              <a:rPr lang="en-GB" sz="1200" kern="1200" dirty="0" smtClean="0">
                <a:solidFill>
                  <a:schemeClr val="tx1"/>
                </a:solidFill>
                <a:effectLst/>
                <a:latin typeface="Lato" panose="020F0502020204030203" pitchFamily="34" charset="0"/>
                <a:ea typeface="+mn-ea"/>
                <a:cs typeface="+mn-cs"/>
              </a:rPr>
              <a:t> website or alternatively check out some of our product videos on YouTube.</a:t>
            </a:r>
          </a:p>
          <a:p>
            <a:r>
              <a:rPr lang="en-GB" sz="1200" kern="1200" dirty="0" smtClean="0">
                <a:solidFill>
                  <a:schemeClr val="tx1"/>
                </a:solidFill>
                <a:effectLst/>
                <a:latin typeface="Lato" panose="020F0502020204030203" pitchFamily="34" charset="0"/>
                <a:ea typeface="+mn-ea"/>
                <a:cs typeface="+mn-cs"/>
              </a:rPr>
              <a:t> </a:t>
            </a:r>
          </a:p>
          <a:p>
            <a:r>
              <a:rPr lang="en-GB" sz="1200" kern="1200" dirty="0" smtClean="0">
                <a:solidFill>
                  <a:schemeClr val="tx1"/>
                </a:solidFill>
                <a:effectLst/>
                <a:latin typeface="Lato" panose="020F0502020204030203" pitchFamily="34" charset="0"/>
                <a:ea typeface="+mn-ea"/>
                <a:cs typeface="+mn-cs"/>
              </a:rPr>
              <a:t>We also have other training courses available on our website.</a:t>
            </a:r>
          </a:p>
          <a:p>
            <a:r>
              <a:rPr lang="en-GB" sz="1200" kern="1200" dirty="0" smtClean="0">
                <a:solidFill>
                  <a:schemeClr val="tx1"/>
                </a:solidFill>
                <a:effectLst/>
                <a:latin typeface="Lato" panose="020F0502020204030203" pitchFamily="34" charset="0"/>
                <a:ea typeface="+mn-ea"/>
                <a:cs typeface="+mn-cs"/>
              </a:rPr>
              <a:t> </a:t>
            </a:r>
          </a:p>
          <a:p>
            <a:r>
              <a:rPr lang="en-GB" sz="1200" kern="1200" dirty="0" smtClean="0">
                <a:solidFill>
                  <a:schemeClr val="tx1"/>
                </a:solidFill>
                <a:effectLst/>
                <a:latin typeface="Lato" panose="020F0502020204030203" pitchFamily="34" charset="0"/>
                <a:ea typeface="+mn-ea"/>
                <a:cs typeface="+mn-cs"/>
              </a:rPr>
              <a:t>Look forward to you joining me on the next section</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13</a:t>
            </a:fld>
            <a:endParaRPr lang="en-GB" dirty="0"/>
          </a:p>
        </p:txBody>
      </p:sp>
    </p:spTree>
    <p:extLst>
      <p:ext uri="{BB962C8B-B14F-4D97-AF65-F5344CB8AC3E}">
        <p14:creationId xmlns:p14="http://schemas.microsoft.com/office/powerpoint/2010/main" val="1538137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dirty="0" smtClean="0"/>
              <a:t>False alarm or Unwanted Fire Alarm </a:t>
            </a:r>
            <a:r>
              <a:rPr lang="en-GB" b="1" dirty="0" smtClean="0"/>
              <a:t>Signal </a:t>
            </a:r>
            <a:r>
              <a:rPr lang="en-GB" b="1" dirty="0" smtClean="0"/>
              <a:t>(</a:t>
            </a:r>
            <a:r>
              <a:rPr lang="en-GB" b="1" dirty="0" smtClean="0"/>
              <a:t>UFAS)</a:t>
            </a:r>
            <a:endParaRPr lang="en-GB" b="1" dirty="0" smtClean="0"/>
          </a:p>
          <a:p>
            <a:endParaRPr lang="en-GB" dirty="0" smtClean="0"/>
          </a:p>
          <a:p>
            <a:r>
              <a:rPr lang="en-GB" altLang="en-US" dirty="0" smtClean="0"/>
              <a:t>What are the differences?</a:t>
            </a:r>
          </a:p>
          <a:p>
            <a:endParaRPr lang="en-GB"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mtClean="0"/>
              <a:t>False alarms = no fire and alarm sounds</a:t>
            </a:r>
          </a:p>
          <a:p>
            <a:endParaRPr lang="en-GB" altLang="en-US" dirty="0" smtClean="0"/>
          </a:p>
          <a:p>
            <a:r>
              <a:rPr lang="en-GB" altLang="en-US" dirty="0" smtClean="0"/>
              <a:t>Unwanted </a:t>
            </a:r>
            <a:r>
              <a:rPr lang="en-GB" altLang="en-US" dirty="0" smtClean="0"/>
              <a:t>fire signal (UFAS).  Signal transmitted from the fire </a:t>
            </a:r>
            <a:r>
              <a:rPr lang="en-GB" altLang="en-US" dirty="0" smtClean="0"/>
              <a:t>panel </a:t>
            </a:r>
            <a:r>
              <a:rPr lang="en-GB" altLang="en-US" dirty="0" smtClean="0"/>
              <a:t>to the FRS via the alarm receiving centre.  Can result in a fire tender attending site.</a:t>
            </a:r>
            <a:br>
              <a:rPr lang="en-GB" altLang="en-US" dirty="0" smtClean="0"/>
            </a:br>
            <a:endParaRPr lang="en-GB" altLang="en-US" dirty="0" smtClean="0"/>
          </a:p>
          <a:p>
            <a:endParaRPr lang="en-GB" altLang="en-US" dirty="0" smtClean="0"/>
          </a:p>
          <a:p>
            <a:r>
              <a:rPr lang="en-GB" altLang="en-US" dirty="0" smtClean="0"/>
              <a:t>BS5839:1 2017</a:t>
            </a:r>
          </a:p>
          <a:p>
            <a:r>
              <a:rPr lang="en-GB" altLang="en-US" dirty="0" smtClean="0"/>
              <a:t>3.19 false alarm - fire signal resulting from a cause(s) other than fire </a:t>
            </a:r>
          </a:p>
          <a:p>
            <a:r>
              <a:rPr lang="en-GB" altLang="en-US" dirty="0" smtClean="0"/>
              <a:t>NOTE false alarms can be subdivided into four categories: </a:t>
            </a:r>
          </a:p>
          <a:p>
            <a:endParaRPr lang="en-GB" altLang="en-US" dirty="0" smtClean="0"/>
          </a:p>
          <a:p>
            <a:pPr marL="171450" lvl="0" indent="-171450">
              <a:buFont typeface="Arial" panose="020B0604020202020204" pitchFamily="34" charset="0"/>
              <a:buChar char="•"/>
            </a:pPr>
            <a:r>
              <a:rPr lang="en-GB" altLang="en-US" sz="1200" kern="1200" dirty="0" smtClean="0">
                <a:solidFill>
                  <a:schemeClr val="tx1"/>
                </a:solidFill>
                <a:latin typeface="Lato" panose="020F0502020204030203" pitchFamily="34" charset="0"/>
                <a:ea typeface="+mn-ea"/>
                <a:cs typeface="+mn-cs"/>
              </a:rPr>
              <a:t>unwanted alarms, i</a:t>
            </a:r>
            <a:r>
              <a:rPr lang="en-GB" altLang="en-US" dirty="0" smtClean="0"/>
              <a:t>n which a system has responded, either as designed or as the technology might reasonably be expected to respond, to any of the following: </a:t>
            </a:r>
          </a:p>
          <a:p>
            <a:pPr marL="171450" indent="-171450">
              <a:buFont typeface="Arial" panose="020B0604020202020204" pitchFamily="34" charset="0"/>
              <a:buChar char="•"/>
            </a:pPr>
            <a:r>
              <a:rPr lang="en-GB" altLang="en-US" dirty="0" smtClean="0"/>
              <a:t>a fire-like phenomenon or environmental influence (e.g. smoke from a nearby bonfire, dust or insects, processes that produce smoke or flame, or environmental effects that can render certain types of detector unstable, such as rapid air flow); </a:t>
            </a:r>
          </a:p>
          <a:p>
            <a:pPr marL="171450" indent="-171450">
              <a:buFont typeface="Arial" panose="020B0604020202020204" pitchFamily="34" charset="0"/>
              <a:buChar char="•"/>
            </a:pPr>
            <a:r>
              <a:rPr lang="en-GB" altLang="en-US" dirty="0" smtClean="0"/>
              <a:t>accidental damage; </a:t>
            </a:r>
          </a:p>
          <a:p>
            <a:pPr marL="171450" indent="-171450">
              <a:buFont typeface="Arial" panose="020B0604020202020204" pitchFamily="34" charset="0"/>
              <a:buChar char="•"/>
            </a:pPr>
            <a:r>
              <a:rPr lang="en-GB" altLang="en-US" dirty="0" smtClean="0"/>
              <a:t>inappropriate human action (e.g. operation of a system for test or maintenance purposes without prior warning to building occupants and/or an ARC); • equipment false alarms, in which a false alarm has resulted from a fault in the system; </a:t>
            </a:r>
          </a:p>
          <a:p>
            <a:pPr marL="171450" indent="-171450">
              <a:buFont typeface="Arial" panose="020B0604020202020204" pitchFamily="34" charset="0"/>
              <a:buChar char="•"/>
            </a:pPr>
            <a:r>
              <a:rPr lang="en-GB" altLang="en-US" dirty="0" smtClean="0"/>
              <a:t>malicious false alarms, in which a person operates a manual call point or causes a fire detector to initiate a fire signal, whilst knowing that there is no fire; </a:t>
            </a:r>
          </a:p>
          <a:p>
            <a:pPr marL="171450" indent="-171450">
              <a:buFont typeface="Arial" panose="020B0604020202020204" pitchFamily="34" charset="0"/>
              <a:buChar char="•"/>
            </a:pPr>
            <a:r>
              <a:rPr lang="en-GB" altLang="en-US" dirty="0" smtClean="0"/>
              <a:t>false alarms with good intent, in which a person operates a manual call point or otherwise initiates a fire signal in the belief that there is a fire, when no fire actually exists.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3</a:t>
            </a:fld>
            <a:endParaRPr lang="en-GB" dirty="0"/>
          </a:p>
        </p:txBody>
      </p:sp>
    </p:spTree>
    <p:extLst>
      <p:ext uri="{BB962C8B-B14F-4D97-AF65-F5344CB8AC3E}">
        <p14:creationId xmlns:p14="http://schemas.microsoft.com/office/powerpoint/2010/main" val="2612461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Unwanted alarms</a:t>
            </a:r>
            <a:endParaRPr lang="en-GB" dirty="0" smtClean="0"/>
          </a:p>
          <a:p>
            <a:r>
              <a:rPr lang="en-GB" dirty="0" smtClean="0"/>
              <a:t>False or unwanted fire</a:t>
            </a:r>
            <a:r>
              <a:rPr lang="en-GB" baseline="0" dirty="0" smtClean="0"/>
              <a:t> </a:t>
            </a:r>
            <a:r>
              <a:rPr lang="en-GB" dirty="0" smtClean="0"/>
              <a:t>alarm</a:t>
            </a:r>
            <a:r>
              <a:rPr lang="en-GB" baseline="0" dirty="0" smtClean="0"/>
              <a:t> signal (UFAS)</a:t>
            </a:r>
            <a:r>
              <a:rPr lang="en-GB" dirty="0" smtClean="0"/>
              <a:t> cause a great deal of disruption to the normal activities that take place in a building. This can include lost production and lost revenue. More worryingly, they can lead to complacency on the part of the occupants, who may as a result fail to react correctly when the alarm is genuine. Most false alarms are the result of environmental inﬂuences, ﬁre-like phenomena, and accidental damage or inappropriate action by people. These are generally termed ‘unwanted alarms’ to distinguish them from false alarms arising from faults or malfunction of equipment. </a:t>
            </a:r>
          </a:p>
          <a:p>
            <a:r>
              <a:rPr lang="en-GB" dirty="0" smtClean="0"/>
              <a:t> </a:t>
            </a:r>
          </a:p>
          <a:p>
            <a:r>
              <a:rPr lang="en-GB" dirty="0" smtClean="0"/>
              <a:t>Manual  call  points  can  also  give  rise  to  the unwanted  alarms,  usually  as  a  result  of  accidental damage. By choosing the correct type of detector, it is possible to minimise many of these causes. Many others can be minimised by adopting suitable management practices. The responsibility for limiting unwanted alarms largely rests with the designer of the system. It is essential that the designer is fully familiar with the use to which the building will be put and with the activities that will take place in it. Users must recognise that the presence of ﬁ re detectors in a building will require a certain discipline on their part if inadvertent operation of the system it is to be avoided. The rapidly advancing technology of ﬁ re detection and alarm systems offers the user many beneﬁts in this respect. Analogue addressable systems in particular incorporate sophisticated ﬁltering techniques to help them determine whether an alarm is false or genuine. </a:t>
            </a:r>
            <a:r>
              <a:rPr lang="en-GB" dirty="0" err="1" smtClean="0"/>
              <a:t>Multisensor</a:t>
            </a:r>
            <a:r>
              <a:rPr lang="en-GB" dirty="0" smtClean="0"/>
              <a:t> ﬁre detectors are also available, and these can be used to give more reliable detection of ﬁre.</a:t>
            </a:r>
          </a:p>
          <a:p>
            <a:r>
              <a:rPr lang="en-GB" dirty="0" smtClean="0"/>
              <a:t> </a:t>
            </a:r>
          </a:p>
          <a:p>
            <a:r>
              <a:rPr lang="en-GB" b="1" dirty="0" smtClean="0"/>
              <a:t>In 3,000 fires in commercial premises, </a:t>
            </a:r>
            <a:r>
              <a:rPr lang="en-GB" b="1" u="sng" dirty="0" smtClean="0"/>
              <a:t>automatic fire detectors </a:t>
            </a:r>
            <a:r>
              <a:rPr lang="en-GB" b="1" dirty="0" smtClean="0"/>
              <a:t>failed to operate</a:t>
            </a:r>
            <a:endParaRPr lang="en-GB" dirty="0" smtClean="0"/>
          </a:p>
          <a:p>
            <a:r>
              <a:rPr lang="en-GB" b="1" dirty="0" smtClean="0"/>
              <a:t>In 1,100 fires in commercial premises, </a:t>
            </a:r>
            <a:r>
              <a:rPr lang="en-GB" b="1" u="sng" dirty="0" smtClean="0"/>
              <a:t>automatic fire detectors </a:t>
            </a:r>
            <a:r>
              <a:rPr lang="en-GB" b="1" dirty="0" smtClean="0"/>
              <a:t>operated but did not raise the alarm</a:t>
            </a:r>
            <a:endParaRPr lang="en-GB" dirty="0" smtClean="0"/>
          </a:p>
          <a:p>
            <a:r>
              <a:rPr lang="en-GB" b="1" dirty="0" smtClean="0"/>
              <a:t>In 12,600 fires in commercial premises, </a:t>
            </a:r>
            <a:r>
              <a:rPr lang="en-GB" b="1" u="sng" dirty="0" smtClean="0"/>
              <a:t>automatic fire detectors </a:t>
            </a:r>
            <a:r>
              <a:rPr lang="en-GB" b="1" dirty="0" smtClean="0"/>
              <a:t>were absent in the area in which the fire started, resulting in 11 deaths and 496 non-fatal casualties.*</a:t>
            </a:r>
            <a:endParaRPr lang="en-GB" dirty="0" smtClean="0"/>
          </a:p>
          <a:p>
            <a:r>
              <a:rPr lang="en-GB" i="1" dirty="0" smtClean="0"/>
              <a:t>*20010/11 figures published by the Department for Communities &amp; Local Government in November 2011</a:t>
            </a:r>
            <a:endParaRPr lang="en-GB" dirty="0" smtClean="0"/>
          </a:p>
          <a:p>
            <a:r>
              <a:rPr lang="en-GB" dirty="0" smtClean="0"/>
              <a:t> </a:t>
            </a:r>
            <a:r>
              <a:rPr lang="en-GB" b="1" dirty="0" smtClean="0"/>
              <a:t> </a:t>
            </a:r>
            <a:endParaRPr lang="en-GB" dirty="0" smtClean="0"/>
          </a:p>
          <a:p>
            <a:r>
              <a:rPr lang="en-GB" b="1" dirty="0" smtClean="0"/>
              <a:t>Cut false Alarm costs – FIA initiative</a:t>
            </a:r>
            <a:endParaRPr lang="en-GB" dirty="0" smtClean="0"/>
          </a:p>
          <a:p>
            <a:r>
              <a:rPr lang="en-GB" dirty="0" smtClean="0"/>
              <a:t> </a:t>
            </a:r>
          </a:p>
          <a:p>
            <a:r>
              <a:rPr lang="en-GB" dirty="0" smtClean="0"/>
              <a:t>Most fire alarm and detection systems don’t cause false alarms; it’s the mismanagement of them that does and this is where they can really cost you money due to:</a:t>
            </a:r>
          </a:p>
          <a:p>
            <a:pPr marL="171426" indent="-171426">
              <a:buFont typeface="Arial" panose="020B0604020202020204" pitchFamily="34" charset="0"/>
              <a:buChar char="•"/>
            </a:pPr>
            <a:r>
              <a:rPr lang="en-GB" dirty="0" smtClean="0"/>
              <a:t>Lost production, disruption due to staff evacuation</a:t>
            </a:r>
          </a:p>
          <a:p>
            <a:pPr marL="171426" indent="-171426">
              <a:buFont typeface="Arial" panose="020B0604020202020204" pitchFamily="34" charset="0"/>
              <a:buChar char="•"/>
            </a:pPr>
            <a:r>
              <a:rPr lang="en-GB" dirty="0" smtClean="0"/>
              <a:t>Unnecessary release of retained fire-fighters</a:t>
            </a:r>
          </a:p>
          <a:p>
            <a:pPr marL="171426" indent="-171426">
              <a:buFont typeface="Arial" panose="020B0604020202020204" pitchFamily="34" charset="0"/>
              <a:buChar char="•"/>
            </a:pPr>
            <a:r>
              <a:rPr lang="en-GB" dirty="0" smtClean="0"/>
              <a:t>Possible future charging for attendance by fire and rescue services</a:t>
            </a:r>
          </a:p>
          <a:p>
            <a:pPr marL="171426" indent="-171426">
              <a:buFont typeface="Arial" panose="020B0604020202020204" pitchFamily="34" charset="0"/>
              <a:buChar char="•"/>
            </a:pPr>
            <a:r>
              <a:rPr lang="en-GB" dirty="0" smtClean="0"/>
              <a:t>Increased insurance premiums</a:t>
            </a:r>
          </a:p>
          <a:p>
            <a:r>
              <a:rPr lang="en-GB" dirty="0" smtClean="0"/>
              <a:t> </a:t>
            </a:r>
          </a:p>
          <a:p>
            <a:r>
              <a:rPr lang="en-GB" b="1" dirty="0" smtClean="0"/>
              <a:t>Remember modern properly maintained systems rarely suffer equipment malfunctions!</a:t>
            </a:r>
            <a:endParaRPr lang="en-GB" dirty="0" smtClean="0"/>
          </a:p>
          <a:p>
            <a:r>
              <a:rPr lang="en-GB" dirty="0" smtClean="0"/>
              <a:t>It is estimated that false alarms cost the UK in excess of £1 billion a year. They must be stamped out! Even one is one too many. We are on a mission to stamp out false alarms and we need your help.</a:t>
            </a:r>
          </a:p>
          <a:p>
            <a:r>
              <a:rPr lang="en-GB" dirty="0" smtClean="0"/>
              <a:t>Use the link below to find out more and see how you can do your bit.</a:t>
            </a:r>
          </a:p>
          <a:p>
            <a:r>
              <a:rPr lang="en-GB" dirty="0" smtClean="0"/>
              <a:t> </a:t>
            </a:r>
          </a:p>
          <a:p>
            <a:r>
              <a:rPr lang="en-GB" u="sng" dirty="0" smtClean="0"/>
              <a:t>http://www.fia.uk.com/en/cut-false-alarm-costs/</a:t>
            </a:r>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4</a:t>
            </a:fld>
            <a:endParaRPr lang="en-GB" dirty="0"/>
          </a:p>
        </p:txBody>
      </p:sp>
    </p:spTree>
    <p:extLst>
      <p:ext uri="{BB962C8B-B14F-4D97-AF65-F5344CB8AC3E}">
        <p14:creationId xmlns:p14="http://schemas.microsoft.com/office/powerpoint/2010/main" val="3977803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Point type detector design and sensitivity</a:t>
            </a:r>
          </a:p>
          <a:p>
            <a:endParaRPr lang="en-GB" b="1" dirty="0" smtClean="0"/>
          </a:p>
          <a:p>
            <a:r>
              <a:rPr lang="en-GB" dirty="0" smtClean="0"/>
              <a:t>Point type detectors are the most commonly used type of commercial fire detector and can be divided into four main types Heat detectors, Smoke detectors, Carbon Monoxide detectors and Multi sensors detectors.</a:t>
            </a:r>
          </a:p>
          <a:p>
            <a:endParaRPr lang="en-GB" dirty="0" smtClean="0"/>
          </a:p>
          <a:p>
            <a:r>
              <a:rPr lang="en-GB" b="1" dirty="0" smtClean="0"/>
              <a:t>Heat detectors</a:t>
            </a:r>
          </a:p>
          <a:p>
            <a:r>
              <a:rPr lang="en-GB" b="1" dirty="0" smtClean="0"/>
              <a:t>Heat sensitive point detectors</a:t>
            </a:r>
          </a:p>
          <a:p>
            <a:r>
              <a:rPr lang="en-GB" dirty="0" smtClean="0"/>
              <a:t>Point detectors can again be subdivided to a further two types.</a:t>
            </a:r>
          </a:p>
          <a:p>
            <a:endParaRPr lang="en-GB" dirty="0" smtClean="0"/>
          </a:p>
          <a:p>
            <a:r>
              <a:rPr lang="en-GB" dirty="0" smtClean="0"/>
              <a:t>Fixed temperature which will operate when it is exposed to a pre-determined temperature. </a:t>
            </a:r>
          </a:p>
          <a:p>
            <a:endParaRPr lang="en-GB" dirty="0" smtClean="0"/>
          </a:p>
          <a:p>
            <a:r>
              <a:rPr lang="en-GB" dirty="0" smtClean="0"/>
              <a:t>The second type operates on the rate of temperature rise. </a:t>
            </a:r>
          </a:p>
          <a:p>
            <a:endParaRPr lang="en-GB" dirty="0" smtClean="0"/>
          </a:p>
          <a:p>
            <a:r>
              <a:rPr lang="en-GB" dirty="0" smtClean="0"/>
              <a:t>Different temperature rated elements are available to take account of varying ambient air temperatures for both fixed and rate of rise heat detectors.</a:t>
            </a:r>
          </a:p>
          <a:p>
            <a:endParaRPr lang="en-GB" b="1" dirty="0" smtClean="0"/>
          </a:p>
          <a:p>
            <a:r>
              <a:rPr lang="en-GB" b="1" dirty="0" smtClean="0"/>
              <a:t>Smoke Detectors</a:t>
            </a:r>
          </a:p>
          <a:p>
            <a:r>
              <a:rPr lang="en-GB" dirty="0" smtClean="0"/>
              <a:t>There are three basic types operating by ionization, light scattering and light obscuring.</a:t>
            </a:r>
          </a:p>
          <a:p>
            <a:r>
              <a:rPr lang="en-GB" b="1" dirty="0" smtClean="0"/>
              <a:t>Ionisation</a:t>
            </a:r>
          </a:p>
          <a:p>
            <a:r>
              <a:rPr lang="en-GB" dirty="0" smtClean="0"/>
              <a:t>These generally contain two chambers. One is used as a reference to compensate for changes in ambient temperature, humidity or pressure. The second contains a radioactive source, usually alpha particle, which ionizes the air passing through the chamber where a current flows between two electrodes. When smoke enters the chamber the current flow decreases. This drop is used to initiate an alarm.</a:t>
            </a:r>
          </a:p>
          <a:p>
            <a:endParaRPr lang="en-GB" dirty="0" smtClean="0"/>
          </a:p>
          <a:p>
            <a:r>
              <a:rPr lang="en-GB" b="1" dirty="0" smtClean="0"/>
              <a:t>Light obscuring</a:t>
            </a:r>
          </a:p>
          <a:p>
            <a:r>
              <a:rPr lang="en-GB" dirty="0" smtClean="0"/>
              <a:t>In the obscuring type the smoke interferes with a light beam between a light source and photo cell, the variation in photo cell output being used to initiate an alarm. This type of  detection can be used to protect large areas with the source and photo cell positioned some distance apart.</a:t>
            </a:r>
          </a:p>
          <a:p>
            <a:endParaRPr lang="en-GB" dirty="0" smtClean="0"/>
          </a:p>
          <a:p>
            <a:r>
              <a:rPr lang="en-GB" b="1" dirty="0" smtClean="0"/>
              <a:t>Light scattering</a:t>
            </a:r>
          </a:p>
          <a:p>
            <a:r>
              <a:rPr lang="en-GB" dirty="0" smtClean="0"/>
              <a:t>The light scattering detector operates on the Tyndall effect, a photo cell and light source are separated from each other by a darkened chamber such that the light source does not fall on the photo cell. The passage of smoke into the chamber causes the light from the source to be scattered and fall on the photo cell, the cell output being used to initiate an alarm.</a:t>
            </a:r>
          </a:p>
          <a:p>
            <a:endParaRPr lang="en-GB" dirty="0" smtClean="0"/>
          </a:p>
          <a:p>
            <a:r>
              <a:rPr lang="en-GB" dirty="0" smtClean="0"/>
              <a:t>The light scattering and light obscuring detectors both,  detect visible smoke. </a:t>
            </a:r>
          </a:p>
          <a:p>
            <a:endParaRPr lang="en-GB" dirty="0" smtClean="0"/>
          </a:p>
          <a:p>
            <a:r>
              <a:rPr lang="en-GB" b="1" dirty="0" smtClean="0"/>
              <a:t>Carbon Monoxide detector</a:t>
            </a:r>
          </a:p>
          <a:p>
            <a:r>
              <a:rPr lang="en-GB" dirty="0" smtClean="0"/>
              <a:t>CO fire detectors are electronic detectors used to indicate the outbreak of fire by sensing the level of carbon monoxide in the air. Carbon monoxide, usually known by its chemical formula CO, is a poisonous gas produced by combustion. They are not the same as CO detectors used for home safety which are used to protect residents against carbon monoxide produced by incomplete combustion in appliances such as gas fires or boilers.</a:t>
            </a:r>
          </a:p>
          <a:p>
            <a:r>
              <a:rPr lang="en-GB" dirty="0" smtClean="0"/>
              <a:t>CO fire detectors use the same type of sensor but are more sensitive (40-100ppm) and respond more quickly.CO detectors have an electrochemical cell, which senses carbon monoxide, but not smoke or any other combustion products. The cells do not require much power, so the detectors can be made electrically compatible with ordinary smoke and heat detectors. As fire detectors they are effective but only for certain types of fire. Deep-seated, smouldering fires produce carbon monoxide, which can be detected some distance from the seat of the fire. For this type of fire a CO fire detector will probably operate before a smoke detector. Smoke detectors, however, will almost always give a better response to a fire that has produced a rising plume of smoke. CO fire detectors will give a poor response to flaming fires. Because CO fire detectors work on different principles from smoke detectors, their false alarm behaviour will be different. For example, they will not be affected by steam, dust, or by most cooking fumes. However, because of their high sensitivity, they may false alarm from harmless transient levels of CO produced by gas heaters starting up, or from vehicle exhaust fumes entering through a window. These events would not affect an optical smoke detector.</a:t>
            </a:r>
          </a:p>
          <a:p>
            <a:endParaRPr lang="en-GB" dirty="0" smtClean="0"/>
          </a:p>
          <a:p>
            <a:r>
              <a:rPr lang="en-GB" dirty="0" smtClean="0"/>
              <a:t>The detector must be selected for the application, to achieve the best balance between fire detection capability and false alarms. There are some known disadvantages of CO fire detectors. One is that the electrochemical cells at the heart of the detectors have a limited life typically seven years and that they are not failsafe. The detector might be “dead” with out this fact being apparent. For this reason a means of checking the CO cell has been incorporated. Another clear disadvantage is the poor response to many types of fire, especially life threatening flaming fires.</a:t>
            </a:r>
          </a:p>
          <a:p>
            <a:endParaRPr lang="en-GB" dirty="0" smtClean="0"/>
          </a:p>
          <a:p>
            <a:r>
              <a:rPr lang="en-GB" b="1" dirty="0" smtClean="0"/>
              <a:t>Multi sensor detector</a:t>
            </a:r>
          </a:p>
          <a:p>
            <a:r>
              <a:rPr lang="en-GB" dirty="0" smtClean="0"/>
              <a:t>Typically, </a:t>
            </a:r>
            <a:r>
              <a:rPr lang="en-GB" dirty="0" err="1" smtClean="0"/>
              <a:t>multisensors</a:t>
            </a:r>
            <a:r>
              <a:rPr lang="en-GB" dirty="0" smtClean="0"/>
              <a:t> combines inputs from optical and heat sensors and processes them using a sophisticated algorithm. When polled by the control panel it returns an analogue count which is determined by combined responses from both optical and heat sensors. They are designed to be sensitive to a wide range of fires and may be used in place of an ionisation detector in many instances and also if false activation can occur.</a:t>
            </a:r>
          </a:p>
          <a:p>
            <a:endParaRPr lang="en-GB" dirty="0" smtClean="0"/>
          </a:p>
          <a:p>
            <a:r>
              <a:rPr lang="en-GB" dirty="0" smtClean="0"/>
              <a:t>Operating principles</a:t>
            </a:r>
          </a:p>
          <a:p>
            <a:r>
              <a:rPr lang="en-GB" dirty="0" smtClean="0"/>
              <a:t>Signals from the optical smoke chamber and temperature sensor are independent, and represent the smoke level and air temperature respectively in the vicinity of the detector; the detector’s micro controller processes both signals. The temperature signal processing extracts only rate of rise information for combination with the smoke signal. The detector will not respond to slow increases in temperature but a large sudden change can cause an alarm without presence of smoke, if sustained for 20 seconds. The processing algorithms in the multi-sensor incorporate drift compensation.</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5</a:t>
            </a:fld>
            <a:endParaRPr lang="en-GB" dirty="0"/>
          </a:p>
        </p:txBody>
      </p:sp>
    </p:spTree>
    <p:extLst>
      <p:ext uri="{BB962C8B-B14F-4D97-AF65-F5344CB8AC3E}">
        <p14:creationId xmlns:p14="http://schemas.microsoft.com/office/powerpoint/2010/main" val="442955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3" indent="-171443">
              <a:spcAft>
                <a:spcPts val="600"/>
              </a:spcAft>
              <a:buFont typeface="Arial" panose="020B0604020202020204" pitchFamily="34" charset="0"/>
              <a:buChar char="•"/>
            </a:pPr>
            <a:r>
              <a:rPr lang="en-US" altLang="en-US" dirty="0" smtClean="0"/>
              <a:t>Fumes from cooking processes</a:t>
            </a:r>
          </a:p>
          <a:p>
            <a:pPr marL="171443" indent="-171443">
              <a:spcAft>
                <a:spcPts val="600"/>
              </a:spcAft>
              <a:buFont typeface="Arial" panose="020B0604020202020204" pitchFamily="34" charset="0"/>
              <a:buChar char="•"/>
            </a:pPr>
            <a:r>
              <a:rPr lang="en-US" altLang="en-US" dirty="0" smtClean="0"/>
              <a:t>Steam/Condensation</a:t>
            </a:r>
          </a:p>
          <a:p>
            <a:pPr marL="171443" indent="-171443">
              <a:spcAft>
                <a:spcPts val="600"/>
              </a:spcAft>
              <a:buFont typeface="Arial" panose="020B0604020202020204" pitchFamily="34" charset="0"/>
              <a:buChar char="•"/>
            </a:pPr>
            <a:r>
              <a:rPr lang="en-US" altLang="en-US" dirty="0" smtClean="0"/>
              <a:t>Testing of the system, without appropriate disablement of the system</a:t>
            </a:r>
          </a:p>
          <a:p>
            <a:pPr marL="171443" indent="-171443">
              <a:spcAft>
                <a:spcPts val="600"/>
              </a:spcAft>
              <a:buFont typeface="Arial" panose="020B0604020202020204" pitchFamily="34" charset="0"/>
              <a:buChar char="•"/>
            </a:pPr>
            <a:r>
              <a:rPr lang="en-US" altLang="en-US" dirty="0" smtClean="0"/>
              <a:t>Tobacco smoke</a:t>
            </a:r>
          </a:p>
          <a:p>
            <a:pPr marL="171443" indent="-171443">
              <a:spcAft>
                <a:spcPts val="600"/>
              </a:spcAft>
              <a:buFont typeface="Arial" panose="020B0604020202020204" pitchFamily="34" charset="0"/>
              <a:buChar char="•"/>
            </a:pPr>
            <a:r>
              <a:rPr lang="en-US" altLang="en-US" dirty="0" smtClean="0"/>
              <a:t>Electromagnetic interference</a:t>
            </a:r>
          </a:p>
          <a:p>
            <a:pPr marL="171443" indent="-171443">
              <a:spcAft>
                <a:spcPts val="600"/>
              </a:spcAft>
              <a:buFont typeface="Arial" panose="020B0604020202020204" pitchFamily="34" charset="0"/>
              <a:buChar char="•"/>
            </a:pPr>
            <a:r>
              <a:rPr lang="en-US" altLang="en-US" dirty="0" smtClean="0"/>
              <a:t>Dust (whether built up over a period of time or released from an industrial process)</a:t>
            </a:r>
          </a:p>
          <a:p>
            <a:pPr marL="171443" indent="-171443">
              <a:spcAft>
                <a:spcPts val="600"/>
              </a:spcAft>
              <a:buFont typeface="Arial" panose="020B0604020202020204" pitchFamily="34" charset="0"/>
              <a:buChar char="•"/>
            </a:pPr>
            <a:r>
              <a:rPr lang="en-US" altLang="en-US" dirty="0" smtClean="0"/>
              <a:t>Insects</a:t>
            </a:r>
          </a:p>
          <a:p>
            <a:pPr marL="171443" indent="-171443">
              <a:spcAft>
                <a:spcPts val="600"/>
              </a:spcAft>
              <a:buFont typeface="Arial" panose="020B0604020202020204" pitchFamily="34" charset="0"/>
              <a:buChar char="•"/>
            </a:pPr>
            <a:r>
              <a:rPr lang="en-US" altLang="en-US" dirty="0" smtClean="0"/>
              <a:t>Incorrect maintenance of optical smoke detectors</a:t>
            </a:r>
          </a:p>
          <a:p>
            <a:pPr marL="171443" indent="-171443">
              <a:spcAft>
                <a:spcPts val="600"/>
              </a:spcAft>
              <a:buFont typeface="Arial" panose="020B0604020202020204" pitchFamily="34" charset="0"/>
              <a:buChar char="•"/>
            </a:pPr>
            <a:r>
              <a:rPr lang="en-US" altLang="en-US" dirty="0" smtClean="0">
                <a:solidFill>
                  <a:schemeClr val="bg1">
                    <a:lumMod val="65000"/>
                  </a:schemeClr>
                </a:solidFill>
              </a:rPr>
              <a:t>Aerosol spray (e.g. from an external bonfire)</a:t>
            </a:r>
          </a:p>
          <a:p>
            <a:pPr marL="171443" indent="-171443">
              <a:spcAft>
                <a:spcPts val="600"/>
              </a:spcAft>
              <a:buFont typeface="Arial" panose="020B0604020202020204" pitchFamily="34" charset="0"/>
              <a:buChar char="•"/>
            </a:pPr>
            <a:r>
              <a:rPr lang="en-US" altLang="en-US" dirty="0" smtClean="0">
                <a:solidFill>
                  <a:schemeClr val="bg1">
                    <a:lumMod val="65000"/>
                  </a:schemeClr>
                </a:solidFill>
              </a:rPr>
              <a:t>Cosmetic smoke (e.g. in discotheques and theatres)</a:t>
            </a:r>
          </a:p>
          <a:p>
            <a:pPr marL="171443" indent="-171443">
              <a:spcAft>
                <a:spcPts val="600"/>
              </a:spcAft>
              <a:buFont typeface="Arial" panose="020B0604020202020204" pitchFamily="34" charset="0"/>
              <a:buChar char="•"/>
              <a:defRPr/>
            </a:pPr>
            <a:r>
              <a:rPr lang="en-US" altLang="en-US" dirty="0" smtClean="0">
                <a:solidFill>
                  <a:schemeClr val="bg1">
                    <a:lumMod val="65000"/>
                  </a:schemeClr>
                </a:solidFill>
              </a:rPr>
              <a:t>Incense</a:t>
            </a:r>
            <a:endParaRPr lang="en-US" altLang="en-US" dirty="0">
              <a:solidFill>
                <a:schemeClr val="bg1">
                  <a:lumMod val="65000"/>
                </a:schemeClr>
              </a:solidFill>
            </a:endParaRPr>
          </a:p>
          <a:p>
            <a:pPr marL="171443" indent="-171443">
              <a:spcBef>
                <a:spcPct val="20000"/>
              </a:spcBef>
              <a:spcAft>
                <a:spcPts val="600"/>
              </a:spcAft>
              <a:buClr>
                <a:srgbClr val="FF0000"/>
              </a:buClr>
              <a:buFont typeface="Arial" panose="020B0604020202020204" pitchFamily="34" charset="0"/>
              <a:buChar char="•"/>
              <a:defRPr/>
            </a:pPr>
            <a:r>
              <a:rPr lang="en-US" altLang="en-US" dirty="0">
                <a:solidFill>
                  <a:schemeClr val="bg1">
                    <a:lumMod val="65000"/>
                  </a:schemeClr>
                </a:solidFill>
              </a:rPr>
              <a:t>Candles</a:t>
            </a:r>
          </a:p>
          <a:p>
            <a:pPr marL="171443" indent="-171443">
              <a:spcBef>
                <a:spcPct val="20000"/>
              </a:spcBef>
              <a:spcAft>
                <a:spcPts val="600"/>
              </a:spcAft>
              <a:buClr>
                <a:srgbClr val="FF0000"/>
              </a:buClr>
              <a:buFont typeface="Arial" panose="020B0604020202020204" pitchFamily="34" charset="0"/>
              <a:buChar char="•"/>
              <a:defRPr/>
            </a:pPr>
            <a:r>
              <a:rPr lang="en-GB" altLang="en-US" dirty="0">
                <a:solidFill>
                  <a:schemeClr val="bg1">
                    <a:lumMod val="65000"/>
                  </a:schemeClr>
                </a:solidFill>
                <a:cs typeface="Lato" panose="020F0502020204030203" pitchFamily="34" charset="0"/>
              </a:rPr>
              <a:t>Lightning</a:t>
            </a:r>
            <a:endParaRPr lang="en-US" altLang="en-US" dirty="0">
              <a:solidFill>
                <a:schemeClr val="bg1">
                  <a:lumMod val="65000"/>
                </a:schemeClr>
              </a:solidFill>
              <a:cs typeface="Lato" panose="020F0502020204030203" pitchFamily="34" charset="0"/>
            </a:endParaRPr>
          </a:p>
          <a:p>
            <a:pPr marL="171443" indent="-171443">
              <a:spcBef>
                <a:spcPct val="20000"/>
              </a:spcBef>
              <a:spcAft>
                <a:spcPts val="600"/>
              </a:spcAft>
              <a:buClr>
                <a:srgbClr val="FF0000"/>
              </a:buClr>
              <a:buFont typeface="Arial" panose="020B0604020202020204" pitchFamily="34" charset="0"/>
              <a:buChar char="•"/>
              <a:defRPr/>
            </a:pPr>
            <a:r>
              <a:rPr lang="en-US" altLang="en-US" dirty="0">
                <a:solidFill>
                  <a:schemeClr val="bg1">
                    <a:lumMod val="65000"/>
                  </a:schemeClr>
                </a:solidFill>
                <a:cs typeface="Lato" panose="020F0502020204030203" pitchFamily="34" charset="0"/>
              </a:rPr>
              <a:t>High humidity</a:t>
            </a:r>
          </a:p>
          <a:p>
            <a:pPr marL="171443" indent="-171443">
              <a:spcBef>
                <a:spcPct val="20000"/>
              </a:spcBef>
              <a:spcAft>
                <a:spcPts val="600"/>
              </a:spcAft>
              <a:buClr>
                <a:srgbClr val="FF0000"/>
              </a:buClr>
              <a:buFont typeface="Arial" panose="020B0604020202020204" pitchFamily="34" charset="0"/>
              <a:buChar char="•"/>
              <a:defRPr/>
            </a:pPr>
            <a:r>
              <a:rPr lang="en-US" altLang="en-US" dirty="0">
                <a:solidFill>
                  <a:schemeClr val="bg1">
                    <a:lumMod val="65000"/>
                  </a:schemeClr>
                </a:solidFill>
                <a:cs typeface="Lato" panose="020F0502020204030203" pitchFamily="34" charset="0"/>
              </a:rPr>
              <a:t>Water ingress</a:t>
            </a:r>
          </a:p>
          <a:p>
            <a:pPr marL="171443" indent="-171443">
              <a:spcBef>
                <a:spcPct val="20000"/>
              </a:spcBef>
              <a:spcAft>
                <a:spcPts val="600"/>
              </a:spcAft>
              <a:buClr>
                <a:srgbClr val="FF0000"/>
              </a:buClr>
              <a:buFont typeface="Arial" panose="020B0604020202020204" pitchFamily="34" charset="0"/>
              <a:buChar char="•"/>
              <a:defRPr/>
            </a:pPr>
            <a:r>
              <a:rPr lang="en-US" altLang="en-US" dirty="0">
                <a:solidFill>
                  <a:schemeClr val="bg1">
                    <a:lumMod val="65000"/>
                  </a:schemeClr>
                </a:solidFill>
                <a:cs typeface="Lato" panose="020F0502020204030203" pitchFamily="34" charset="0"/>
              </a:rPr>
              <a:t>Substantial fluctuation in temperature</a:t>
            </a:r>
          </a:p>
          <a:p>
            <a:pPr marL="171443" indent="-171443">
              <a:spcBef>
                <a:spcPct val="20000"/>
              </a:spcBef>
              <a:spcAft>
                <a:spcPts val="600"/>
              </a:spcAft>
              <a:buClr>
                <a:srgbClr val="FF0000"/>
              </a:buClr>
              <a:buFont typeface="Arial" panose="020B0604020202020204" pitchFamily="34" charset="0"/>
              <a:buChar char="•"/>
              <a:defRPr/>
            </a:pPr>
            <a:r>
              <a:rPr lang="en-US" altLang="en-US" dirty="0">
                <a:solidFill>
                  <a:schemeClr val="bg1">
                    <a:lumMod val="65000"/>
                  </a:schemeClr>
                </a:solidFill>
                <a:cs typeface="Lato" panose="020F0502020204030203" pitchFamily="34" charset="0"/>
              </a:rPr>
              <a:t>Accidental damage (particularly to manual call points)</a:t>
            </a:r>
          </a:p>
          <a:p>
            <a:pPr marL="171443" indent="-171443">
              <a:spcBef>
                <a:spcPct val="20000"/>
              </a:spcBef>
              <a:spcAft>
                <a:spcPts val="600"/>
              </a:spcAft>
              <a:buClr>
                <a:srgbClr val="FF0000"/>
              </a:buClr>
              <a:buFont typeface="Arial" panose="020B0604020202020204" pitchFamily="34" charset="0"/>
              <a:buChar char="•"/>
              <a:defRPr/>
            </a:pPr>
            <a:r>
              <a:rPr lang="en-US" altLang="en-US" dirty="0">
                <a:solidFill>
                  <a:schemeClr val="bg1">
                    <a:lumMod val="65000"/>
                  </a:schemeClr>
                </a:solidFill>
                <a:cs typeface="Lato" panose="020F0502020204030203" pitchFamily="34" charset="0"/>
              </a:rPr>
              <a:t>Pressure surges on water mains serving automatic sprinkler systems that are interfaced with the fire alarm system</a:t>
            </a:r>
          </a:p>
          <a:p>
            <a:pPr marL="171443" indent="-171443">
              <a:spcBef>
                <a:spcPct val="20000"/>
              </a:spcBef>
              <a:spcAft>
                <a:spcPts val="600"/>
              </a:spcAft>
              <a:buClr>
                <a:srgbClr val="FF0000"/>
              </a:buClr>
              <a:buFont typeface="Arial" panose="020B0604020202020204" pitchFamily="34" charset="0"/>
              <a:buChar char="•"/>
              <a:defRPr/>
            </a:pPr>
            <a:r>
              <a:rPr lang="en-US" altLang="en-US" dirty="0">
                <a:solidFill>
                  <a:schemeClr val="bg1">
                    <a:lumMod val="65000"/>
                  </a:schemeClr>
                </a:solidFill>
                <a:cs typeface="Lato" panose="020F0502020204030203" pitchFamily="34" charset="0"/>
              </a:rPr>
              <a:t>Cutting, welding and similar “hot work”</a:t>
            </a:r>
          </a:p>
          <a:p>
            <a:pPr marL="171443" indent="-171443">
              <a:spcBef>
                <a:spcPct val="20000"/>
              </a:spcBef>
              <a:spcAft>
                <a:spcPts val="600"/>
              </a:spcAft>
              <a:buClr>
                <a:srgbClr val="FF0000"/>
              </a:buClr>
              <a:buFont typeface="Arial" panose="020B0604020202020204" pitchFamily="34" charset="0"/>
              <a:buChar char="•"/>
              <a:defRPr/>
            </a:pPr>
            <a:r>
              <a:rPr lang="en-US" altLang="en-US" dirty="0">
                <a:solidFill>
                  <a:schemeClr val="bg1">
                    <a:lumMod val="65000"/>
                  </a:schemeClr>
                </a:solidFill>
                <a:cs typeface="Lato" panose="020F0502020204030203" pitchFamily="34" charset="0"/>
              </a:rPr>
              <a:t>Processes that produce smoke or flame</a:t>
            </a:r>
          </a:p>
          <a:p>
            <a:pPr marL="171443" indent="-171443">
              <a:spcBef>
                <a:spcPct val="20000"/>
              </a:spcBef>
              <a:spcAft>
                <a:spcPts val="600"/>
              </a:spcAft>
              <a:buClr>
                <a:srgbClr val="FF0000"/>
              </a:buClr>
              <a:buFont typeface="Arial" panose="020B0604020202020204" pitchFamily="34" charset="0"/>
              <a:buChar char="•"/>
              <a:defRPr/>
            </a:pPr>
            <a:r>
              <a:rPr lang="en-US" altLang="en-US" dirty="0">
                <a:solidFill>
                  <a:schemeClr val="bg1">
                    <a:lumMod val="65000"/>
                  </a:schemeClr>
                </a:solidFill>
                <a:cs typeface="Lato" panose="020F0502020204030203" pitchFamily="34" charset="0"/>
              </a:rPr>
              <a:t>Smoke from sources other than a fire in the building</a:t>
            </a:r>
          </a:p>
          <a:p>
            <a:pPr>
              <a:spcAft>
                <a:spcPts val="600"/>
              </a:spcAft>
              <a:defRPr/>
            </a:pPr>
            <a:endParaRPr lang="en-US" altLang="en-US" dirty="0" smtClean="0">
              <a:solidFill>
                <a:schemeClr val="bg1">
                  <a:lumMod val="65000"/>
                </a:schemeClr>
              </a:solidFill>
            </a:endParaRPr>
          </a:p>
          <a:p>
            <a:endParaRPr lang="en-GB" b="1" dirty="0" smtClean="0"/>
          </a:p>
          <a:p>
            <a:r>
              <a:rPr lang="en-GB" b="1" dirty="0" smtClean="0"/>
              <a:t>Causes of false alarms</a:t>
            </a:r>
            <a:endParaRPr lang="en-GB" dirty="0" smtClean="0"/>
          </a:p>
          <a:p>
            <a:r>
              <a:rPr lang="en-GB" dirty="0" smtClean="0"/>
              <a:t>This very useful list of possible causes of false alarms comes from BS5839-1. These are all things which are in the control of the RP.</a:t>
            </a:r>
          </a:p>
          <a:p>
            <a:r>
              <a:rPr lang="en-GB" dirty="0" smtClean="0"/>
              <a:t> </a:t>
            </a:r>
          </a:p>
          <a:p>
            <a:r>
              <a:rPr lang="en-GB" dirty="0" smtClean="0"/>
              <a:t>The system might be prone to some of them, such as the EMC or water ingress, if the system has not been installed correctly – so the CP cannot wash his hands of the subject and in most cases the CP will have to help the RP to find and recognise what is the cause of the false alarms. For example the client is unlikely to make the link between insects, or aerosol spray or steam and false alarms unless the mechanism is explained to him by the competent engineer.</a:t>
            </a:r>
          </a:p>
          <a:p>
            <a:r>
              <a:rPr lang="en-GB" dirty="0" smtClean="0"/>
              <a:t> </a:t>
            </a:r>
          </a:p>
          <a:p>
            <a:r>
              <a:rPr lang="en-GB" b="1" dirty="0" smtClean="0"/>
              <a:t>Additional help on false alarms</a:t>
            </a:r>
            <a:endParaRPr lang="en-GB" dirty="0" smtClean="0"/>
          </a:p>
          <a:p>
            <a:r>
              <a:rPr lang="en-GB" dirty="0" smtClean="0"/>
              <a:t>Manual call points can also give rise to the unwanted alarms, usually as a result of accidental damage. By choosing the correct type of detector, it is possible to minimise many of these causes. Many others can be minimised by adopting suitable management practices. The responsibility for limiting unwanted alarms largely rests with the designer of the system. It is essential that the designer is fully familiar with the use to which the building will be used and with the activities that will take place in it. Users must recognise that the presence of ﬁre detectors in a building will require a certain discipline on their part if inadvertent operation of the system it is to be avoided. The rapidly advancing technology of ﬁre detection and alarm systems offers the user many beneﬁts in this respect. Analogue addressable systems in particular incorporate sophisticated ﬁltering techniques to help them determine whether an alarm is false or genuine. </a:t>
            </a:r>
            <a:r>
              <a:rPr lang="en-GB" dirty="0" err="1" smtClean="0"/>
              <a:t>Multisensor</a:t>
            </a:r>
            <a:r>
              <a:rPr lang="en-GB" dirty="0" smtClean="0"/>
              <a:t> ﬁre detectors are also available, and these can be used to give more reliable detection of ﬁre.</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6</a:t>
            </a:fld>
            <a:endParaRPr lang="en-GB" dirty="0"/>
          </a:p>
        </p:txBody>
      </p:sp>
    </p:spTree>
    <p:extLst>
      <p:ext uri="{BB962C8B-B14F-4D97-AF65-F5344CB8AC3E}">
        <p14:creationId xmlns:p14="http://schemas.microsoft.com/office/powerpoint/2010/main" val="3939149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smtClean="0"/>
              <a:t>Hochiki</a:t>
            </a:r>
            <a:r>
              <a:rPr lang="en-GB" b="1" dirty="0" smtClean="0"/>
              <a:t> - Counting the cost of false alarms infographic:</a:t>
            </a:r>
          </a:p>
          <a:p>
            <a:r>
              <a:rPr lang="en-GB" dirty="0" smtClean="0">
                <a:hlinkClick r:id="rId3"/>
              </a:rPr>
              <a:t>https://www.ifsecglobal.com/wp-content/uploads/2016/01/Counting-the-cost-of-false-alarms-e1453898314137.jpg</a:t>
            </a:r>
            <a:endParaRPr lang="en-GB" b="1" dirty="0" smtClean="0"/>
          </a:p>
          <a:p>
            <a:endParaRPr lang="en-GB" b="1" dirty="0" smtClean="0"/>
          </a:p>
          <a:p>
            <a:endParaRPr lang="en-GB" b="1" dirty="0" smtClean="0"/>
          </a:p>
          <a:p>
            <a:r>
              <a:rPr lang="en-GB" b="1" dirty="0" smtClean="0"/>
              <a:t>False Alarms - Monitoring</a:t>
            </a:r>
            <a:endParaRPr lang="en-GB" dirty="0" smtClean="0"/>
          </a:p>
          <a:p>
            <a:r>
              <a:rPr lang="en-GB" dirty="0" smtClean="0"/>
              <a:t> </a:t>
            </a:r>
          </a:p>
          <a:p>
            <a:r>
              <a:rPr lang="en-GB" dirty="0" smtClean="0"/>
              <a:t>Systems designers, installers and commissioning engineers are all required to consider the potential of False Alarms as part of their work and CP are required to review false alarms at each visit.</a:t>
            </a:r>
          </a:p>
          <a:p>
            <a:r>
              <a:rPr lang="en-GB" dirty="0" smtClean="0"/>
              <a:t> </a:t>
            </a:r>
          </a:p>
          <a:p>
            <a:r>
              <a:rPr lang="en-GB" dirty="0" smtClean="0"/>
              <a:t>The CP should calculate the rate of false alarms per 100 installed detectors from the number of activations over last 12 months.</a:t>
            </a:r>
          </a:p>
          <a:p>
            <a:r>
              <a:rPr lang="en-GB" dirty="0" smtClean="0"/>
              <a:t> </a:t>
            </a:r>
          </a:p>
          <a:p>
            <a:r>
              <a:rPr lang="en-GB" dirty="0" smtClean="0"/>
              <a:t>BS5839-1 gives guidance as to what level should trigger further investigation and the CP and RP together should examine the list of activations to identify trends</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7</a:t>
            </a:fld>
            <a:endParaRPr lang="en-GB" dirty="0"/>
          </a:p>
        </p:txBody>
      </p:sp>
    </p:spTree>
    <p:extLst>
      <p:ext uri="{BB962C8B-B14F-4D97-AF65-F5344CB8AC3E}">
        <p14:creationId xmlns:p14="http://schemas.microsoft.com/office/powerpoint/2010/main" val="219914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smtClean="0"/>
              <a:t>false alarms – Preliminary Investigation</a:t>
            </a:r>
          </a:p>
          <a:p>
            <a:pPr>
              <a:defRPr/>
            </a:pPr>
            <a:endParaRPr lang="en-GB" dirty="0" smtClean="0"/>
          </a:p>
          <a:p>
            <a:pPr>
              <a:defRPr/>
            </a:pPr>
            <a:r>
              <a:rPr lang="en-GB" dirty="0" smtClean="0"/>
              <a:t>Responsibilities of the service organisation </a:t>
            </a:r>
          </a:p>
          <a:p>
            <a:pPr>
              <a:defRPr/>
            </a:pPr>
            <a:endParaRPr lang="en-GB" dirty="0" smtClean="0"/>
          </a:p>
          <a:p>
            <a:pPr>
              <a:defRPr/>
            </a:pPr>
            <a:r>
              <a:rPr lang="en-GB" dirty="0" smtClean="0"/>
              <a:t>At the time of every service visit, the system false alarm record should be checked carefully to determine </a:t>
            </a:r>
          </a:p>
          <a:p>
            <a:pPr marL="228568" indent="-228568">
              <a:buAutoNum type="alphaLcParenR"/>
              <a:defRPr/>
            </a:pPr>
            <a:r>
              <a:rPr lang="en-GB" dirty="0" smtClean="0"/>
              <a:t>The rate of false alarms during the previous 12 months, expressed as a number of false alarms per 100 detectors per annum (this rate should be recorded by the engineer). </a:t>
            </a:r>
          </a:p>
          <a:p>
            <a:pPr marL="228568" indent="-228568">
              <a:buAutoNum type="alphaLcParenR"/>
              <a:defRPr/>
            </a:pPr>
            <a:r>
              <a:rPr lang="en-GB" dirty="0" smtClean="0"/>
              <a:t>Whether since the time of the previous service visit, two or more false alarms with good intent, have arisen from any single manual call point or fire detector (or detector location). </a:t>
            </a:r>
          </a:p>
          <a:p>
            <a:pPr marL="228568" indent="-228568">
              <a:buAutoNum type="alphaLcParenR"/>
              <a:defRPr/>
            </a:pPr>
            <a:r>
              <a:rPr lang="en-GB" dirty="0" smtClean="0"/>
              <a:t>Whether any persistent cause of false alarms can be identified. </a:t>
            </a:r>
          </a:p>
          <a:p>
            <a:pPr marL="228568" indent="-228568">
              <a:buAutoNum type="alphaLcParenR"/>
              <a:defRPr/>
            </a:pPr>
            <a:endParaRPr lang="en-GB" dirty="0" smtClean="0"/>
          </a:p>
          <a:p>
            <a:pPr>
              <a:defRPr/>
            </a:pPr>
            <a:r>
              <a:rPr lang="en-GB" dirty="0" smtClean="0"/>
              <a:t>At least, a preliminary investigation should be carried out as part of the service work if any of the following apply: </a:t>
            </a:r>
          </a:p>
          <a:p>
            <a:pPr marL="228568" indent="-228568">
              <a:buFont typeface="+mj-lt"/>
              <a:buAutoNum type="arabicPeriod"/>
              <a:defRPr/>
            </a:pPr>
            <a:r>
              <a:rPr lang="en-GB" dirty="0" smtClean="0"/>
              <a:t>The rate of false alarms over the previous 12 months has exceeded one false alarm per 25 detectors (4%) per annum </a:t>
            </a:r>
          </a:p>
          <a:p>
            <a:pPr marL="228568" indent="-228568">
              <a:buFont typeface="+mj-lt"/>
              <a:buAutoNum type="arabicPeriod"/>
              <a:defRPr/>
            </a:pPr>
            <a:r>
              <a:rPr lang="en-GB" dirty="0" smtClean="0"/>
              <a:t>More than 10 false alarms have occurred since the time of the previous service visit. </a:t>
            </a:r>
          </a:p>
          <a:p>
            <a:pPr marL="228568" indent="-228568">
              <a:buFont typeface="+mj-lt"/>
              <a:buAutoNum type="arabicPeriod"/>
              <a:defRPr/>
            </a:pPr>
            <a:r>
              <a:rPr lang="en-GB" dirty="0" smtClean="0"/>
              <a:t>Two or more false alarms (other than false alarms with good intent) have arisen from any single manual call point or fire detector (or detector location) since the time of the last service visit. </a:t>
            </a:r>
          </a:p>
          <a:p>
            <a:pPr marL="228568" indent="-228568">
              <a:buFont typeface="+mj-lt"/>
              <a:buAutoNum type="arabicPeriod"/>
              <a:defRPr/>
            </a:pPr>
            <a:r>
              <a:rPr lang="en-GB" dirty="0" smtClean="0"/>
              <a:t>Any persistent cause of false alarms is identified. </a:t>
            </a:r>
            <a:endParaRPr lang="en-US"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8</a:t>
            </a:fld>
            <a:endParaRPr lang="en-GB" dirty="0"/>
          </a:p>
        </p:txBody>
      </p:sp>
    </p:spTree>
    <p:extLst>
      <p:ext uri="{BB962C8B-B14F-4D97-AF65-F5344CB8AC3E}">
        <p14:creationId xmlns:p14="http://schemas.microsoft.com/office/powerpoint/2010/main" val="1604053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b="1" dirty="0" smtClean="0"/>
              <a:t>False Alarms - In-depth Investigation</a:t>
            </a:r>
          </a:p>
          <a:p>
            <a:pPr>
              <a:defRPr/>
            </a:pPr>
            <a:endParaRPr lang="en-GB" altLang="en-US" dirty="0" smtClean="0"/>
          </a:p>
          <a:p>
            <a:pPr>
              <a:defRPr/>
            </a:pPr>
            <a:r>
              <a:rPr lang="en-GB" altLang="en-US" dirty="0" smtClean="0"/>
              <a:t>If the preliminary investigation does not fix the issues or if the situation is so bad that a more in depth investigation is needed then appropriate specialists should be called in by the CP or the RP.</a:t>
            </a:r>
          </a:p>
          <a:p>
            <a:pPr>
              <a:defRPr/>
            </a:pPr>
            <a:endParaRPr lang="en-GB" altLang="en-US" dirty="0" smtClean="0"/>
          </a:p>
          <a:p>
            <a:pPr>
              <a:defRPr/>
            </a:pPr>
            <a:r>
              <a:rPr lang="en-GB" altLang="en-US" dirty="0" smtClean="0"/>
              <a:t>Sometimes the in-depth investigations can become quite ‘political’ where the senior management of the company, a FRS representative, an insurance representative all want to be present. These people can sometimes be helpful, but generally the in-depth investigation is more fruitful if the team is kept to appropriate technical specialists, either from the manufacturer or independent specialists with appropriate experience, skills or specialist equipment.</a:t>
            </a:r>
          </a:p>
          <a:p>
            <a:pPr>
              <a:defRPr/>
            </a:pPr>
            <a:endParaRPr lang="en-GB" altLang="en-US" dirty="0" smtClean="0"/>
          </a:p>
          <a:p>
            <a:pPr>
              <a:defRPr/>
            </a:pPr>
            <a:r>
              <a:rPr lang="en-GB" altLang="en-US" dirty="0" smtClean="0"/>
              <a:t>Again BS5839-1 gives guidance on when an in-depth investigation should be initiated: When the false alarms rate is 1 alarm per 20 installed detectors or more or where more than two false alarms have come from one device (and changing the device has not helped) for systems with more than 40 automatic detectors. For smaller systems an in-depth investigation should be initiated if more than two false alarms occur. </a:t>
            </a:r>
          </a:p>
          <a:p>
            <a:pPr>
              <a:defRPr/>
            </a:pPr>
            <a:endParaRPr lang="en-US"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9</a:t>
            </a:fld>
            <a:endParaRPr lang="en-GB" dirty="0"/>
          </a:p>
        </p:txBody>
      </p:sp>
    </p:spTree>
    <p:extLst>
      <p:ext uri="{BB962C8B-B14F-4D97-AF65-F5344CB8AC3E}">
        <p14:creationId xmlns:p14="http://schemas.microsoft.com/office/powerpoint/2010/main" val="2474321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5">
              <a:defRPr/>
            </a:pPr>
            <a:r>
              <a:rPr lang="en-GB" dirty="0" smtClean="0">
                <a:solidFill>
                  <a:schemeClr val="bg1"/>
                </a:solidFill>
                <a:latin typeface="Lato" panose="020F0502020204030203" pitchFamily="34" charset="0"/>
                <a:ea typeface="Lato" panose="020F0502020204030203" pitchFamily="34" charset="0"/>
                <a:cs typeface="Lato" panose="020F0502020204030203" pitchFamily="34" charset="0"/>
              </a:rPr>
              <a:t>FIA Infographics – How to cut false alarms</a:t>
            </a:r>
            <a:br>
              <a:rPr lang="en-GB" dirty="0" smtClean="0">
                <a:solidFill>
                  <a:schemeClr val="bg1"/>
                </a:solidFill>
                <a:latin typeface="Lato" panose="020F0502020204030203" pitchFamily="34" charset="0"/>
                <a:ea typeface="Lato" panose="020F0502020204030203" pitchFamily="34" charset="0"/>
                <a:cs typeface="Lato" panose="020F0502020204030203" pitchFamily="34" charset="0"/>
              </a:rPr>
            </a:br>
            <a:r>
              <a:rPr lang="en-GB" dirty="0" smtClean="0">
                <a:solidFill>
                  <a:schemeClr val="bg1"/>
                </a:solidFill>
                <a:latin typeface="Lato" panose="020F0502020204030203" pitchFamily="34" charset="0"/>
                <a:ea typeface="Lato" panose="020F0502020204030203" pitchFamily="34" charset="0"/>
                <a:cs typeface="Lato" panose="020F0502020204030203" pitchFamily="34" charset="0"/>
                <a:hlinkClick r:id="rId3"/>
              </a:rPr>
              <a:t>http://www.fia.uk.com/cut-false-alarm-costs/reducing-false-alarms/infographic.html</a:t>
            </a:r>
            <a:endParaRPr lang="en-GB" dirty="0" smtClean="0">
              <a:solidFill>
                <a:schemeClr val="bg1"/>
              </a:solidFill>
              <a:latin typeface="Lato" panose="020F0502020204030203" pitchFamily="34" charset="0"/>
              <a:ea typeface="Lato" panose="020F0502020204030203" pitchFamily="34" charset="0"/>
              <a:cs typeface="Lato" panose="020F0502020204030203" pitchFamily="34" charset="0"/>
            </a:endParaRPr>
          </a:p>
          <a:p>
            <a:pPr>
              <a:defRPr/>
            </a:pPr>
            <a:endParaRPr lang="en-GB" b="1" dirty="0" smtClean="0"/>
          </a:p>
          <a:p>
            <a:pPr>
              <a:defRPr/>
            </a:pPr>
            <a:endParaRPr lang="en-GB" b="1" dirty="0" smtClean="0"/>
          </a:p>
          <a:p>
            <a:pPr>
              <a:defRPr/>
            </a:pPr>
            <a:r>
              <a:rPr lang="en-GB" b="1" dirty="0" smtClean="0"/>
              <a:t>false alarms - What can you do?</a:t>
            </a:r>
          </a:p>
          <a:p>
            <a:pPr>
              <a:defRPr/>
            </a:pPr>
            <a:endParaRPr lang="en-GB" dirty="0" smtClean="0"/>
          </a:p>
          <a:p>
            <a:pPr marL="171426" indent="-171426">
              <a:buFont typeface="Arial" pitchFamily="34" charset="0"/>
              <a:buChar char="•"/>
              <a:defRPr/>
            </a:pPr>
            <a:r>
              <a:rPr lang="en-GB" b="1" dirty="0" smtClean="0"/>
              <a:t>Make the RP aware of consequences</a:t>
            </a:r>
          </a:p>
          <a:p>
            <a:pPr>
              <a:defRPr/>
            </a:pPr>
            <a:r>
              <a:rPr lang="en-GB" dirty="0" smtClean="0"/>
              <a:t>This is most important as many RPs are not aware of what the consequences can be.  Make the RP aware of what the policy of the local FRS.  Do they charge or fine for repeat false alarms call outs?  Make sure you are aware.</a:t>
            </a:r>
          </a:p>
          <a:p>
            <a:pPr>
              <a:defRPr/>
            </a:pPr>
            <a:endParaRPr lang="en-GB" dirty="0" smtClean="0"/>
          </a:p>
          <a:p>
            <a:pPr marL="171426" indent="-171426">
              <a:buFont typeface="Arial" pitchFamily="34" charset="0"/>
              <a:buChar char="•"/>
              <a:defRPr/>
            </a:pPr>
            <a:r>
              <a:rPr lang="en-GB" b="1" dirty="0" smtClean="0"/>
              <a:t>Record each incident of a false alarms</a:t>
            </a:r>
          </a:p>
          <a:p>
            <a:pPr>
              <a:buFont typeface="Arial" pitchFamily="34" charset="0"/>
              <a:buNone/>
              <a:defRPr/>
            </a:pPr>
            <a:r>
              <a:rPr lang="en-GB" dirty="0" smtClean="0"/>
              <a:t>It is the responsibility of the RP to record all information related to a false activation, so that the CP and RP can review and identify the cause or trends</a:t>
            </a:r>
          </a:p>
          <a:p>
            <a:pPr>
              <a:defRPr/>
            </a:pPr>
            <a:endParaRPr lang="en-GB" dirty="0" smtClean="0"/>
          </a:p>
          <a:p>
            <a:pPr marL="171426" indent="-171426">
              <a:buFont typeface="Arial" pitchFamily="34" charset="0"/>
              <a:buChar char="•"/>
              <a:defRPr/>
            </a:pPr>
            <a:r>
              <a:rPr lang="en-GB" b="1" dirty="0" smtClean="0"/>
              <a:t>Review false alarms with RP at each visit</a:t>
            </a:r>
          </a:p>
          <a:p>
            <a:pPr>
              <a:buFont typeface="Arial" pitchFamily="34" charset="0"/>
              <a:buNone/>
              <a:defRPr/>
            </a:pPr>
            <a:r>
              <a:rPr lang="en-GB" dirty="0" smtClean="0"/>
              <a:t>Make sure that the RP is recording each false alarms incident in the fire log book, so that you can review.  Causes of false alarms should be identified.  The RP and CP are best placed to identify the cause of the activation</a:t>
            </a:r>
          </a:p>
          <a:p>
            <a:pPr>
              <a:buFont typeface="Arial" pitchFamily="34" charset="0"/>
              <a:buNone/>
              <a:defRPr/>
            </a:pPr>
            <a:endParaRPr lang="en-GB" dirty="0" smtClean="0"/>
          </a:p>
          <a:p>
            <a:pPr marL="171426" indent="-171426">
              <a:buFont typeface="Arial" panose="020B0604020202020204" pitchFamily="34" charset="0"/>
              <a:buChar char="•"/>
              <a:defRPr/>
            </a:pPr>
            <a:r>
              <a:rPr lang="en-GB" b="1" dirty="0" smtClean="0"/>
              <a:t>BS5839:1 2017 Annex E</a:t>
            </a:r>
          </a:p>
          <a:p>
            <a:pPr fontAlgn="base"/>
            <a:r>
              <a:rPr lang="en-GB" dirty="0" smtClean="0"/>
              <a:t>Annexe E details the correct procedure for the selection of detector type, to reduce false alarms.</a:t>
            </a:r>
            <a:br>
              <a:rPr lang="en-GB" dirty="0" smtClean="0"/>
            </a:br>
            <a:r>
              <a:rPr lang="en-GB" dirty="0" smtClean="0"/>
              <a:t>Annexe E also recommends;</a:t>
            </a:r>
          </a:p>
          <a:p>
            <a:pPr fontAlgn="base"/>
            <a:r>
              <a:rPr lang="en-GB" dirty="0" smtClean="0"/>
              <a:t>The use of staff alarms to validate a fire alarm and avoid unnecessary mass evacuation and/or fire service call outs.</a:t>
            </a:r>
          </a:p>
          <a:p>
            <a:pPr fontAlgn="base"/>
            <a:r>
              <a:rPr lang="en-GB" dirty="0" smtClean="0"/>
              <a:t>Linking fire alarm systems to security alarms to ensure that the responsible person is notified, even when there is no-one in the office at night. However, it is important to ensure that the battery capacity of the security alarm is equal to that of the fire alarm.</a:t>
            </a:r>
          </a:p>
          <a:p>
            <a:pPr fontAlgn="base"/>
            <a:r>
              <a:rPr lang="en-GB" dirty="0" smtClean="0"/>
              <a:t>The deactivation of the connection to the alarm receiving centre (ARC) during maintenance to avoid unnecessary call outs.</a:t>
            </a:r>
          </a:p>
          <a:p>
            <a:pPr>
              <a:buFont typeface="Arial" pitchFamily="34" charset="0"/>
              <a:buNone/>
              <a:defRPr/>
            </a:pPr>
            <a:endParaRPr lang="en-GB" dirty="0" smtClean="0"/>
          </a:p>
          <a:p>
            <a:pPr marL="171426" indent="-171426">
              <a:buFont typeface="Arial" pitchFamily="34" charset="0"/>
              <a:buChar char="•"/>
              <a:defRPr/>
            </a:pPr>
            <a:r>
              <a:rPr lang="en-GB" b="1" dirty="0" smtClean="0"/>
              <a:t>Keep up with best practices and changes in standards</a:t>
            </a:r>
          </a:p>
          <a:p>
            <a:pPr>
              <a:defRPr/>
            </a:pPr>
            <a:r>
              <a:rPr lang="en-US" dirty="0" smtClean="0"/>
              <a:t>It is in everyone's interest to reduce the number of false alarms.  Technology improves products and helps to reduce false alarms.  Make sure you keep up to date with developments within our industry.</a:t>
            </a:r>
          </a:p>
          <a:p>
            <a:pPr>
              <a:defRPr/>
            </a:pPr>
            <a:endParaRPr lang="en-US" dirty="0" smtClean="0"/>
          </a:p>
          <a:p>
            <a:pPr marL="171426" indent="-171426" defTabSz="881906">
              <a:buFont typeface="Arial" pitchFamily="34" charset="0"/>
              <a:buChar char="•"/>
              <a:defRPr/>
            </a:pPr>
            <a:r>
              <a:rPr lang="en-GB" b="1" dirty="0" smtClean="0"/>
              <a:t>FIA Infographics – How to cut false alarms</a:t>
            </a:r>
          </a:p>
          <a:p>
            <a:pPr defTabSz="914270">
              <a:defRPr/>
            </a:pPr>
            <a:r>
              <a:rPr lang="en-GB" dirty="0" smtClean="0"/>
              <a:t>Useful graphics to use as a client handout.  Free from the FIA</a:t>
            </a:r>
            <a:br>
              <a:rPr lang="en-GB" dirty="0" smtClean="0"/>
            </a:br>
            <a:r>
              <a:rPr lang="en-GB" dirty="0" smtClean="0">
                <a:hlinkClick r:id="rId3"/>
              </a:rPr>
              <a:t>http://www.fia.uk.com/cut-false-alarm-costs/reducing-false-alarms/infographic.html</a:t>
            </a:r>
            <a:endParaRPr lang="en-GB" dirty="0" smtClean="0"/>
          </a:p>
          <a:p>
            <a:pPr defTabSz="914270">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10</a:t>
            </a:fld>
            <a:endParaRPr lang="en-GB" dirty="0"/>
          </a:p>
        </p:txBody>
      </p:sp>
    </p:spTree>
    <p:extLst>
      <p:ext uri="{BB962C8B-B14F-4D97-AF65-F5344CB8AC3E}">
        <p14:creationId xmlns:p14="http://schemas.microsoft.com/office/powerpoint/2010/main" val="3389616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63028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56044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Lat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www.fia.uk.com/cut-false-alarm-costs/reducing-false-alarms/infographic.html" TargetMode="External"/><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8.wdp"/><Relationship Id="rId5" Type="http://schemas.openxmlformats.org/officeDocument/2006/relationships/image" Target="../media/image13.png"/><Relationship Id="rId4" Type="http://schemas.openxmlformats.org/officeDocument/2006/relationships/notesSlide" Target="../notesSlides/notesSlide9.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1.xml"/><Relationship Id="rId7" Type="http://schemas.microsoft.com/office/2007/relationships/hdphoto" Target="../media/hdphoto9.wdp"/><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e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4.wdp"/><Relationship Id="rId11" Type="http://schemas.openxmlformats.org/officeDocument/2006/relationships/image" Target="../media/image2.png"/><Relationship Id="rId5" Type="http://schemas.openxmlformats.org/officeDocument/2006/relationships/image" Target="../media/image9.png"/><Relationship Id="rId10" Type="http://schemas.microsoft.com/office/2007/relationships/hdphoto" Target="../media/hdphoto6.wdp"/><Relationship Id="rId4" Type="http://schemas.openxmlformats.org/officeDocument/2006/relationships/notesSlide" Target="../notesSlides/notesSlide6.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4.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7.wdp"/><Relationship Id="rId5" Type="http://schemas.openxmlformats.org/officeDocument/2006/relationships/image" Target="../media/image12.png"/><Relationship Id="rId10"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artisticBlur/>
                      </a14:imgEffect>
                      <a14:imgEffect>
                        <a14:saturation sat="0"/>
                      </a14:imgEffect>
                    </a14:imgLayer>
                  </a14:imgProps>
                </a:ext>
                <a:ext uri="{28A0092B-C50C-407E-A947-70E740481C1C}">
                  <a14:useLocalDpi xmlns:a14="http://schemas.microsoft.com/office/drawing/2010/main" val="0"/>
                </a:ext>
              </a:extLst>
            </a:blip>
            <a:srcRect/>
            <a:stretch>
              <a:fillRect l="-791" t="-17724" r="-793" b="-17722"/>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 name="Rectangle 3"/>
          <p:cNvSpPr/>
          <p:nvPr/>
        </p:nvSpPr>
        <p:spPr bwMode="auto">
          <a:xfrm>
            <a:off x="568689"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9" name="Rectangle 28"/>
          <p:cNvSpPr/>
          <p:nvPr/>
        </p:nvSpPr>
        <p:spPr bwMode="auto">
          <a:xfrm>
            <a:off x="2414446"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0" name="Rectangle 29"/>
          <p:cNvSpPr/>
          <p:nvPr/>
        </p:nvSpPr>
        <p:spPr bwMode="auto">
          <a:xfrm>
            <a:off x="4268454"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4" name="Rectangle 33"/>
          <p:cNvSpPr/>
          <p:nvPr/>
        </p:nvSpPr>
        <p:spPr bwMode="auto">
          <a:xfrm>
            <a:off x="612246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5" name="Rectangle 34"/>
          <p:cNvSpPr/>
          <p:nvPr/>
        </p:nvSpPr>
        <p:spPr bwMode="auto">
          <a:xfrm>
            <a:off x="798128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6" name="Rectangle 35"/>
          <p:cNvSpPr/>
          <p:nvPr/>
        </p:nvSpPr>
        <p:spPr bwMode="auto">
          <a:xfrm>
            <a:off x="984010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7" name="Rectangle 36"/>
          <p:cNvSpPr/>
          <p:nvPr/>
        </p:nvSpPr>
        <p:spPr bwMode="auto">
          <a:xfrm>
            <a:off x="568689"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8" name="Rectangle 37"/>
          <p:cNvSpPr/>
          <p:nvPr/>
        </p:nvSpPr>
        <p:spPr bwMode="auto">
          <a:xfrm>
            <a:off x="2414446"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9" name="Rectangle 38"/>
          <p:cNvSpPr/>
          <p:nvPr/>
        </p:nvSpPr>
        <p:spPr bwMode="auto">
          <a:xfrm>
            <a:off x="4268454"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0" name="Rectangle 39"/>
          <p:cNvSpPr/>
          <p:nvPr/>
        </p:nvSpPr>
        <p:spPr bwMode="auto">
          <a:xfrm>
            <a:off x="612246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1" name="Rectangle 40"/>
          <p:cNvSpPr/>
          <p:nvPr/>
        </p:nvSpPr>
        <p:spPr bwMode="auto">
          <a:xfrm>
            <a:off x="798128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2" name="Rectangle 41"/>
          <p:cNvSpPr/>
          <p:nvPr/>
        </p:nvSpPr>
        <p:spPr bwMode="auto">
          <a:xfrm>
            <a:off x="9835290"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Rectangle 2"/>
          <p:cNvSpPr/>
          <p:nvPr/>
        </p:nvSpPr>
        <p:spPr bwMode="auto">
          <a:xfrm>
            <a:off x="568689" y="435819"/>
            <a:ext cx="4315602" cy="818213"/>
          </a:xfrm>
          <a:prstGeom prst="rect">
            <a:avLst/>
          </a:prstGeom>
          <a:noFill/>
          <a:ln w="57150" cap="flat" cmpd="sng" algn="ctr">
            <a:solidFill>
              <a:srgbClr val="DA291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0" name="TextBox 9"/>
          <p:cNvSpPr txBox="1"/>
          <p:nvPr/>
        </p:nvSpPr>
        <p:spPr>
          <a:xfrm>
            <a:off x="747515" y="586610"/>
            <a:ext cx="3393923" cy="523220"/>
          </a:xfrm>
          <a:prstGeom prst="rect">
            <a:avLst/>
          </a:prstGeom>
          <a:noFill/>
        </p:spPr>
        <p:txBody>
          <a:bodyPr wrap="square" rtlCol="0">
            <a:spAutoFit/>
          </a:bodyPr>
          <a:lstStyle/>
          <a:p>
            <a:r>
              <a:rPr lang="en-GB" sz="2800" b="1" i="1" spc="-150" dirty="0" smtClean="0">
                <a:solidFill>
                  <a:schemeClr val="bg2">
                    <a:lumMod val="10000"/>
                  </a:schemeClr>
                </a:solidFill>
                <a:latin typeface="Futura Md BT" panose="020B0602020204020303" pitchFamily="34" charset="0"/>
              </a:rPr>
              <a:t>COURSE OVERVIEW</a:t>
            </a:r>
            <a:endParaRPr lang="en-GB" sz="2800" b="1" i="1" spc="-150" dirty="0">
              <a:solidFill>
                <a:schemeClr val="bg2">
                  <a:lumMod val="10000"/>
                </a:schemeClr>
              </a:solidFill>
              <a:latin typeface="Futura Md BT" panose="020B0602020204020303" pitchFamily="34" charset="0"/>
            </a:endParaRPr>
          </a:p>
        </p:txBody>
      </p:sp>
      <p:sp>
        <p:nvSpPr>
          <p:cNvPr id="12" name="TextBox 11"/>
          <p:cNvSpPr txBox="1"/>
          <p:nvPr/>
        </p:nvSpPr>
        <p:spPr>
          <a:xfrm>
            <a:off x="765053" y="1855999"/>
            <a:ext cx="681199"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a:t>
            </a:r>
            <a:endParaRPr lang="en-GB" sz="4400" b="1" i="1" spc="-150" dirty="0">
              <a:solidFill>
                <a:schemeClr val="bg1">
                  <a:lumMod val="65000"/>
                </a:schemeClr>
              </a:solidFill>
              <a:latin typeface="Futura Md BT" panose="020B0602020204020303" pitchFamily="34" charset="0"/>
            </a:endParaRPr>
          </a:p>
        </p:txBody>
      </p:sp>
      <p:sp>
        <p:nvSpPr>
          <p:cNvPr id="13" name="TextBox 12"/>
          <p:cNvSpPr txBox="1"/>
          <p:nvPr/>
        </p:nvSpPr>
        <p:spPr>
          <a:xfrm>
            <a:off x="747515" y="2610242"/>
            <a:ext cx="1778226"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Competency &amp; </a:t>
            </a:r>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Responsibility</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14" name="TextBox 13"/>
          <p:cNvSpPr txBox="1"/>
          <p:nvPr/>
        </p:nvSpPr>
        <p:spPr>
          <a:xfrm>
            <a:off x="2586912" y="1865191"/>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2</a:t>
            </a:r>
            <a:endParaRPr lang="en-GB" sz="4400" b="1" i="1" spc="-150" dirty="0">
              <a:solidFill>
                <a:schemeClr val="bg1">
                  <a:lumMod val="65000"/>
                </a:schemeClr>
              </a:solidFill>
              <a:latin typeface="Futura Md BT" panose="020B0602020204020303" pitchFamily="34" charset="0"/>
            </a:endParaRPr>
          </a:p>
        </p:txBody>
      </p:sp>
      <p:sp>
        <p:nvSpPr>
          <p:cNvPr id="15" name="TextBox 14"/>
          <p:cNvSpPr txBox="1"/>
          <p:nvPr/>
        </p:nvSpPr>
        <p:spPr>
          <a:xfrm>
            <a:off x="2497909" y="2610242"/>
            <a:ext cx="1643529" cy="523220"/>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British Standards &amp; Best Practice</a:t>
            </a:r>
          </a:p>
        </p:txBody>
      </p:sp>
      <p:sp>
        <p:nvSpPr>
          <p:cNvPr id="16" name="TextBox 15"/>
          <p:cNvSpPr txBox="1"/>
          <p:nvPr/>
        </p:nvSpPr>
        <p:spPr>
          <a:xfrm>
            <a:off x="4467698" y="1861955"/>
            <a:ext cx="948638" cy="769441"/>
          </a:xfrm>
          <a:prstGeom prst="rect">
            <a:avLst/>
          </a:prstGeom>
          <a:noFill/>
        </p:spPr>
        <p:txBody>
          <a:bodyPr wrap="square" rtlCol="0">
            <a:spAutoFit/>
          </a:bodyPr>
          <a:lstStyle/>
          <a:p>
            <a:r>
              <a:rPr lang="en-GB" sz="4400" b="1" i="1" spc="-150" dirty="0" smtClean="0">
                <a:solidFill>
                  <a:schemeClr val="bg2">
                    <a:lumMod val="10000"/>
                  </a:schemeClr>
                </a:solidFill>
                <a:latin typeface="Futura Md BT" panose="020B0602020204020303" pitchFamily="34" charset="0"/>
              </a:rPr>
              <a:t>3</a:t>
            </a:r>
            <a:endParaRPr lang="en-GB" sz="4400" b="1" i="1" spc="-150" dirty="0">
              <a:solidFill>
                <a:schemeClr val="bg2">
                  <a:lumMod val="10000"/>
                </a:schemeClr>
              </a:solidFill>
              <a:latin typeface="Futura Md BT" panose="020B0602020204020303" pitchFamily="34" charset="0"/>
            </a:endParaRPr>
          </a:p>
        </p:txBody>
      </p:sp>
      <p:sp>
        <p:nvSpPr>
          <p:cNvPr id="17" name="TextBox 16"/>
          <p:cNvSpPr txBox="1"/>
          <p:nvPr/>
        </p:nvSpPr>
        <p:spPr>
          <a:xfrm>
            <a:off x="4467698" y="2609581"/>
            <a:ext cx="1931117" cy="307777"/>
          </a:xfrm>
          <a:prstGeom prst="rect">
            <a:avLst/>
          </a:prstGeom>
          <a:noFill/>
        </p:spPr>
        <p:txBody>
          <a:bodyPr wrap="square" rtlCol="0">
            <a:spAutoFit/>
          </a:bodyPr>
          <a:lstStyle/>
          <a:p>
            <a:pPr>
              <a:defRPr/>
            </a:pPr>
            <a:r>
              <a:rPr lang="en-GB" sz="1400" b="1"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False Alarms</a:t>
            </a:r>
            <a:endPar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8" name="TextBox 17"/>
          <p:cNvSpPr txBox="1"/>
          <p:nvPr/>
        </p:nvSpPr>
        <p:spPr>
          <a:xfrm>
            <a:off x="6316229" y="1865191"/>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4</a:t>
            </a:r>
            <a:endParaRPr lang="en-GB" sz="4400" b="1" i="1" spc="-150" dirty="0">
              <a:solidFill>
                <a:schemeClr val="bg1">
                  <a:lumMod val="65000"/>
                </a:schemeClr>
              </a:solidFill>
              <a:latin typeface="Futura Md BT" panose="020B0602020204020303" pitchFamily="34" charset="0"/>
            </a:endParaRPr>
          </a:p>
        </p:txBody>
      </p:sp>
      <p:sp>
        <p:nvSpPr>
          <p:cNvPr id="19" name="TextBox 18"/>
          <p:cNvSpPr txBox="1"/>
          <p:nvPr/>
        </p:nvSpPr>
        <p:spPr>
          <a:xfrm>
            <a:off x="6316229" y="2609581"/>
            <a:ext cx="1299417" cy="523220"/>
          </a:xfrm>
          <a:prstGeom prst="rect">
            <a:avLst/>
          </a:prstGeom>
          <a:noFill/>
        </p:spPr>
        <p:txBody>
          <a:bodyPr wrap="square" rtlCol="0">
            <a:spAutoFit/>
          </a:bodyPr>
          <a:lstStyle/>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Aerosol</a:t>
            </a:r>
          </a:p>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Canisters</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0" name="TextBox 19"/>
          <p:cNvSpPr txBox="1"/>
          <p:nvPr/>
        </p:nvSpPr>
        <p:spPr>
          <a:xfrm>
            <a:off x="8186294" y="1852666"/>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5</a:t>
            </a:r>
            <a:endParaRPr lang="en-GB" sz="4400" b="1" i="1" spc="-150" dirty="0">
              <a:solidFill>
                <a:schemeClr val="bg1">
                  <a:lumMod val="65000"/>
                </a:schemeClr>
              </a:solidFill>
              <a:latin typeface="Futura Md BT" panose="020B0602020204020303" pitchFamily="34" charset="0"/>
            </a:endParaRPr>
          </a:p>
        </p:txBody>
      </p:sp>
      <p:sp>
        <p:nvSpPr>
          <p:cNvPr id="21" name="TextBox 20"/>
          <p:cNvSpPr txBox="1"/>
          <p:nvPr/>
        </p:nvSpPr>
        <p:spPr>
          <a:xfrm>
            <a:off x="8174984" y="2608040"/>
            <a:ext cx="1261151" cy="526301"/>
          </a:xfrm>
          <a:prstGeom prst="rect">
            <a:avLst/>
          </a:prstGeom>
          <a:noFill/>
        </p:spPr>
        <p:txBody>
          <a:bodyPr wrap="square" rtlCol="0">
            <a:spAutoFit/>
          </a:bodyPr>
          <a:lstStyle/>
          <a:p>
            <a:pPr>
              <a:defRPr/>
            </a:pPr>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Solo 330, 460 &amp; 423</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2" name="TextBox 21"/>
          <p:cNvSpPr txBox="1"/>
          <p:nvPr/>
        </p:nvSpPr>
        <p:spPr>
          <a:xfrm>
            <a:off x="9959002" y="1849005"/>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6</a:t>
            </a:r>
            <a:endParaRPr lang="en-GB" sz="4400" b="1" i="1" spc="-150" dirty="0">
              <a:solidFill>
                <a:schemeClr val="bg1">
                  <a:lumMod val="65000"/>
                </a:schemeClr>
              </a:solidFill>
              <a:latin typeface="Futura Md BT" panose="020B0602020204020303" pitchFamily="34" charset="0"/>
            </a:endParaRPr>
          </a:p>
        </p:txBody>
      </p:sp>
      <p:sp>
        <p:nvSpPr>
          <p:cNvPr id="23" name="TextBox 22"/>
          <p:cNvSpPr txBox="1"/>
          <p:nvPr/>
        </p:nvSpPr>
        <p:spPr>
          <a:xfrm>
            <a:off x="9949445" y="2608040"/>
            <a:ext cx="1311036" cy="307777"/>
          </a:xfrm>
          <a:prstGeom prst="rect">
            <a:avLst/>
          </a:prstGeom>
          <a:noFill/>
        </p:spPr>
        <p:txBody>
          <a:bodyPr wrap="square" rtlCol="0">
            <a:spAutoFit/>
          </a:bodyPr>
          <a:lstStyle/>
          <a:p>
            <a:pPr>
              <a:defRPr/>
            </a:pPr>
            <a:r>
              <a:rPr lang="en-GB" sz="1400" b="1" dirty="0" err="1"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Testifire</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45" name="TextBox 44"/>
          <p:cNvSpPr txBox="1"/>
          <p:nvPr/>
        </p:nvSpPr>
        <p:spPr>
          <a:xfrm>
            <a:off x="737221" y="3772197"/>
            <a:ext cx="681199"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7</a:t>
            </a:r>
            <a:endParaRPr lang="en-GB" sz="4400" b="1" i="1" spc="-150" dirty="0">
              <a:solidFill>
                <a:schemeClr val="bg1">
                  <a:lumMod val="65000"/>
                </a:schemeClr>
              </a:solidFill>
              <a:latin typeface="Futura Md BT" panose="020B0602020204020303" pitchFamily="34" charset="0"/>
            </a:endParaRPr>
          </a:p>
        </p:txBody>
      </p:sp>
      <p:sp>
        <p:nvSpPr>
          <p:cNvPr id="46" name="TextBox 45"/>
          <p:cNvSpPr txBox="1"/>
          <p:nvPr/>
        </p:nvSpPr>
        <p:spPr>
          <a:xfrm>
            <a:off x="719683" y="4526440"/>
            <a:ext cx="1778226" cy="307777"/>
          </a:xfrm>
          <a:prstGeom prst="rect">
            <a:avLst/>
          </a:prstGeom>
          <a:noFill/>
        </p:spPr>
        <p:txBody>
          <a:bodyPr wrap="square" rtlCol="0">
            <a:spAutoFit/>
          </a:bodyPr>
          <a:lstStyle/>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Solo 365</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7" name="TextBox 46"/>
          <p:cNvSpPr txBox="1"/>
          <p:nvPr/>
        </p:nvSpPr>
        <p:spPr>
          <a:xfrm>
            <a:off x="2559080" y="3781389"/>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8</a:t>
            </a:r>
            <a:endParaRPr lang="en-GB" sz="4400" b="1" i="1" spc="-150" dirty="0">
              <a:solidFill>
                <a:schemeClr val="bg1">
                  <a:lumMod val="65000"/>
                </a:schemeClr>
              </a:solidFill>
              <a:latin typeface="Futura Md BT" panose="020B0602020204020303" pitchFamily="34" charset="0"/>
            </a:endParaRPr>
          </a:p>
        </p:txBody>
      </p:sp>
      <p:sp>
        <p:nvSpPr>
          <p:cNvPr id="48" name="TextBox 47"/>
          <p:cNvSpPr txBox="1"/>
          <p:nvPr/>
        </p:nvSpPr>
        <p:spPr>
          <a:xfrm>
            <a:off x="2470077" y="4526440"/>
            <a:ext cx="1643529" cy="738664"/>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Solo Battery Batons, Chargers &amp; Accessories</a:t>
            </a:r>
          </a:p>
        </p:txBody>
      </p:sp>
      <p:sp>
        <p:nvSpPr>
          <p:cNvPr id="49" name="TextBox 48"/>
          <p:cNvSpPr txBox="1"/>
          <p:nvPr/>
        </p:nvSpPr>
        <p:spPr>
          <a:xfrm>
            <a:off x="4439866" y="3778153"/>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9</a:t>
            </a:r>
            <a:endParaRPr lang="en-GB" sz="4400" b="1" i="1" spc="-150" dirty="0">
              <a:solidFill>
                <a:schemeClr val="bg1">
                  <a:lumMod val="65000"/>
                </a:schemeClr>
              </a:solidFill>
              <a:latin typeface="Futura Md BT" panose="020B0602020204020303" pitchFamily="34" charset="0"/>
            </a:endParaRPr>
          </a:p>
        </p:txBody>
      </p:sp>
      <p:sp>
        <p:nvSpPr>
          <p:cNvPr id="50" name="TextBox 49"/>
          <p:cNvSpPr txBox="1"/>
          <p:nvPr/>
        </p:nvSpPr>
        <p:spPr>
          <a:xfrm>
            <a:off x="4439867" y="4541638"/>
            <a:ext cx="1474468" cy="523220"/>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ASD System Testing</a:t>
            </a:r>
          </a:p>
        </p:txBody>
      </p:sp>
      <p:sp>
        <p:nvSpPr>
          <p:cNvPr id="51" name="TextBox 50"/>
          <p:cNvSpPr txBox="1"/>
          <p:nvPr/>
        </p:nvSpPr>
        <p:spPr>
          <a:xfrm>
            <a:off x="6288397" y="3781389"/>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10</a:t>
            </a:r>
            <a:endParaRPr lang="en-GB" sz="4400" b="1" i="1" spc="-150" dirty="0">
              <a:solidFill>
                <a:schemeClr val="bg1">
                  <a:lumMod val="65000"/>
                </a:schemeClr>
              </a:solidFill>
              <a:latin typeface="Futura Md BT" panose="020B0602020204020303" pitchFamily="34" charset="0"/>
            </a:endParaRPr>
          </a:p>
        </p:txBody>
      </p:sp>
      <p:sp>
        <p:nvSpPr>
          <p:cNvPr id="52" name="TextBox 51"/>
          <p:cNvSpPr txBox="1"/>
          <p:nvPr/>
        </p:nvSpPr>
        <p:spPr>
          <a:xfrm>
            <a:off x="6288397" y="4525779"/>
            <a:ext cx="1299417"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Removal &amp; Cleaning</a:t>
            </a:r>
          </a:p>
        </p:txBody>
      </p:sp>
      <p:sp>
        <p:nvSpPr>
          <p:cNvPr id="53" name="TextBox 52"/>
          <p:cNvSpPr txBox="1"/>
          <p:nvPr/>
        </p:nvSpPr>
        <p:spPr>
          <a:xfrm>
            <a:off x="8158462" y="3768864"/>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11</a:t>
            </a:r>
            <a:endParaRPr lang="en-GB" sz="4400" b="1" i="1" spc="-150" dirty="0">
              <a:solidFill>
                <a:schemeClr val="bg1">
                  <a:lumMod val="65000"/>
                </a:schemeClr>
              </a:solidFill>
              <a:latin typeface="Futura Md BT" panose="020B0602020204020303" pitchFamily="34" charset="0"/>
            </a:endParaRPr>
          </a:p>
        </p:txBody>
      </p:sp>
      <p:sp>
        <p:nvSpPr>
          <p:cNvPr id="54" name="TextBox 53"/>
          <p:cNvSpPr txBox="1"/>
          <p:nvPr/>
        </p:nvSpPr>
        <p:spPr>
          <a:xfrm>
            <a:off x="8147152" y="4524238"/>
            <a:ext cx="1261151"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Working at Height</a:t>
            </a:r>
          </a:p>
        </p:txBody>
      </p:sp>
      <p:sp>
        <p:nvSpPr>
          <p:cNvPr id="55" name="TextBox 54"/>
          <p:cNvSpPr txBox="1"/>
          <p:nvPr/>
        </p:nvSpPr>
        <p:spPr>
          <a:xfrm>
            <a:off x="9931170" y="3765203"/>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12</a:t>
            </a:r>
            <a:endParaRPr lang="en-GB" sz="4400" b="1" i="1" spc="-150" dirty="0">
              <a:solidFill>
                <a:schemeClr val="bg1">
                  <a:lumMod val="65000"/>
                </a:schemeClr>
              </a:solidFill>
              <a:latin typeface="Futura Md BT" panose="020B0602020204020303" pitchFamily="34" charset="0"/>
            </a:endParaRPr>
          </a:p>
        </p:txBody>
      </p:sp>
      <p:sp>
        <p:nvSpPr>
          <p:cNvPr id="56" name="TextBox 55"/>
          <p:cNvSpPr txBox="1"/>
          <p:nvPr/>
        </p:nvSpPr>
        <p:spPr>
          <a:xfrm>
            <a:off x="9921613" y="4524238"/>
            <a:ext cx="1495324" cy="738664"/>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General Testing</a:t>
            </a:r>
          </a:p>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Tips &amp; Care of Products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1219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5" cstate="print">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Rectangle 2"/>
          <p:cNvSpPr/>
          <p:nvPr/>
        </p:nvSpPr>
        <p:spPr bwMode="auto">
          <a:xfrm>
            <a:off x="3071664" y="0"/>
            <a:ext cx="9120336" cy="6858000"/>
          </a:xfrm>
          <a:prstGeom prst="rect">
            <a:avLst/>
          </a:prstGeom>
          <a:gradFill flip="none" rotWithShape="1">
            <a:gsLst>
              <a:gs pos="84000">
                <a:schemeClr val="tx1">
                  <a:alpha val="14000"/>
                </a:schemeClr>
              </a:gs>
              <a:gs pos="44000">
                <a:schemeClr val="tx1"/>
              </a:gs>
              <a:gs pos="100000">
                <a:schemeClr val="bg1">
                  <a:lumMod val="85000"/>
                  <a:alpha val="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74"/>
            <a:ext cx="1983600" cy="407993"/>
          </a:xfrm>
          <a:prstGeom prst="rect">
            <a:avLst/>
          </a:prstGeom>
        </p:spPr>
      </p:pic>
      <p:cxnSp>
        <p:nvCxnSpPr>
          <p:cNvPr id="5" name="Straight Connector 4"/>
          <p:cNvCxnSpPr/>
          <p:nvPr/>
        </p:nvCxnSpPr>
        <p:spPr bwMode="auto">
          <a:xfrm flipH="1">
            <a:off x="6568099" y="701697"/>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6" name="TextBox 5"/>
          <p:cNvSpPr txBox="1"/>
          <p:nvPr/>
        </p:nvSpPr>
        <p:spPr>
          <a:xfrm>
            <a:off x="6733345" y="548680"/>
            <a:ext cx="3774998" cy="954107"/>
          </a:xfrm>
          <a:prstGeom prst="rect">
            <a:avLst/>
          </a:prstGeom>
          <a:noFill/>
        </p:spPr>
        <p:txBody>
          <a:bodyPr wrap="square" rtlCol="0">
            <a:spAutoFit/>
          </a:bodyPr>
          <a:lstStyle/>
          <a:p>
            <a:r>
              <a:rPr lang="en-GB" sz="2800" b="1" i="1" spc="-150" dirty="0" smtClean="0">
                <a:solidFill>
                  <a:schemeClr val="bg1"/>
                </a:solidFill>
                <a:latin typeface="Futura Md BT" panose="020B0602020204020303" pitchFamily="34" charset="0"/>
              </a:rPr>
              <a:t>FALSE ALARMS – WHAT CAN  YOU DO?</a:t>
            </a:r>
            <a:endParaRPr lang="en-GB" sz="2800" b="1" i="1" spc="-150" dirty="0">
              <a:solidFill>
                <a:schemeClr val="bg1"/>
              </a:solidFill>
              <a:latin typeface="Futura Md BT" panose="020B0602020204020303" pitchFamily="34" charset="0"/>
            </a:endParaRPr>
          </a:p>
        </p:txBody>
      </p:sp>
      <p:cxnSp>
        <p:nvCxnSpPr>
          <p:cNvPr id="7" name="Straight Connector 6"/>
          <p:cNvCxnSpPr/>
          <p:nvPr/>
        </p:nvCxnSpPr>
        <p:spPr bwMode="auto">
          <a:xfrm>
            <a:off x="8544272" y="306777"/>
            <a:ext cx="914400" cy="914400"/>
          </a:xfrm>
          <a:prstGeom prst="line">
            <a:avLst/>
          </a:prstGeom>
          <a:noFill/>
          <a:ln w="9525" cap="flat" cmpd="sng" algn="ctr">
            <a:noFill/>
            <a:prstDash val="solid"/>
            <a:round/>
            <a:headEnd type="none" w="med" len="med"/>
            <a:tailEnd type="none" w="med" len="med"/>
          </a:ln>
          <a:effectLst/>
        </p:spPr>
      </p:cxnSp>
      <p:sp>
        <p:nvSpPr>
          <p:cNvPr id="8" name="TextBox 7"/>
          <p:cNvSpPr txBox="1"/>
          <p:nvPr/>
        </p:nvSpPr>
        <p:spPr>
          <a:xfrm>
            <a:off x="8544272" y="344235"/>
            <a:ext cx="3240360" cy="276999"/>
          </a:xfrm>
          <a:prstGeom prst="rect">
            <a:avLst/>
          </a:prstGeom>
          <a:noFill/>
        </p:spPr>
        <p:txBody>
          <a:bodyPr wrap="square" rtlCol="0">
            <a:spAutoFit/>
          </a:bodyPr>
          <a:lstStyle/>
          <a:p>
            <a:pPr algn="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3. False Alarms</a:t>
            </a:r>
          </a:p>
        </p:txBody>
      </p:sp>
      <p:sp>
        <p:nvSpPr>
          <p:cNvPr id="9" name="TextBox 8"/>
          <p:cNvSpPr txBox="1"/>
          <p:nvPr/>
        </p:nvSpPr>
        <p:spPr>
          <a:xfrm>
            <a:off x="6568099" y="1724319"/>
            <a:ext cx="4628548" cy="4478149"/>
          </a:xfrm>
          <a:prstGeom prst="rect">
            <a:avLst/>
          </a:prstGeom>
          <a:noFill/>
        </p:spPr>
        <p:txBody>
          <a:bodyPr wrap="square">
            <a:spAutoFit/>
          </a:bodyPr>
          <a:lstStyle/>
          <a:p>
            <a:pPr>
              <a:buClr>
                <a:srgbClr val="FF0000"/>
              </a:buCl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Make the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Responsible Person/Premises Manager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aware of consequences</a:t>
            </a:r>
          </a:p>
          <a:p>
            <a:pPr>
              <a:defRPr/>
            </a:pP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a:p>
            <a:pPr>
              <a:buClr>
                <a:srgbClr val="FF0000"/>
              </a:buClr>
              <a:defRP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RP/PM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should record each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false alarms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in fire log book &amp; collect additional data to aid fault finding. </a:t>
            </a:r>
            <a:r>
              <a:rPr lang="en-GB" sz="1400" dirty="0" err="1" smtClean="0">
                <a:solidFill>
                  <a:schemeClr val="bg1"/>
                </a:solidFill>
                <a:latin typeface="Lato" panose="020F0502020204030203" pitchFamily="34" charset="0"/>
                <a:ea typeface="Lato" panose="020F0502020204030203" pitchFamily="34" charset="0"/>
                <a:cs typeface="Lato" panose="020F0502020204030203" pitchFamily="34" charset="0"/>
              </a:rPr>
              <a:t>eg</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a:t>
            </a:r>
          </a:p>
          <a:p>
            <a:pPr marL="342900" indent="-342900">
              <a:buClr>
                <a:srgbClr val="FF0000"/>
              </a:buClr>
              <a:buFont typeface="Arial" panose="020B0604020202020204" pitchFamily="34" charset="0"/>
              <a:buChar char="•"/>
              <a:defRP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What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processes where going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on</a:t>
            </a:r>
          </a:p>
          <a:p>
            <a:pPr marL="342900" indent="-342900">
              <a:buClr>
                <a:srgbClr val="FF0000"/>
              </a:buClr>
              <a:buFont typeface="Arial" panose="020B0604020202020204" pitchFamily="34" charset="0"/>
              <a:buChar char="•"/>
              <a:defRP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Who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was in the room/area</a:t>
            </a:r>
          </a:p>
          <a:p>
            <a:pPr>
              <a:defRPr/>
            </a:pP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a:p>
            <a:pPr>
              <a:buClr>
                <a:srgbClr val="FF0000"/>
              </a:buClr>
              <a:defRP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Competent Person to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review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false alarms with Responsible Person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at each visit</a:t>
            </a:r>
          </a:p>
          <a:p>
            <a:pPr>
              <a:buClr>
                <a:srgbClr val="FF0000"/>
              </a:buClr>
              <a:defRPr/>
            </a:pP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a:p>
            <a:pPr>
              <a:buClr>
                <a:srgbClr val="FF0000"/>
              </a:buCl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BS5839:1 2017 Annex E</a:t>
            </a:r>
          </a:p>
          <a:p>
            <a:pPr>
              <a:defRPr/>
            </a:pP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a:p>
            <a:pPr>
              <a:buClr>
                <a:srgbClr val="FF0000"/>
              </a:buClr>
              <a:defRP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Recommend using a on-line fire safety log book</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
            </a:r>
            <a:b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b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a:p>
            <a:pPr>
              <a:buClr>
                <a:srgbClr val="FF0000"/>
              </a:buCl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FIA Infographics – How to cut false alarms</a:t>
            </a:r>
            <a:b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br>
            <a:r>
              <a:rPr lang="en-GB" sz="1400" dirty="0">
                <a:solidFill>
                  <a:srgbClr val="DA291C"/>
                </a:solidFill>
                <a:latin typeface="Lato" panose="020F0502020204030203" pitchFamily="34" charset="0"/>
                <a:ea typeface="Lato" panose="020F0502020204030203" pitchFamily="34" charset="0"/>
                <a:cs typeface="Lato" panose="020F0502020204030203" pitchFamily="34" charset="0"/>
                <a:hlinkClick r:id="rId8"/>
              </a:rPr>
              <a:t>http://www.fia.uk.com/cut-false-alarm-costs/reducing-false-alarms/infographic.html</a:t>
            </a:r>
            <a:endParaRPr lang="en-GB" sz="1400" dirty="0">
              <a:solidFill>
                <a:srgbClr val="DA291C"/>
              </a:solidFill>
              <a:latin typeface="Lato" panose="020F0502020204030203" pitchFamily="34" charset="0"/>
              <a:ea typeface="Lato" panose="020F0502020204030203" pitchFamily="34" charset="0"/>
              <a:cs typeface="Lato" panose="020F0502020204030203" pitchFamily="34" charset="0"/>
            </a:endParaRPr>
          </a:p>
          <a:p>
            <a:pPr marL="342900" indent="-342900">
              <a:buFont typeface="Wingdings" panose="05000000000000000000" pitchFamily="2" charset="2"/>
              <a:buChar char="Ø"/>
              <a:defRPr/>
            </a:pPr>
            <a:endParaRPr lang="en-GB" sz="1050" dirty="0">
              <a:solidFill>
                <a:schemeClr val="bg1"/>
              </a:solidFill>
              <a:latin typeface="Lato" panose="020F0502020204030203" pitchFamily="34" charset="0"/>
              <a:cs typeface="Lato" panose="020F0502020204030203" pitchFamily="34" charset="0"/>
            </a:endParaRPr>
          </a:p>
          <a:p>
            <a:pPr>
              <a:defRPr/>
            </a:pPr>
            <a:endParaRPr lang="en-GB" sz="1050" dirty="0">
              <a:solidFill>
                <a:schemeClr val="bg1"/>
              </a:solidFill>
              <a:latin typeface="Lato" panose="020F0502020204030203" pitchFamily="34" charset="0"/>
              <a:cs typeface="Lato" panose="020F0502020204030203" pitchFamily="34" charset="0"/>
            </a:endParaRPr>
          </a:p>
          <a:p>
            <a:pPr>
              <a:defRPr/>
            </a:pPr>
            <a:endParaRPr lang="en-US" sz="1050" dirty="0">
              <a:solidFill>
                <a:schemeClr val="bg1"/>
              </a:solidFill>
              <a:latin typeface="Lato" panose="020F0502020204030203" pitchFamily="34" charset="0"/>
              <a:cs typeface="Lato" panose="020F0502020204030203" pitchFamily="34" charset="0"/>
            </a:endParaRPr>
          </a:p>
        </p:txBody>
      </p:sp>
      <p:cxnSp>
        <p:nvCxnSpPr>
          <p:cNvPr id="10" name="Straight Connector 9"/>
          <p:cNvCxnSpPr/>
          <p:nvPr/>
        </p:nvCxnSpPr>
        <p:spPr bwMode="auto">
          <a:xfrm>
            <a:off x="6632299" y="3429000"/>
            <a:ext cx="4463301" cy="0"/>
          </a:xfrm>
          <a:prstGeom prst="line">
            <a:avLst/>
          </a:prstGeom>
          <a:no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a:off x="6661338" y="4005064"/>
            <a:ext cx="4463301" cy="0"/>
          </a:xfrm>
          <a:prstGeom prst="line">
            <a:avLst/>
          </a:prstGeom>
          <a:noFill/>
          <a:ln w="9525" cap="flat" cmpd="sng" algn="ctr">
            <a:solidFill>
              <a:schemeClr val="bg1"/>
            </a:solidFill>
            <a:prstDash val="solid"/>
            <a:round/>
            <a:headEnd type="none" w="med" len="med"/>
            <a:tailEnd type="none" w="med" len="med"/>
          </a:ln>
          <a:effectLst/>
        </p:spPr>
      </p:cxnSp>
      <p:cxnSp>
        <p:nvCxnSpPr>
          <p:cNvPr id="12" name="Straight Connector 11"/>
          <p:cNvCxnSpPr/>
          <p:nvPr/>
        </p:nvCxnSpPr>
        <p:spPr bwMode="auto">
          <a:xfrm>
            <a:off x="6661338" y="4437112"/>
            <a:ext cx="4463301" cy="0"/>
          </a:xfrm>
          <a:prstGeom prst="line">
            <a:avLst/>
          </a:prstGeom>
          <a:noFill/>
          <a:ln w="9525" cap="flat" cmpd="sng" algn="ctr">
            <a:solidFill>
              <a:schemeClr val="bg1"/>
            </a:solidFill>
            <a:prstDash val="solid"/>
            <a:round/>
            <a:headEnd type="none" w="med" len="med"/>
            <a:tailEnd type="none" w="med" len="med"/>
          </a:ln>
          <a:effectLst/>
        </p:spPr>
      </p:cxnSp>
      <p:cxnSp>
        <p:nvCxnSpPr>
          <p:cNvPr id="13" name="Straight Connector 12"/>
          <p:cNvCxnSpPr/>
          <p:nvPr/>
        </p:nvCxnSpPr>
        <p:spPr bwMode="auto">
          <a:xfrm>
            <a:off x="6661338" y="4869160"/>
            <a:ext cx="4463301" cy="0"/>
          </a:xfrm>
          <a:prstGeom prst="line">
            <a:avLst/>
          </a:prstGeom>
          <a:noFill/>
          <a:ln w="9525" cap="flat" cmpd="sng" algn="ctr">
            <a:solidFill>
              <a:schemeClr val="bg1"/>
            </a:solidFill>
            <a:prstDash val="solid"/>
            <a:round/>
            <a:headEnd type="none" w="med" len="med"/>
            <a:tailEnd type="none" w="med" len="med"/>
          </a:ln>
          <a:effectLst/>
        </p:spPr>
      </p:cxn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3742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bwMode="auto">
          <a:xfrm flipH="1">
            <a:off x="623392" y="872716"/>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3" name="TextBox 2"/>
          <p:cNvSpPr txBox="1"/>
          <p:nvPr/>
        </p:nvSpPr>
        <p:spPr>
          <a:xfrm>
            <a:off x="839416" y="735848"/>
            <a:ext cx="4752528" cy="954107"/>
          </a:xfrm>
          <a:prstGeom prst="rect">
            <a:avLst/>
          </a:prstGeom>
          <a:noFill/>
        </p:spPr>
        <p:txBody>
          <a:bodyPr wrap="square" rtlCol="0">
            <a:spAutoFit/>
          </a:bodyPr>
          <a:lstStyle/>
          <a:p>
            <a:r>
              <a:rPr lang="en-GB" sz="2800" b="1" i="1" spc="-150" dirty="0" smtClean="0">
                <a:solidFill>
                  <a:schemeClr val="tx1">
                    <a:lumMod val="95000"/>
                    <a:lumOff val="5000"/>
                  </a:schemeClr>
                </a:solidFill>
                <a:latin typeface="Futura Md BT" panose="020B0602020204020303" pitchFamily="34" charset="0"/>
              </a:rPr>
              <a:t>FALSE ALARMS – HOW </a:t>
            </a:r>
          </a:p>
          <a:p>
            <a:r>
              <a:rPr lang="en-GB" sz="2800" b="1" i="1" spc="-150" dirty="0" smtClean="0">
                <a:solidFill>
                  <a:schemeClr val="tx1">
                    <a:lumMod val="95000"/>
                    <a:lumOff val="5000"/>
                  </a:schemeClr>
                </a:solidFill>
                <a:latin typeface="Futura Md BT" panose="020B0602020204020303" pitchFamily="34" charset="0"/>
              </a:rPr>
              <a:t>TO AVOID</a:t>
            </a:r>
            <a:endParaRPr lang="en-GB" sz="1800" b="1" i="1" spc="-150" dirty="0">
              <a:solidFill>
                <a:schemeClr val="tx1">
                  <a:lumMod val="95000"/>
                  <a:lumOff val="5000"/>
                </a:schemeClr>
              </a:solidFill>
              <a:latin typeface="Futura Md BT" panose="020B0602020204020303"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5" name="TextBox 4"/>
          <p:cNvSpPr txBox="1"/>
          <p:nvPr/>
        </p:nvSpPr>
        <p:spPr>
          <a:xfrm>
            <a:off x="6183549" y="3356992"/>
            <a:ext cx="2720763" cy="2246769"/>
          </a:xfrm>
          <a:prstGeom prst="rect">
            <a:avLst/>
          </a:prstGeom>
          <a:noFill/>
        </p:spPr>
        <p:txBody>
          <a:bodyPr wrap="square" rtlCol="0">
            <a:spAutoFit/>
          </a:bodyPr>
          <a:lstStyle/>
          <a:p>
            <a:pPr marL="0" indent="0" eaLnBrk="1" hangingPunct="1">
              <a:buNone/>
            </a:pPr>
            <a:r>
              <a:rPr lang="en-GB" altLang="en-US" sz="1400" b="1"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Fire detector technology</a:t>
            </a:r>
          </a:p>
          <a:p>
            <a:pPr marL="285750" indent="-285750" eaLnBrk="1" hangingPunct="1">
              <a:buClr>
                <a:srgbClr val="DA291C"/>
              </a:buClr>
              <a:buFont typeface="Arial" panose="020B0604020202020204" pitchFamily="34" charset="0"/>
              <a:buChar char="•"/>
            </a:pP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Conventional detectors with longer integration periods</a:t>
            </a:r>
          </a:p>
          <a:p>
            <a:pPr marL="285750" indent="-285750" eaLnBrk="1" hangingPunct="1">
              <a:buClr>
                <a:srgbClr val="DA291C"/>
              </a:buClr>
              <a:buFont typeface="Arial" panose="020B0604020202020204" pitchFamily="34" charset="0"/>
              <a:buChar char="•"/>
            </a:pP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Analogue addressable systems, with drift compensation</a:t>
            </a:r>
          </a:p>
          <a:p>
            <a:pPr marL="285750" indent="-285750" eaLnBrk="1" hangingPunct="1">
              <a:buClr>
                <a:srgbClr val="DA291C"/>
              </a:buClr>
              <a:buFont typeface="Arial" panose="020B0604020202020204" pitchFamily="34" charset="0"/>
              <a:buChar char="•"/>
            </a:pP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Multi-sensors. Using different sensors during ‘day/night’ operation</a:t>
            </a:r>
          </a:p>
          <a:p>
            <a:pPr marL="285750" indent="-285750" eaLnBrk="1" hangingPunct="1">
              <a:buClr>
                <a:srgbClr val="DA291C"/>
              </a:buClr>
              <a:buFont typeface="Arial" panose="020B0604020202020204" pitchFamily="34" charset="0"/>
              <a:buChar char="•"/>
            </a:pP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Staff alarm arrangements</a:t>
            </a:r>
          </a:p>
        </p:txBody>
      </p:sp>
      <p:sp>
        <p:nvSpPr>
          <p:cNvPr id="6" name="TextBox 5"/>
          <p:cNvSpPr txBox="1"/>
          <p:nvPr/>
        </p:nvSpPr>
        <p:spPr>
          <a:xfrm>
            <a:off x="6179053" y="1953620"/>
            <a:ext cx="2504739" cy="954107"/>
          </a:xfrm>
          <a:prstGeom prst="rect">
            <a:avLst/>
          </a:prstGeom>
          <a:noFill/>
        </p:spPr>
        <p:txBody>
          <a:bodyPr wrap="square" rtlCol="0">
            <a:spAutoFit/>
          </a:bodyPr>
          <a:lstStyle/>
          <a:p>
            <a:pPr marL="0" indent="0" eaLnBrk="1" hangingPunct="1">
              <a:buNone/>
            </a:pPr>
            <a:r>
              <a:rPr lang="en-GB" altLang="en-US" sz="1400" b="1"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Standards</a:t>
            </a:r>
          </a:p>
          <a:p>
            <a:pPr marL="285750" indent="-285750" eaLnBrk="1" hangingPunct="1">
              <a:buClr>
                <a:srgbClr val="DA291C"/>
              </a:buClr>
              <a:buFont typeface="Arial" panose="020B0604020202020204" pitchFamily="34" charset="0"/>
              <a:buChar char="•"/>
            </a:pP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Focus on reducing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false alarms (Multi-sensors</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 Call Point Covers, etc.)</a:t>
            </a:r>
          </a:p>
        </p:txBody>
      </p:sp>
      <p:sp>
        <p:nvSpPr>
          <p:cNvPr id="7" name="TextBox 6"/>
          <p:cNvSpPr txBox="1"/>
          <p:nvPr/>
        </p:nvSpPr>
        <p:spPr>
          <a:xfrm>
            <a:off x="9175677" y="1951655"/>
            <a:ext cx="2608955" cy="2677656"/>
          </a:xfrm>
          <a:prstGeom prst="rect">
            <a:avLst/>
          </a:prstGeom>
          <a:noFill/>
        </p:spPr>
        <p:txBody>
          <a:bodyPr wrap="square" rtlCol="0">
            <a:spAutoFit/>
          </a:bodyPr>
          <a:lstStyle/>
          <a:p>
            <a:pPr marL="0" indent="0" eaLnBrk="1" hangingPunct="1">
              <a:buNone/>
            </a:pPr>
            <a:r>
              <a:rPr lang="en-GB" altLang="en-US" sz="1400" b="1"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Maintenance</a:t>
            </a:r>
          </a:p>
          <a:p>
            <a:pPr marL="285750" indent="-285750" eaLnBrk="1" hangingPunct="1">
              <a:buClr>
                <a:srgbClr val="DA291C"/>
              </a:buClr>
              <a:buFont typeface="Arial" panose="020B0604020202020204" pitchFamily="34" charset="0"/>
              <a:buChar char="•"/>
            </a:pP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Correct maintenance (cleaning and use of test equipment)</a:t>
            </a:r>
          </a:p>
          <a:p>
            <a:pPr marL="285750" indent="-285750" eaLnBrk="1" hangingPunct="1">
              <a:buClr>
                <a:srgbClr val="DA291C"/>
              </a:buClr>
              <a:buFont typeface="Arial" panose="020B0604020202020204" pitchFamily="34" charset="0"/>
              <a:buChar char="•"/>
            </a:pP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Detailed documentation will help identify common issues either paper based or cloud based</a:t>
            </a:r>
          </a:p>
          <a:p>
            <a:pPr marL="285750" indent="-285750" eaLnBrk="1" hangingPunct="1">
              <a:buClr>
                <a:srgbClr val="DA291C"/>
              </a:buClr>
              <a:buFont typeface="Arial" panose="020B0604020202020204" pitchFamily="34" charset="0"/>
              <a:buChar char="•"/>
            </a:pP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FRA should prescribe more frequent maintenance (cleaning) in dirty environments</a:t>
            </a:r>
          </a:p>
        </p:txBody>
      </p:sp>
      <p:sp>
        <p:nvSpPr>
          <p:cNvPr id="8" name="Rectangle 7"/>
          <p:cNvSpPr/>
          <p:nvPr/>
        </p:nvSpPr>
        <p:spPr bwMode="auto">
          <a:xfrm>
            <a:off x="0" y="1817155"/>
            <a:ext cx="5519936" cy="5040845"/>
          </a:xfrm>
          <a:prstGeom prst="rect">
            <a:avLst/>
          </a:prstGeom>
          <a:blipFill dpi="0" rotWithShape="1">
            <a:blip r:embed="rId6">
              <a:extLst>
                <a:ext uri="{28A0092B-C50C-407E-A947-70E740481C1C}">
                  <a14:useLocalDpi xmlns:a14="http://schemas.microsoft.com/office/drawing/2010/main" val="0"/>
                </a:ext>
              </a:extLst>
            </a:blip>
            <a:srcRect/>
            <a:stretch>
              <a:fillRect l="-18491" r="-18491"/>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9" name="TextBox 8"/>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3. </a:t>
            </a: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False Alarms</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0932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0" y="0"/>
            <a:ext cx="12192000" cy="6858000"/>
          </a:xfrm>
          <a:prstGeom prst="rect">
            <a:avLst/>
          </a:prstGeom>
          <a:blipFill dpi="0"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artisticBlur/>
                      </a14:imgEffect>
                      <a14:imgEffect>
                        <a14:saturation sat="0"/>
                      </a14:imgEffect>
                    </a14:imgLayer>
                  </a14:imgProps>
                </a:ext>
                <a:ext uri="{28A0092B-C50C-407E-A947-70E740481C1C}">
                  <a14:useLocalDpi xmlns:a14="http://schemas.microsoft.com/office/drawing/2010/main" val="0"/>
                </a:ext>
              </a:extLst>
            </a:blip>
            <a:srcRect/>
            <a:stretch>
              <a:fillRect l="-791" t="-17724" r="-793" b="-17722"/>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6" name="Rectangle 25"/>
          <p:cNvSpPr/>
          <p:nvPr/>
        </p:nvSpPr>
        <p:spPr bwMode="auto">
          <a:xfrm>
            <a:off x="568689"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7" name="Rectangle 26"/>
          <p:cNvSpPr/>
          <p:nvPr/>
        </p:nvSpPr>
        <p:spPr bwMode="auto">
          <a:xfrm>
            <a:off x="2414446"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8" name="Rectangle 27"/>
          <p:cNvSpPr/>
          <p:nvPr/>
        </p:nvSpPr>
        <p:spPr bwMode="auto">
          <a:xfrm>
            <a:off x="4268454"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9" name="Rectangle 28"/>
          <p:cNvSpPr/>
          <p:nvPr/>
        </p:nvSpPr>
        <p:spPr bwMode="auto">
          <a:xfrm>
            <a:off x="612246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0" name="Rectangle 29"/>
          <p:cNvSpPr/>
          <p:nvPr/>
        </p:nvSpPr>
        <p:spPr bwMode="auto">
          <a:xfrm>
            <a:off x="798128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1" name="Rectangle 30"/>
          <p:cNvSpPr/>
          <p:nvPr/>
        </p:nvSpPr>
        <p:spPr bwMode="auto">
          <a:xfrm>
            <a:off x="984010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2" name="Rectangle 31"/>
          <p:cNvSpPr/>
          <p:nvPr/>
        </p:nvSpPr>
        <p:spPr bwMode="auto">
          <a:xfrm>
            <a:off x="568689"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3" name="Rectangle 32"/>
          <p:cNvSpPr/>
          <p:nvPr/>
        </p:nvSpPr>
        <p:spPr bwMode="auto">
          <a:xfrm>
            <a:off x="2414446"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4" name="Rectangle 33"/>
          <p:cNvSpPr/>
          <p:nvPr/>
        </p:nvSpPr>
        <p:spPr bwMode="auto">
          <a:xfrm>
            <a:off x="4268454"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5" name="Rectangle 34"/>
          <p:cNvSpPr/>
          <p:nvPr/>
        </p:nvSpPr>
        <p:spPr bwMode="auto">
          <a:xfrm>
            <a:off x="612246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6" name="Rectangle 35"/>
          <p:cNvSpPr/>
          <p:nvPr/>
        </p:nvSpPr>
        <p:spPr bwMode="auto">
          <a:xfrm>
            <a:off x="798128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7" name="Rectangle 36"/>
          <p:cNvSpPr/>
          <p:nvPr/>
        </p:nvSpPr>
        <p:spPr bwMode="auto">
          <a:xfrm>
            <a:off x="9835290"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8" name="Rectangle 37"/>
          <p:cNvSpPr/>
          <p:nvPr/>
        </p:nvSpPr>
        <p:spPr bwMode="auto">
          <a:xfrm>
            <a:off x="8621486" y="566947"/>
            <a:ext cx="3002470" cy="608707"/>
          </a:xfrm>
          <a:prstGeom prst="rect">
            <a:avLst/>
          </a:prstGeom>
          <a:noFill/>
          <a:ln w="57150" cap="flat" cmpd="sng" algn="ctr">
            <a:solidFill>
              <a:srgbClr val="DA291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9" name="TextBox 38"/>
          <p:cNvSpPr txBox="1"/>
          <p:nvPr/>
        </p:nvSpPr>
        <p:spPr>
          <a:xfrm>
            <a:off x="8093365" y="671451"/>
            <a:ext cx="3393923" cy="400110"/>
          </a:xfrm>
          <a:prstGeom prst="rect">
            <a:avLst/>
          </a:prstGeom>
          <a:noFill/>
        </p:spPr>
        <p:txBody>
          <a:bodyPr wrap="square" rtlCol="0">
            <a:spAutoFit/>
          </a:bodyPr>
          <a:lstStyle/>
          <a:p>
            <a:pPr algn="r"/>
            <a:r>
              <a:rPr lang="en-GB" sz="2000" b="1" i="1" spc="-150" dirty="0" smtClean="0">
                <a:solidFill>
                  <a:schemeClr val="bg2">
                    <a:lumMod val="10000"/>
                  </a:schemeClr>
                </a:solidFill>
                <a:latin typeface="Futura Md BT" panose="020B0602020204020303" pitchFamily="34" charset="0"/>
              </a:rPr>
              <a:t>COURSE OVERVIEW</a:t>
            </a:r>
            <a:endParaRPr lang="en-GB" sz="2000" b="1" i="1" spc="-150" dirty="0">
              <a:solidFill>
                <a:schemeClr val="bg2">
                  <a:lumMod val="10000"/>
                </a:schemeClr>
              </a:solidFill>
              <a:latin typeface="Futura Md BT" panose="020B0602020204020303" pitchFamily="34" charset="0"/>
            </a:endParaRPr>
          </a:p>
        </p:txBody>
      </p:sp>
      <p:sp>
        <p:nvSpPr>
          <p:cNvPr id="40" name="TextBox 39"/>
          <p:cNvSpPr txBox="1"/>
          <p:nvPr/>
        </p:nvSpPr>
        <p:spPr>
          <a:xfrm>
            <a:off x="765053" y="1855999"/>
            <a:ext cx="681199"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a:t>
            </a:r>
            <a:endParaRPr lang="en-GB" sz="4400" b="1" i="1" spc="-150" dirty="0">
              <a:solidFill>
                <a:schemeClr val="bg1">
                  <a:lumMod val="65000"/>
                </a:schemeClr>
              </a:solidFill>
              <a:latin typeface="Futura Md BT" panose="020B0602020204020303" pitchFamily="34" charset="0"/>
            </a:endParaRPr>
          </a:p>
        </p:txBody>
      </p:sp>
      <p:sp>
        <p:nvSpPr>
          <p:cNvPr id="41" name="TextBox 40"/>
          <p:cNvSpPr txBox="1"/>
          <p:nvPr/>
        </p:nvSpPr>
        <p:spPr>
          <a:xfrm>
            <a:off x="747515" y="2610242"/>
            <a:ext cx="1778226"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Competency &amp; </a:t>
            </a:r>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Responsibility</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2" name="TextBox 41"/>
          <p:cNvSpPr txBox="1"/>
          <p:nvPr/>
        </p:nvSpPr>
        <p:spPr>
          <a:xfrm>
            <a:off x="2586912" y="1865191"/>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2</a:t>
            </a:r>
            <a:endParaRPr lang="en-GB" sz="4400" b="1" i="1" spc="-150" dirty="0">
              <a:solidFill>
                <a:schemeClr val="bg1">
                  <a:lumMod val="65000"/>
                </a:schemeClr>
              </a:solidFill>
              <a:latin typeface="Futura Md BT" panose="020B0602020204020303" pitchFamily="34" charset="0"/>
            </a:endParaRPr>
          </a:p>
        </p:txBody>
      </p:sp>
      <p:sp>
        <p:nvSpPr>
          <p:cNvPr id="43" name="TextBox 42"/>
          <p:cNvSpPr txBox="1"/>
          <p:nvPr/>
        </p:nvSpPr>
        <p:spPr>
          <a:xfrm>
            <a:off x="2497909" y="2610242"/>
            <a:ext cx="1643529" cy="523220"/>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British Standards &amp; Best Practice</a:t>
            </a:r>
          </a:p>
        </p:txBody>
      </p:sp>
      <p:sp>
        <p:nvSpPr>
          <p:cNvPr id="44" name="TextBox 43"/>
          <p:cNvSpPr txBox="1"/>
          <p:nvPr/>
        </p:nvSpPr>
        <p:spPr>
          <a:xfrm>
            <a:off x="4467698" y="1861955"/>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3</a:t>
            </a:r>
            <a:endParaRPr lang="en-GB" sz="4400" b="1" i="1" spc="-150" dirty="0">
              <a:solidFill>
                <a:schemeClr val="bg1">
                  <a:lumMod val="65000"/>
                </a:schemeClr>
              </a:solidFill>
              <a:latin typeface="Futura Md BT" panose="020B0602020204020303" pitchFamily="34" charset="0"/>
            </a:endParaRPr>
          </a:p>
        </p:txBody>
      </p:sp>
      <p:sp>
        <p:nvSpPr>
          <p:cNvPr id="45" name="TextBox 44"/>
          <p:cNvSpPr txBox="1"/>
          <p:nvPr/>
        </p:nvSpPr>
        <p:spPr>
          <a:xfrm>
            <a:off x="4467698" y="2609581"/>
            <a:ext cx="1931117" cy="307777"/>
          </a:xfrm>
          <a:prstGeom prst="rect">
            <a:avLst/>
          </a:prstGeom>
          <a:noFill/>
        </p:spPr>
        <p:txBody>
          <a:bodyPr wrap="square" rtlCol="0">
            <a:spAutoFit/>
          </a:bodyPr>
          <a:lstStyle/>
          <a:p>
            <a:pPr>
              <a:defRPr/>
            </a:pPr>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False Alarms</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6" name="TextBox 45"/>
          <p:cNvSpPr txBox="1"/>
          <p:nvPr/>
        </p:nvSpPr>
        <p:spPr>
          <a:xfrm>
            <a:off x="6316229" y="1865191"/>
            <a:ext cx="948638" cy="769441"/>
          </a:xfrm>
          <a:prstGeom prst="rect">
            <a:avLst/>
          </a:prstGeom>
          <a:noFill/>
        </p:spPr>
        <p:txBody>
          <a:bodyPr wrap="square" rtlCol="0">
            <a:spAutoFit/>
          </a:bodyPr>
          <a:lstStyle/>
          <a:p>
            <a:r>
              <a:rPr lang="en-GB" sz="4400" b="1" i="1" spc="-150" dirty="0" smtClean="0">
                <a:latin typeface="Futura Md BT" panose="020B0602020204020303" pitchFamily="34" charset="0"/>
              </a:rPr>
              <a:t>4</a:t>
            </a:r>
            <a:endParaRPr lang="en-GB" sz="4400" b="1" i="1" spc="-150" dirty="0">
              <a:latin typeface="Futura Md BT" panose="020B0602020204020303" pitchFamily="34" charset="0"/>
            </a:endParaRPr>
          </a:p>
        </p:txBody>
      </p:sp>
      <p:sp>
        <p:nvSpPr>
          <p:cNvPr id="47" name="TextBox 46"/>
          <p:cNvSpPr txBox="1"/>
          <p:nvPr/>
        </p:nvSpPr>
        <p:spPr>
          <a:xfrm>
            <a:off x="6316229" y="2609581"/>
            <a:ext cx="1299417" cy="523220"/>
          </a:xfrm>
          <a:prstGeom prst="rect">
            <a:avLst/>
          </a:prstGeom>
          <a:noFill/>
        </p:spPr>
        <p:txBody>
          <a:bodyPr wrap="square" rtlCol="0">
            <a:spAutoFit/>
          </a:bodyPr>
          <a:lstStyle/>
          <a:p>
            <a:r>
              <a:rPr lang="en-GB" sz="1400" b="1" dirty="0" smtClean="0">
                <a:latin typeface="Lato" panose="020F0502020204030203" pitchFamily="34" charset="0"/>
                <a:ea typeface="Lato" panose="020F0502020204030203" pitchFamily="34" charset="0"/>
                <a:cs typeface="Lato" panose="020F0502020204030203" pitchFamily="34" charset="0"/>
              </a:rPr>
              <a:t>Aerosol</a:t>
            </a:r>
          </a:p>
          <a:p>
            <a:r>
              <a:rPr lang="en-GB" sz="1400" b="1" dirty="0" smtClean="0">
                <a:latin typeface="Lato" panose="020F0502020204030203" pitchFamily="34" charset="0"/>
                <a:ea typeface="Lato" panose="020F0502020204030203" pitchFamily="34" charset="0"/>
                <a:cs typeface="Lato" panose="020F0502020204030203" pitchFamily="34" charset="0"/>
              </a:rPr>
              <a:t>Canisters</a:t>
            </a:r>
            <a:endParaRPr lang="en-GB" sz="1400" b="1" dirty="0">
              <a:latin typeface="Lato" panose="020F0502020204030203" pitchFamily="34" charset="0"/>
              <a:ea typeface="Lato" panose="020F0502020204030203" pitchFamily="34" charset="0"/>
              <a:cs typeface="Lato" panose="020F0502020204030203" pitchFamily="34" charset="0"/>
            </a:endParaRPr>
          </a:p>
        </p:txBody>
      </p:sp>
      <p:sp>
        <p:nvSpPr>
          <p:cNvPr id="48" name="TextBox 47"/>
          <p:cNvSpPr txBox="1"/>
          <p:nvPr/>
        </p:nvSpPr>
        <p:spPr>
          <a:xfrm>
            <a:off x="8186294" y="1852666"/>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5</a:t>
            </a:r>
            <a:endParaRPr lang="en-GB" sz="4400" b="1" i="1" spc="-150" dirty="0">
              <a:solidFill>
                <a:schemeClr val="bg1">
                  <a:lumMod val="65000"/>
                </a:schemeClr>
              </a:solidFill>
              <a:latin typeface="Futura Md BT" panose="020B0602020204020303" pitchFamily="34" charset="0"/>
            </a:endParaRPr>
          </a:p>
        </p:txBody>
      </p:sp>
      <p:sp>
        <p:nvSpPr>
          <p:cNvPr id="49" name="TextBox 48"/>
          <p:cNvSpPr txBox="1"/>
          <p:nvPr/>
        </p:nvSpPr>
        <p:spPr>
          <a:xfrm>
            <a:off x="8174984" y="2608040"/>
            <a:ext cx="1261151" cy="526301"/>
          </a:xfrm>
          <a:prstGeom prst="rect">
            <a:avLst/>
          </a:prstGeom>
          <a:noFill/>
        </p:spPr>
        <p:txBody>
          <a:bodyPr wrap="square" rtlCol="0">
            <a:spAutoFit/>
          </a:bodyPr>
          <a:lstStyle/>
          <a:p>
            <a:pPr>
              <a:defRPr/>
            </a:pPr>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Solo 330, 460 &amp; 423</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0" name="TextBox 49"/>
          <p:cNvSpPr txBox="1"/>
          <p:nvPr/>
        </p:nvSpPr>
        <p:spPr>
          <a:xfrm>
            <a:off x="9959002" y="1849005"/>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6</a:t>
            </a:r>
            <a:endParaRPr lang="en-GB" sz="4400" b="1" i="1" spc="-150" dirty="0">
              <a:solidFill>
                <a:schemeClr val="bg1">
                  <a:lumMod val="65000"/>
                </a:schemeClr>
              </a:solidFill>
              <a:latin typeface="Futura Md BT" panose="020B0602020204020303" pitchFamily="34" charset="0"/>
            </a:endParaRPr>
          </a:p>
        </p:txBody>
      </p:sp>
      <p:sp>
        <p:nvSpPr>
          <p:cNvPr id="51" name="TextBox 50"/>
          <p:cNvSpPr txBox="1"/>
          <p:nvPr/>
        </p:nvSpPr>
        <p:spPr>
          <a:xfrm>
            <a:off x="9949445" y="2608040"/>
            <a:ext cx="1311036" cy="307777"/>
          </a:xfrm>
          <a:prstGeom prst="rect">
            <a:avLst/>
          </a:prstGeom>
          <a:noFill/>
        </p:spPr>
        <p:txBody>
          <a:bodyPr wrap="square" rtlCol="0">
            <a:spAutoFit/>
          </a:bodyPr>
          <a:lstStyle/>
          <a:p>
            <a:pPr>
              <a:defRPr/>
            </a:pPr>
            <a:r>
              <a:rPr lang="en-GB" sz="1400" b="1" dirty="0" err="1"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Testifire</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54" name="TextBox 53"/>
          <p:cNvSpPr txBox="1"/>
          <p:nvPr/>
        </p:nvSpPr>
        <p:spPr>
          <a:xfrm>
            <a:off x="737221" y="3772197"/>
            <a:ext cx="681199"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7</a:t>
            </a:r>
            <a:endParaRPr lang="en-GB" sz="4400" b="1" i="1" spc="-150" dirty="0">
              <a:solidFill>
                <a:schemeClr val="bg1">
                  <a:lumMod val="65000"/>
                </a:schemeClr>
              </a:solidFill>
              <a:latin typeface="Futura Md BT" panose="020B0602020204020303" pitchFamily="34" charset="0"/>
            </a:endParaRPr>
          </a:p>
        </p:txBody>
      </p:sp>
      <p:sp>
        <p:nvSpPr>
          <p:cNvPr id="55" name="TextBox 54"/>
          <p:cNvSpPr txBox="1"/>
          <p:nvPr/>
        </p:nvSpPr>
        <p:spPr>
          <a:xfrm>
            <a:off x="719683" y="4526440"/>
            <a:ext cx="1778226" cy="307777"/>
          </a:xfrm>
          <a:prstGeom prst="rect">
            <a:avLst/>
          </a:prstGeom>
          <a:noFill/>
        </p:spPr>
        <p:txBody>
          <a:bodyPr wrap="square" rtlCol="0">
            <a:spAutoFit/>
          </a:bodyPr>
          <a:lstStyle/>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Solo 365</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6" name="TextBox 55"/>
          <p:cNvSpPr txBox="1"/>
          <p:nvPr/>
        </p:nvSpPr>
        <p:spPr>
          <a:xfrm>
            <a:off x="2559080" y="3781389"/>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8</a:t>
            </a:r>
            <a:endParaRPr lang="en-GB" sz="4400" b="1" i="1" spc="-150" dirty="0">
              <a:solidFill>
                <a:schemeClr val="bg1">
                  <a:lumMod val="65000"/>
                </a:schemeClr>
              </a:solidFill>
              <a:latin typeface="Futura Md BT" panose="020B0602020204020303" pitchFamily="34" charset="0"/>
            </a:endParaRPr>
          </a:p>
        </p:txBody>
      </p:sp>
      <p:sp>
        <p:nvSpPr>
          <p:cNvPr id="57" name="TextBox 56"/>
          <p:cNvSpPr txBox="1"/>
          <p:nvPr/>
        </p:nvSpPr>
        <p:spPr>
          <a:xfrm>
            <a:off x="2470077" y="4526440"/>
            <a:ext cx="1643529" cy="738664"/>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Solo Battery Batons, Chargers &amp; Accessories</a:t>
            </a:r>
          </a:p>
        </p:txBody>
      </p:sp>
      <p:sp>
        <p:nvSpPr>
          <p:cNvPr id="58" name="TextBox 57"/>
          <p:cNvSpPr txBox="1"/>
          <p:nvPr/>
        </p:nvSpPr>
        <p:spPr>
          <a:xfrm>
            <a:off x="4439866" y="3778153"/>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9</a:t>
            </a:r>
            <a:endParaRPr lang="en-GB" sz="4400" b="1" i="1" spc="-150" dirty="0">
              <a:solidFill>
                <a:schemeClr val="bg1">
                  <a:lumMod val="65000"/>
                </a:schemeClr>
              </a:solidFill>
              <a:latin typeface="Futura Md BT" panose="020B0602020204020303" pitchFamily="34" charset="0"/>
            </a:endParaRPr>
          </a:p>
        </p:txBody>
      </p:sp>
      <p:sp>
        <p:nvSpPr>
          <p:cNvPr id="59" name="TextBox 58"/>
          <p:cNvSpPr txBox="1"/>
          <p:nvPr/>
        </p:nvSpPr>
        <p:spPr>
          <a:xfrm>
            <a:off x="4439867" y="4541638"/>
            <a:ext cx="1474468" cy="523220"/>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ASD System Testing</a:t>
            </a:r>
          </a:p>
        </p:txBody>
      </p:sp>
      <p:sp>
        <p:nvSpPr>
          <p:cNvPr id="60" name="TextBox 59"/>
          <p:cNvSpPr txBox="1"/>
          <p:nvPr/>
        </p:nvSpPr>
        <p:spPr>
          <a:xfrm>
            <a:off x="6288397" y="3781389"/>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10</a:t>
            </a:r>
            <a:endParaRPr lang="en-GB" sz="4400" b="1" i="1" spc="-150" dirty="0">
              <a:solidFill>
                <a:schemeClr val="bg1">
                  <a:lumMod val="65000"/>
                </a:schemeClr>
              </a:solidFill>
              <a:latin typeface="Futura Md BT" panose="020B0602020204020303" pitchFamily="34" charset="0"/>
            </a:endParaRPr>
          </a:p>
        </p:txBody>
      </p:sp>
      <p:sp>
        <p:nvSpPr>
          <p:cNvPr id="61" name="TextBox 60"/>
          <p:cNvSpPr txBox="1"/>
          <p:nvPr/>
        </p:nvSpPr>
        <p:spPr>
          <a:xfrm>
            <a:off x="6288397" y="4525779"/>
            <a:ext cx="1299417"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Removal &amp; Cleaning</a:t>
            </a:r>
          </a:p>
        </p:txBody>
      </p:sp>
      <p:sp>
        <p:nvSpPr>
          <p:cNvPr id="62" name="TextBox 61"/>
          <p:cNvSpPr txBox="1"/>
          <p:nvPr/>
        </p:nvSpPr>
        <p:spPr>
          <a:xfrm>
            <a:off x="8158462" y="3768864"/>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11</a:t>
            </a:r>
            <a:endParaRPr lang="en-GB" sz="4400" b="1" i="1" spc="-150" dirty="0">
              <a:solidFill>
                <a:schemeClr val="bg1">
                  <a:lumMod val="65000"/>
                </a:schemeClr>
              </a:solidFill>
              <a:latin typeface="Futura Md BT" panose="020B0602020204020303" pitchFamily="34" charset="0"/>
            </a:endParaRPr>
          </a:p>
        </p:txBody>
      </p:sp>
      <p:sp>
        <p:nvSpPr>
          <p:cNvPr id="63" name="TextBox 62"/>
          <p:cNvSpPr txBox="1"/>
          <p:nvPr/>
        </p:nvSpPr>
        <p:spPr>
          <a:xfrm>
            <a:off x="8147152" y="4524238"/>
            <a:ext cx="1261151"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Working at Height</a:t>
            </a:r>
          </a:p>
        </p:txBody>
      </p:sp>
      <p:sp>
        <p:nvSpPr>
          <p:cNvPr id="64" name="TextBox 63"/>
          <p:cNvSpPr txBox="1"/>
          <p:nvPr/>
        </p:nvSpPr>
        <p:spPr>
          <a:xfrm>
            <a:off x="9931170" y="3765203"/>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12</a:t>
            </a:r>
            <a:endParaRPr lang="en-GB" sz="4400" b="1" i="1" spc="-150" dirty="0">
              <a:solidFill>
                <a:schemeClr val="bg1">
                  <a:lumMod val="65000"/>
                </a:schemeClr>
              </a:solidFill>
              <a:latin typeface="Futura Md BT" panose="020B0602020204020303" pitchFamily="34" charset="0"/>
            </a:endParaRPr>
          </a:p>
        </p:txBody>
      </p:sp>
      <p:sp>
        <p:nvSpPr>
          <p:cNvPr id="65" name="TextBox 64"/>
          <p:cNvSpPr txBox="1"/>
          <p:nvPr/>
        </p:nvSpPr>
        <p:spPr>
          <a:xfrm>
            <a:off x="9921613" y="4524238"/>
            <a:ext cx="1495324" cy="738664"/>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General Testing</a:t>
            </a:r>
          </a:p>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Tips &amp; Care of Products</a:t>
            </a:r>
          </a:p>
        </p:txBody>
      </p:sp>
      <p:sp>
        <p:nvSpPr>
          <p:cNvPr id="66" name="TextBox 65"/>
          <p:cNvSpPr txBox="1"/>
          <p:nvPr/>
        </p:nvSpPr>
        <p:spPr>
          <a:xfrm>
            <a:off x="497890" y="406579"/>
            <a:ext cx="4941512" cy="830997"/>
          </a:xfrm>
          <a:prstGeom prst="rect">
            <a:avLst/>
          </a:prstGeom>
          <a:noFill/>
        </p:spPr>
        <p:txBody>
          <a:bodyPr wrap="square" rtlCol="0">
            <a:spAutoFit/>
          </a:bodyPr>
          <a:lstStyle/>
          <a:p>
            <a:r>
              <a:rPr lang="en-GB" sz="2400" b="1" i="1" spc="-150" dirty="0" smtClean="0">
                <a:latin typeface="Futura Md BT" panose="020B0602020204020303" pitchFamily="34" charset="0"/>
              </a:rPr>
              <a:t>TESTING &amp; MAINTENANCE OF FIRE DETECTION SYSTEMS</a:t>
            </a:r>
            <a:endParaRPr lang="en-GB" sz="2400" b="1" i="1" spc="-150" dirty="0">
              <a:latin typeface="Futura Md BT" panose="020B0602020204020303" pitchFamily="34" charset="0"/>
            </a:endParaRPr>
          </a:p>
        </p:txBody>
      </p:sp>
      <p:sp>
        <p:nvSpPr>
          <p:cNvPr id="67" name="TextBox 66"/>
          <p:cNvSpPr txBox="1"/>
          <p:nvPr/>
        </p:nvSpPr>
        <p:spPr>
          <a:xfrm>
            <a:off x="497890" y="1140924"/>
            <a:ext cx="4104456" cy="646331"/>
          </a:xfrm>
          <a:prstGeom prst="rect">
            <a:avLst/>
          </a:prstGeom>
          <a:noFill/>
        </p:spPr>
        <p:txBody>
          <a:bodyPr wrap="square" rtlCol="0">
            <a:spAutoFit/>
          </a:bodyPr>
          <a:lstStyle/>
          <a:p>
            <a:r>
              <a:rPr lang="en-GB" dirty="0" smtClean="0">
                <a:latin typeface="Lato" panose="020F0502020204030203" pitchFamily="34" charset="0"/>
                <a:ea typeface="Lato" panose="020F0502020204030203" pitchFamily="34" charset="0"/>
                <a:cs typeface="Lato" panose="020F0502020204030203" pitchFamily="34" charset="0"/>
              </a:rPr>
              <a:t>2020 </a:t>
            </a:r>
            <a:r>
              <a:rPr lang="en-GB" dirty="0">
                <a:latin typeface="Lato" panose="020F0502020204030203" pitchFamily="34" charset="0"/>
                <a:ea typeface="Lato" panose="020F0502020204030203" pitchFamily="34" charset="0"/>
                <a:cs typeface="Lato" panose="020F0502020204030203" pitchFamily="34" charset="0"/>
              </a:rPr>
              <a:t>CPD Revised Edition</a:t>
            </a:r>
          </a:p>
          <a:p>
            <a:endParaRPr lang="en-GB" dirty="0">
              <a:latin typeface="Lato" panose="020F0502020204030203"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0819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rallelogram 22"/>
          <p:cNvSpPr/>
          <p:nvPr/>
        </p:nvSpPr>
        <p:spPr bwMode="auto">
          <a:xfrm rot="10800000">
            <a:off x="5016068" y="4758277"/>
            <a:ext cx="898257" cy="1371600"/>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4" name="Parallelogram 23"/>
          <p:cNvSpPr/>
          <p:nvPr/>
        </p:nvSpPr>
        <p:spPr bwMode="auto">
          <a:xfrm rot="10800000">
            <a:off x="5238958" y="4131760"/>
            <a:ext cx="1631146" cy="2739759"/>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6" name="Parallelogram 25"/>
          <p:cNvSpPr/>
          <p:nvPr/>
        </p:nvSpPr>
        <p:spPr bwMode="auto">
          <a:xfrm rot="10800000">
            <a:off x="5914325" y="4924403"/>
            <a:ext cx="898257" cy="1726992"/>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9" name="Straight Connector 8"/>
          <p:cNvCxnSpPr/>
          <p:nvPr/>
        </p:nvCxnSpPr>
        <p:spPr bwMode="auto">
          <a:xfrm flipH="1">
            <a:off x="1146011" y="2113481"/>
            <a:ext cx="58545" cy="393922"/>
          </a:xfrm>
          <a:prstGeom prst="line">
            <a:avLst/>
          </a:prstGeom>
          <a:noFill/>
          <a:ln w="57150" cap="flat" cmpd="sng" algn="ctr">
            <a:solidFill>
              <a:srgbClr val="DA291C"/>
            </a:solidFill>
            <a:prstDash val="solid"/>
            <a:round/>
            <a:headEnd type="none" w="med" len="med"/>
            <a:tailEnd type="none" w="med" len="med"/>
          </a:ln>
          <a:effectLst/>
        </p:spPr>
      </p:cxn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27" name="TextBox 26"/>
          <p:cNvSpPr txBox="1"/>
          <p:nvPr/>
        </p:nvSpPr>
        <p:spPr>
          <a:xfrm>
            <a:off x="1247264" y="2048832"/>
            <a:ext cx="3300908" cy="523220"/>
          </a:xfrm>
          <a:prstGeom prst="rect">
            <a:avLst/>
          </a:prstGeom>
          <a:noFill/>
        </p:spPr>
        <p:txBody>
          <a:bodyPr wrap="square" rtlCol="0">
            <a:spAutoFit/>
          </a:bodyPr>
          <a:lstStyle/>
          <a:p>
            <a:r>
              <a:rPr lang="en-US" altLang="en-US" sz="2800" b="1" i="1" spc="-150" dirty="0" smtClean="0">
                <a:latin typeface="Futura Md BT" panose="020B0602020204020303" pitchFamily="34" charset="0"/>
                <a:ea typeface="Lato" panose="020F0502020204030203" pitchFamily="34" charset="0"/>
                <a:cs typeface="Lato" panose="020F0502020204030203" pitchFamily="34" charset="0"/>
              </a:rPr>
              <a:t>KEEP IN TOUCH</a:t>
            </a:r>
          </a:p>
        </p:txBody>
      </p:sp>
      <p:sp>
        <p:nvSpPr>
          <p:cNvPr id="11" name="Parallelogram 10"/>
          <p:cNvSpPr/>
          <p:nvPr/>
        </p:nvSpPr>
        <p:spPr bwMode="auto">
          <a:xfrm>
            <a:off x="9558582" y="0"/>
            <a:ext cx="898257" cy="1371600"/>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2" name="Parallelogram 11"/>
          <p:cNvSpPr/>
          <p:nvPr/>
        </p:nvSpPr>
        <p:spPr bwMode="auto">
          <a:xfrm>
            <a:off x="9558582" y="0"/>
            <a:ext cx="1631146" cy="2739759"/>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3" name="Parallelogram 12"/>
          <p:cNvSpPr/>
          <p:nvPr/>
        </p:nvSpPr>
        <p:spPr bwMode="auto">
          <a:xfrm>
            <a:off x="10456839" y="166126"/>
            <a:ext cx="898257" cy="1726992"/>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4" name="TextBox 13"/>
          <p:cNvSpPr txBox="1"/>
          <p:nvPr/>
        </p:nvSpPr>
        <p:spPr>
          <a:xfrm>
            <a:off x="1855492" y="2598088"/>
            <a:ext cx="3585285" cy="2057999"/>
          </a:xfrm>
          <a:prstGeom prst="rect">
            <a:avLst/>
          </a:prstGeom>
          <a:noFill/>
        </p:spPr>
        <p:txBody>
          <a:bodyPr wrap="square" lIns="0" tIns="0" rIns="91440" bIns="0" rtlCol="0">
            <a:spAutoFit/>
          </a:bodyPr>
          <a:lstStyle/>
          <a:p>
            <a:pPr>
              <a:lnSpc>
                <a:spcPct val="250000"/>
              </a:lnSpc>
            </a:pPr>
            <a:r>
              <a:rPr lang="en-US" sz="1400" b="1" dirty="0" smtClean="0">
                <a:latin typeface="Lato" panose="020F0502020204030203" pitchFamily="34" charset="0"/>
              </a:rPr>
              <a:t>Detectortesters1</a:t>
            </a:r>
          </a:p>
          <a:p>
            <a:pPr>
              <a:lnSpc>
                <a:spcPct val="250000"/>
              </a:lnSpc>
            </a:pPr>
            <a:r>
              <a:rPr lang="en-US" sz="1400" b="1" dirty="0" smtClean="0">
                <a:latin typeface="Lato" panose="020F0502020204030203" pitchFamily="34" charset="0"/>
              </a:rPr>
              <a:t>@</a:t>
            </a:r>
            <a:r>
              <a:rPr lang="en-US" sz="1400" b="1" dirty="0" err="1" smtClean="0">
                <a:latin typeface="Lato" panose="020F0502020204030203" pitchFamily="34" charset="0"/>
              </a:rPr>
              <a:t>NoClimbProducts</a:t>
            </a:r>
            <a:endParaRPr lang="en-US" sz="1400" b="1" dirty="0" smtClean="0">
              <a:latin typeface="Lato" panose="020F0502020204030203" pitchFamily="34" charset="0"/>
            </a:endParaRPr>
          </a:p>
          <a:p>
            <a:pPr>
              <a:lnSpc>
                <a:spcPct val="250000"/>
              </a:lnSpc>
            </a:pPr>
            <a:r>
              <a:rPr lang="en-US" sz="1400" b="1" dirty="0" err="1" smtClean="0">
                <a:latin typeface="Lato" panose="020F0502020204030203" pitchFamily="34" charset="0"/>
              </a:rPr>
              <a:t>Detectortesters</a:t>
            </a:r>
            <a:r>
              <a:rPr lang="en-US" sz="1400" b="1" dirty="0" smtClean="0">
                <a:latin typeface="Lato" panose="020F0502020204030203" pitchFamily="34" charset="0"/>
              </a:rPr>
              <a:t> (No Climb Products Ltd)</a:t>
            </a:r>
          </a:p>
          <a:p>
            <a:pPr>
              <a:lnSpc>
                <a:spcPct val="250000"/>
              </a:lnSpc>
            </a:pPr>
            <a:r>
              <a:rPr lang="en-US" sz="1400" b="1" dirty="0">
                <a:latin typeface="Lato" panose="020F0502020204030203" pitchFamily="34" charset="0"/>
              </a:rPr>
              <a:t>D</a:t>
            </a:r>
            <a:r>
              <a:rPr lang="en-US" sz="1400" b="1" dirty="0" smtClean="0">
                <a:latin typeface="Lato" panose="020F0502020204030203" pitchFamily="34" charset="0"/>
              </a:rPr>
              <a:t>etectortesters1</a:t>
            </a:r>
            <a:endParaRPr lang="en-US" sz="1400" b="1" dirty="0">
              <a:latin typeface="Lato" panose="020F0502020204030203" pitchFamily="34" charset="0"/>
            </a:endParaRPr>
          </a:p>
        </p:txBody>
      </p:sp>
      <p:sp>
        <p:nvSpPr>
          <p:cNvPr id="15" name="Shape 3907"/>
          <p:cNvSpPr/>
          <p:nvPr/>
        </p:nvSpPr>
        <p:spPr>
          <a:xfrm>
            <a:off x="1344048" y="2767049"/>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9" y="6381"/>
                  <a:pt x="9815" y="7120"/>
                  <a:pt x="9815" y="8363"/>
                </a:cubicBezTo>
                <a:lnTo>
                  <a:pt x="9815" y="9322"/>
                </a:lnTo>
                <a:lnTo>
                  <a:pt x="8837" y="9322"/>
                </a:lnTo>
                <a:lnTo>
                  <a:pt x="8837" y="10800"/>
                </a:lnTo>
                <a:lnTo>
                  <a:pt x="9815" y="10800"/>
                </a:lnTo>
                <a:lnTo>
                  <a:pt x="9815"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6" name="Shape 3906"/>
          <p:cNvSpPr/>
          <p:nvPr/>
        </p:nvSpPr>
        <p:spPr>
          <a:xfrm>
            <a:off x="1344048" y="3291836"/>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39" y="7246"/>
                  <a:pt x="15108" y="7411"/>
                  <a:pt x="14650" y="7500"/>
                </a:cubicBezTo>
                <a:cubicBezTo>
                  <a:pt x="14282" y="7114"/>
                  <a:pt x="13759" y="6874"/>
                  <a:pt x="13180" y="6874"/>
                </a:cubicBezTo>
                <a:cubicBezTo>
                  <a:pt x="12067" y="6874"/>
                  <a:pt x="11165" y="7762"/>
                  <a:pt x="11165" y="8856"/>
                </a:cubicBezTo>
                <a:cubicBezTo>
                  <a:pt x="11165" y="9012"/>
                  <a:pt x="11183" y="9162"/>
                  <a:pt x="11217" y="9308"/>
                </a:cubicBezTo>
                <a:cubicBezTo>
                  <a:pt x="9543" y="9226"/>
                  <a:pt x="8059" y="8436"/>
                  <a:pt x="7065" y="7236"/>
                </a:cubicBezTo>
                <a:cubicBezTo>
                  <a:pt x="6892" y="7530"/>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2"/>
                  <a:pt x="7483" y="11638"/>
                </a:cubicBezTo>
                <a:cubicBezTo>
                  <a:pt x="7739" y="12426"/>
                  <a:pt x="8483" y="12999"/>
                  <a:pt x="9364" y="13015"/>
                </a:cubicBezTo>
                <a:cubicBezTo>
                  <a:pt x="8674" y="13547"/>
                  <a:pt x="7806" y="13863"/>
                  <a:pt x="6862" y="13863"/>
                </a:cubicBezTo>
                <a:cubicBezTo>
                  <a:pt x="6699" y="13863"/>
                  <a:pt x="6539" y="13855"/>
                  <a:pt x="6382" y="13837"/>
                </a:cubicBezTo>
                <a:cubicBezTo>
                  <a:pt x="7274" y="14398"/>
                  <a:pt x="8332" y="14727"/>
                  <a:pt x="9470" y="14727"/>
                </a:cubicBezTo>
                <a:cubicBezTo>
                  <a:pt x="13174" y="14727"/>
                  <a:pt x="15200" y="11706"/>
                  <a:pt x="15200" y="9086"/>
                </a:cubicBezTo>
                <a:cubicBezTo>
                  <a:pt x="15200" y="9000"/>
                  <a:pt x="15199" y="8914"/>
                  <a:pt x="15195" y="8830"/>
                </a:cubicBezTo>
                <a:cubicBezTo>
                  <a:pt x="15588" y="8550"/>
                  <a:pt x="15930" y="8201"/>
                  <a:pt x="16200" y="7804"/>
                </a:cubicBezTo>
                <a:cubicBezTo>
                  <a:pt x="15839" y="7961"/>
                  <a:pt x="15451" y="8067"/>
                  <a:pt x="15044" y="8115"/>
                </a:cubicBezTo>
                <a:cubicBezTo>
                  <a:pt x="15459" y="7870"/>
                  <a:pt x="15778" y="7482"/>
                  <a:pt x="15929" y="7018"/>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7" name="Shape 3912"/>
          <p:cNvSpPr/>
          <p:nvPr/>
        </p:nvSpPr>
        <p:spPr>
          <a:xfrm>
            <a:off x="1344047" y="3836959"/>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20618" y="19636"/>
                </a:moveTo>
                <a:cubicBezTo>
                  <a:pt x="20618" y="20179"/>
                  <a:pt x="20179"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38100" tIns="38100" rIns="38100" bIns="38100" anchor="ctr"/>
          <a:lstStyle/>
          <a:p>
            <a:endParaRPr>
              <a:solidFill>
                <a:prstClr val="black"/>
              </a:solidFill>
            </a:endParaRPr>
          </a:p>
        </p:txBody>
      </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038377" y="1600242"/>
            <a:ext cx="6641556" cy="3899528"/>
          </a:xfrm>
          <a:prstGeom prst="rect">
            <a:avLst/>
          </a:prstGeom>
          <a:effectLst/>
        </p:spPr>
      </p:pic>
      <p:pic>
        <p:nvPicPr>
          <p:cNvPr id="21" name="Picture Placeholder 20"/>
          <p:cNvPicPr>
            <a:picLocks noChangeAspect="1"/>
          </p:cNvPicPr>
          <p:nvPr/>
        </p:nvPicPr>
        <p:blipFill>
          <a:blip r:embed="rId8" cstate="print">
            <a:extLst>
              <a:ext uri="{28A0092B-C50C-407E-A947-70E740481C1C}">
                <a14:useLocalDpi xmlns:a14="http://schemas.microsoft.com/office/drawing/2010/main" val="0"/>
              </a:ext>
            </a:extLst>
          </a:blip>
          <a:srcRect l="20" r="20"/>
          <a:stretch>
            <a:fillRect/>
          </a:stretch>
        </p:blipFill>
        <p:spPr>
          <a:xfrm>
            <a:off x="5845998" y="1844506"/>
            <a:ext cx="5026766" cy="3163953"/>
          </a:xfrm>
          <a:prstGeom prst="rect">
            <a:avLst/>
          </a:prstGeom>
          <a:solidFill>
            <a:schemeClr val="bg1"/>
          </a:solidFill>
        </p:spPr>
      </p:pic>
      <p:sp>
        <p:nvSpPr>
          <p:cNvPr id="22" name="Shape 3908"/>
          <p:cNvSpPr/>
          <p:nvPr/>
        </p:nvSpPr>
        <p:spPr>
          <a:xfrm>
            <a:off x="1344047" y="4355956"/>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20" y="12090"/>
                  <a:pt x="14020" y="12429"/>
                  <a:pt x="14020" y="12429"/>
                </a:cubicBezTo>
                <a:lnTo>
                  <a:pt x="14020" y="12863"/>
                </a:lnTo>
                <a:lnTo>
                  <a:pt x="14629" y="12863"/>
                </a:lnTo>
                <a:lnTo>
                  <a:pt x="14629" y="12429"/>
                </a:lnTo>
                <a:cubicBezTo>
                  <a:pt x="14629" y="12429"/>
                  <a:pt x="14629" y="12090"/>
                  <a:pt x="14324" y="12090"/>
                </a:cubicBezTo>
                <a:moveTo>
                  <a:pt x="15287" y="12380"/>
                </a:moveTo>
                <a:lnTo>
                  <a:pt x="15287" y="13348"/>
                </a:lnTo>
                <a:lnTo>
                  <a:pt x="14020" y="13348"/>
                </a:lnTo>
                <a:lnTo>
                  <a:pt x="14020" y="14072"/>
                </a:lnTo>
                <a:cubicBezTo>
                  <a:pt x="14020" y="14072"/>
                  <a:pt x="14020" y="14411"/>
                  <a:pt x="14324" y="14411"/>
                </a:cubicBezTo>
                <a:cubicBezTo>
                  <a:pt x="14629" y="14411"/>
                  <a:pt x="14629" y="14072"/>
                  <a:pt x="14629" y="14072"/>
                </a:cubicBezTo>
                <a:lnTo>
                  <a:pt x="14629" y="13734"/>
                </a:lnTo>
                <a:lnTo>
                  <a:pt x="15287" y="13734"/>
                </a:lnTo>
                <a:lnTo>
                  <a:pt x="15287" y="14266"/>
                </a:lnTo>
                <a:cubicBezTo>
                  <a:pt x="15287" y="14266"/>
                  <a:pt x="15186" y="14943"/>
                  <a:pt x="14374" y="14943"/>
                </a:cubicBezTo>
                <a:cubicBezTo>
                  <a:pt x="13563" y="14943"/>
                  <a:pt x="13412" y="14266"/>
                  <a:pt x="13412" y="14266"/>
                </a:cubicBezTo>
                <a:lnTo>
                  <a:pt x="13412" y="12380"/>
                </a:lnTo>
                <a:cubicBezTo>
                  <a:pt x="13412" y="12380"/>
                  <a:pt x="13412" y="11558"/>
                  <a:pt x="14374" y="11558"/>
                </a:cubicBezTo>
                <a:cubicBezTo>
                  <a:pt x="15338" y="11558"/>
                  <a:pt x="15287" y="12380"/>
                  <a:pt x="15287" y="12380"/>
                </a:cubicBezTo>
                <a:moveTo>
                  <a:pt x="12905" y="14169"/>
                </a:moveTo>
                <a:cubicBezTo>
                  <a:pt x="12905" y="14169"/>
                  <a:pt x="12905" y="14943"/>
                  <a:pt x="12347" y="14943"/>
                </a:cubicBezTo>
                <a:cubicBezTo>
                  <a:pt x="12005" y="14943"/>
                  <a:pt x="11797" y="14762"/>
                  <a:pt x="11687" y="14622"/>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5" y="11897"/>
                  <a:pt x="12905" y="12332"/>
                </a:cubicBezTo>
                <a:cubicBezTo>
                  <a:pt x="12905" y="12332"/>
                  <a:pt x="12905" y="14169"/>
                  <a:pt x="12905" y="14169"/>
                </a:cubicBezTo>
                <a:close/>
                <a:moveTo>
                  <a:pt x="10521" y="14895"/>
                </a:moveTo>
                <a:lnTo>
                  <a:pt x="9913" y="14895"/>
                </a:lnTo>
                <a:lnTo>
                  <a:pt x="9913" y="14605"/>
                </a:lnTo>
                <a:cubicBezTo>
                  <a:pt x="9913" y="14605"/>
                  <a:pt x="9558" y="14943"/>
                  <a:pt x="9152" y="14943"/>
                </a:cubicBezTo>
                <a:cubicBezTo>
                  <a:pt x="8746" y="14943"/>
                  <a:pt x="8696" y="14556"/>
                  <a:pt x="8696" y="14556"/>
                </a:cubicBezTo>
                <a:lnTo>
                  <a:pt x="8696" y="11558"/>
                </a:lnTo>
                <a:lnTo>
                  <a:pt x="9304" y="11558"/>
                </a:lnTo>
                <a:lnTo>
                  <a:pt x="9304" y="14363"/>
                </a:lnTo>
                <a:cubicBezTo>
                  <a:pt x="9304" y="14363"/>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3" y="11074"/>
                </a:lnTo>
                <a:lnTo>
                  <a:pt x="7833" y="14895"/>
                </a:lnTo>
                <a:lnTo>
                  <a:pt x="7124" y="14895"/>
                </a:lnTo>
                <a:lnTo>
                  <a:pt x="7124" y="11074"/>
                </a:lnTo>
                <a:lnTo>
                  <a:pt x="6364" y="11074"/>
                </a:lnTo>
                <a:lnTo>
                  <a:pt x="6364" y="10446"/>
                </a:lnTo>
                <a:lnTo>
                  <a:pt x="8595" y="10446"/>
                </a:lnTo>
                <a:cubicBezTo>
                  <a:pt x="8595" y="10446"/>
                  <a:pt x="8595" y="11074"/>
                  <a:pt x="8595" y="11074"/>
                </a:cubicBezTo>
                <a:close/>
                <a:moveTo>
                  <a:pt x="14527" y="9431"/>
                </a:moveTo>
                <a:cubicBezTo>
                  <a:pt x="14527" y="9431"/>
                  <a:pt x="12667" y="9334"/>
                  <a:pt x="10800" y="9334"/>
                </a:cubicBezTo>
                <a:cubicBezTo>
                  <a:pt x="8940" y="9334"/>
                  <a:pt x="7073" y="9431"/>
                  <a:pt x="7073" y="9431"/>
                </a:cubicBezTo>
                <a:cubicBezTo>
                  <a:pt x="6233" y="9431"/>
                  <a:pt x="5552" y="10080"/>
                  <a:pt x="5552" y="10881"/>
                </a:cubicBezTo>
                <a:cubicBezTo>
                  <a:pt x="5552" y="10881"/>
                  <a:pt x="5400" y="11822"/>
                  <a:pt x="5400" y="12767"/>
                </a:cubicBezTo>
                <a:cubicBezTo>
                  <a:pt x="5400" y="13708"/>
                  <a:pt x="5552" y="14652"/>
                  <a:pt x="5552" y="14652"/>
                </a:cubicBezTo>
                <a:cubicBezTo>
                  <a:pt x="5552" y="15454"/>
                  <a:pt x="6233" y="16104"/>
                  <a:pt x="7073" y="16104"/>
                </a:cubicBezTo>
                <a:cubicBezTo>
                  <a:pt x="7073" y="16104"/>
                  <a:pt x="8905" y="16200"/>
                  <a:pt x="10800" y="16200"/>
                </a:cubicBezTo>
                <a:cubicBezTo>
                  <a:pt x="12630" y="16200"/>
                  <a:pt x="14527" y="16104"/>
                  <a:pt x="14527" y="16104"/>
                </a:cubicBezTo>
                <a:cubicBezTo>
                  <a:pt x="15367" y="16104"/>
                  <a:pt x="16049" y="15454"/>
                  <a:pt x="16049" y="14652"/>
                </a:cubicBezTo>
                <a:cubicBezTo>
                  <a:pt x="16049" y="14652"/>
                  <a:pt x="16200" y="13700"/>
                  <a:pt x="16200" y="12767"/>
                </a:cubicBezTo>
                <a:cubicBezTo>
                  <a:pt x="16200" y="11814"/>
                  <a:pt x="16049" y="10881"/>
                  <a:pt x="16049" y="10881"/>
                </a:cubicBezTo>
                <a:cubicBezTo>
                  <a:pt x="16049" y="10080"/>
                  <a:pt x="15367" y="9431"/>
                  <a:pt x="14527" y="9431"/>
                </a:cubicBezTo>
                <a:moveTo>
                  <a:pt x="11991" y="12090"/>
                </a:moveTo>
                <a:cubicBezTo>
                  <a:pt x="11859" y="12090"/>
                  <a:pt x="11757" y="12167"/>
                  <a:pt x="11687" y="12243"/>
                </a:cubicBezTo>
                <a:lnTo>
                  <a:pt x="11687" y="14277"/>
                </a:lnTo>
                <a:cubicBezTo>
                  <a:pt x="11751" y="14345"/>
                  <a:pt x="11847" y="14411"/>
                  <a:pt x="11991" y="14411"/>
                </a:cubicBezTo>
                <a:cubicBezTo>
                  <a:pt x="12296" y="14411"/>
                  <a:pt x="12296" y="14072"/>
                  <a:pt x="12296" y="14072"/>
                </a:cubicBezTo>
                <a:lnTo>
                  <a:pt x="12296" y="12429"/>
                </a:lnTo>
                <a:cubicBezTo>
                  <a:pt x="12296" y="12429"/>
                  <a:pt x="12245" y="12090"/>
                  <a:pt x="11991" y="12090"/>
                </a:cubicBezTo>
                <a:moveTo>
                  <a:pt x="20618" y="19636"/>
                </a:moveTo>
                <a:cubicBezTo>
                  <a:pt x="20618" y="20179"/>
                  <a:pt x="20179"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986" y="8751"/>
                </a:moveTo>
                <a:lnTo>
                  <a:pt x="8696" y="8751"/>
                </a:lnTo>
                <a:lnTo>
                  <a:pt x="8696" y="7188"/>
                </a:lnTo>
                <a:lnTo>
                  <a:pt x="9507" y="4970"/>
                </a:lnTo>
                <a:lnTo>
                  <a:pt x="8848" y="4970"/>
                </a:lnTo>
                <a:lnTo>
                  <a:pt x="8341" y="6433"/>
                </a:lnTo>
                <a:lnTo>
                  <a:pt x="7833" y="4970"/>
                </a:lnTo>
                <a:lnTo>
                  <a:pt x="7124" y="4970"/>
                </a:lnTo>
                <a:lnTo>
                  <a:pt x="7986" y="7188"/>
                </a:lnTo>
                <a:cubicBezTo>
                  <a:pt x="7986" y="7188"/>
                  <a:pt x="7986" y="8751"/>
                  <a:pt x="7986" y="8751"/>
                </a:cubicBezTo>
                <a:close/>
                <a:moveTo>
                  <a:pt x="10166" y="6634"/>
                </a:moveTo>
                <a:cubicBezTo>
                  <a:pt x="10166" y="6467"/>
                  <a:pt x="10302" y="6332"/>
                  <a:pt x="10470" y="6332"/>
                </a:cubicBezTo>
                <a:cubicBezTo>
                  <a:pt x="10638" y="6332"/>
                  <a:pt x="10774" y="6467"/>
                  <a:pt x="10774" y="6634"/>
                </a:cubicBezTo>
                <a:lnTo>
                  <a:pt x="10774" y="8045"/>
                </a:lnTo>
                <a:cubicBezTo>
                  <a:pt x="10774" y="8212"/>
                  <a:pt x="10638" y="8348"/>
                  <a:pt x="10470" y="8348"/>
                </a:cubicBezTo>
                <a:cubicBezTo>
                  <a:pt x="10302" y="8348"/>
                  <a:pt x="10166" y="8212"/>
                  <a:pt x="10166" y="8045"/>
                </a:cubicBezTo>
                <a:cubicBezTo>
                  <a:pt x="10166" y="8045"/>
                  <a:pt x="10166" y="6634"/>
                  <a:pt x="10166" y="6634"/>
                </a:cubicBezTo>
                <a:close/>
                <a:moveTo>
                  <a:pt x="10369" y="8802"/>
                </a:moveTo>
                <a:lnTo>
                  <a:pt x="10572" y="8802"/>
                </a:lnTo>
                <a:cubicBezTo>
                  <a:pt x="11020" y="8802"/>
                  <a:pt x="11383" y="8440"/>
                  <a:pt x="11383" y="7995"/>
                </a:cubicBezTo>
                <a:lnTo>
                  <a:pt x="11383" y="6685"/>
                </a:lnTo>
                <a:cubicBezTo>
                  <a:pt x="11383" y="6239"/>
                  <a:pt x="11020" y="5877"/>
                  <a:pt x="10572" y="5877"/>
                </a:cubicBezTo>
                <a:lnTo>
                  <a:pt x="10369" y="5877"/>
                </a:lnTo>
                <a:cubicBezTo>
                  <a:pt x="9921" y="5877"/>
                  <a:pt x="9558" y="6239"/>
                  <a:pt x="9558" y="6685"/>
                </a:cubicBezTo>
                <a:lnTo>
                  <a:pt x="9558" y="7995"/>
                </a:lnTo>
                <a:cubicBezTo>
                  <a:pt x="9558" y="8440"/>
                  <a:pt x="9921" y="8802"/>
                  <a:pt x="10369" y="8802"/>
                </a:cubicBezTo>
                <a:moveTo>
                  <a:pt x="12397" y="8802"/>
                </a:moveTo>
                <a:cubicBezTo>
                  <a:pt x="12803" y="8802"/>
                  <a:pt x="13158" y="8449"/>
                  <a:pt x="13158" y="8449"/>
                </a:cubicBezTo>
                <a:lnTo>
                  <a:pt x="13158" y="8751"/>
                </a:lnTo>
                <a:lnTo>
                  <a:pt x="13767" y="8751"/>
                </a:lnTo>
                <a:lnTo>
                  <a:pt x="13767" y="5877"/>
                </a:lnTo>
                <a:lnTo>
                  <a:pt x="13158" y="5877"/>
                </a:lnTo>
                <a:lnTo>
                  <a:pt x="13158" y="8096"/>
                </a:lnTo>
                <a:cubicBezTo>
                  <a:pt x="13158" y="8096"/>
                  <a:pt x="12955" y="8348"/>
                  <a:pt x="12752" y="8348"/>
                </a:cubicBezTo>
                <a:cubicBezTo>
                  <a:pt x="12549" y="8348"/>
                  <a:pt x="12549" y="8197"/>
                  <a:pt x="12549" y="8197"/>
                </a:cubicBezTo>
                <a:lnTo>
                  <a:pt x="12549" y="5877"/>
                </a:lnTo>
                <a:lnTo>
                  <a:pt x="11941" y="5877"/>
                </a:lnTo>
                <a:lnTo>
                  <a:pt x="11941" y="8398"/>
                </a:lnTo>
                <a:cubicBezTo>
                  <a:pt x="11941" y="8398"/>
                  <a:pt x="11991" y="8802"/>
                  <a:pt x="12397" y="8802"/>
                </a:cubicBezTo>
              </a:path>
            </a:pathLst>
          </a:custGeom>
          <a:solidFill>
            <a:schemeClr val="tx1"/>
          </a:solidFill>
          <a:ln w="12700">
            <a:miter lim="400000"/>
          </a:ln>
        </p:spPr>
        <p:txBody>
          <a:bodyPr lIns="38100" tIns="38100" rIns="38100" bIns="38100" anchor="ctr"/>
          <a:lstStyle/>
          <a:p>
            <a:endParaRPr>
              <a:solidFill>
                <a:prstClr val="black"/>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8232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4" cstate="print">
              <a:extLst>
                <a:ext uri="{BEBA8EAE-BF5A-486C-A8C5-ECC9F3942E4B}">
                  <a14:imgProps xmlns:a14="http://schemas.microsoft.com/office/drawing/2010/main">
                    <a14:imgLayer r:embed="rId5">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9266" b="-9266"/>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Rectangle 2"/>
          <p:cNvSpPr/>
          <p:nvPr/>
        </p:nvSpPr>
        <p:spPr bwMode="auto">
          <a:xfrm>
            <a:off x="4367808" y="692696"/>
            <a:ext cx="4464496" cy="4464496"/>
          </a:xfrm>
          <a:prstGeom prst="rect">
            <a:avLst/>
          </a:prstGeom>
          <a:blipFill dpi="0" rotWithShape="1">
            <a:blip r:embed="rId6" cstate="print">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97834" t="-29750" r="-75253" b="-52330"/>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 name="Rectangle 3"/>
          <p:cNvSpPr/>
          <p:nvPr/>
        </p:nvSpPr>
        <p:spPr bwMode="auto">
          <a:xfrm>
            <a:off x="1653319" y="2132856"/>
            <a:ext cx="3312368" cy="2564904"/>
          </a:xfrm>
          <a:prstGeom prst="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5" name="Rectangle 4"/>
          <p:cNvSpPr/>
          <p:nvPr/>
        </p:nvSpPr>
        <p:spPr bwMode="auto">
          <a:xfrm>
            <a:off x="4389623" y="692696"/>
            <a:ext cx="4464496" cy="4464496"/>
          </a:xfrm>
          <a:prstGeom prst="rect">
            <a:avLst/>
          </a:prstGeom>
          <a:noFill/>
          <a:ln w="57150" cap="flat" cmpd="sng" algn="ctr">
            <a:solidFill>
              <a:srgbClr val="DA291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74"/>
            <a:ext cx="1983600" cy="407993"/>
          </a:xfrm>
          <a:prstGeom prst="rect">
            <a:avLst/>
          </a:prstGeom>
        </p:spPr>
      </p:pic>
      <p:sp>
        <p:nvSpPr>
          <p:cNvPr id="7" name="TextBox 6"/>
          <p:cNvSpPr txBox="1"/>
          <p:nvPr/>
        </p:nvSpPr>
        <p:spPr>
          <a:xfrm>
            <a:off x="1795306" y="2194406"/>
            <a:ext cx="948638" cy="769441"/>
          </a:xfrm>
          <a:prstGeom prst="rect">
            <a:avLst/>
          </a:prstGeom>
          <a:noFill/>
        </p:spPr>
        <p:txBody>
          <a:bodyPr wrap="square" rtlCol="0">
            <a:spAutoFit/>
          </a:bodyPr>
          <a:lstStyle/>
          <a:p>
            <a:r>
              <a:rPr lang="en-GB" sz="4400" b="1" i="1" spc="-150" dirty="0" smtClean="0">
                <a:solidFill>
                  <a:schemeClr val="bg1"/>
                </a:solidFill>
                <a:latin typeface="Futura Md BT" panose="020B0602020204020303" pitchFamily="34" charset="0"/>
              </a:rPr>
              <a:t>3</a:t>
            </a:r>
            <a:endParaRPr lang="en-GB" sz="4400" b="1" i="1" spc="-150" dirty="0">
              <a:solidFill>
                <a:schemeClr val="bg1"/>
              </a:solidFill>
              <a:latin typeface="Futura Md BT" panose="020B0602020204020303" pitchFamily="34" charset="0"/>
            </a:endParaRPr>
          </a:p>
        </p:txBody>
      </p:sp>
      <p:sp>
        <p:nvSpPr>
          <p:cNvPr id="8" name="TextBox 7"/>
          <p:cNvSpPr txBox="1"/>
          <p:nvPr/>
        </p:nvSpPr>
        <p:spPr>
          <a:xfrm>
            <a:off x="1847527" y="2924944"/>
            <a:ext cx="2549735" cy="461665"/>
          </a:xfrm>
          <a:prstGeom prst="rect">
            <a:avLst/>
          </a:prstGeom>
          <a:noFill/>
        </p:spPr>
        <p:txBody>
          <a:bodyPr wrap="square" rtlCol="0">
            <a:spAutoFit/>
          </a:bodyPr>
          <a:lstStyle/>
          <a:p>
            <a:r>
              <a:rPr lang="en-GB" sz="2400" b="1" dirty="0" smtClean="0">
                <a:solidFill>
                  <a:schemeClr val="bg1"/>
                </a:solidFill>
                <a:latin typeface="Lato" panose="020F0502020204030203" pitchFamily="34" charset="0"/>
                <a:ea typeface="Lato" panose="020F0502020204030203" pitchFamily="34" charset="0"/>
                <a:cs typeface="Lato" panose="020F0502020204030203" pitchFamily="34" charset="0"/>
              </a:rPr>
              <a:t>False alarms</a:t>
            </a:r>
            <a:endParaRPr lang="en-GB"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5075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3284984"/>
          </a:xfrm>
          <a:prstGeom prst="rect">
            <a:avLst/>
          </a:prstGeom>
          <a:blipFill dpi="0" rotWithShape="1">
            <a:blip r:embed="rId5">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56178" b="-91251"/>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TextBox 2"/>
          <p:cNvSpPr txBox="1"/>
          <p:nvPr/>
        </p:nvSpPr>
        <p:spPr>
          <a:xfrm>
            <a:off x="1356821" y="1356716"/>
            <a:ext cx="3672408" cy="1815882"/>
          </a:xfrm>
          <a:prstGeom prst="rect">
            <a:avLst/>
          </a:prstGeom>
          <a:noFill/>
        </p:spPr>
        <p:txBody>
          <a:bodyPr wrap="square" rtlCol="0">
            <a:spAutoFit/>
          </a:bodyPr>
          <a:lstStyle/>
          <a:p>
            <a:r>
              <a:rPr lang="en-GB" sz="2800" b="1" i="1" spc="-150" dirty="0" smtClean="0">
                <a:solidFill>
                  <a:schemeClr val="bg1"/>
                </a:solidFill>
                <a:latin typeface="Futura Md BT" panose="020B0602020204020303" pitchFamily="34" charset="0"/>
              </a:rPr>
              <a:t>FALSE ALARM OR </a:t>
            </a:r>
          </a:p>
          <a:p>
            <a:r>
              <a:rPr lang="en-GB" sz="2800" b="1" i="1" spc="-150" dirty="0" smtClean="0">
                <a:solidFill>
                  <a:schemeClr val="bg1"/>
                </a:solidFill>
                <a:latin typeface="Futura Md BT" panose="020B0602020204020303" pitchFamily="34" charset="0"/>
              </a:rPr>
              <a:t>UNWANTED FIRE ALARM SIGNAL (UFAS)</a:t>
            </a:r>
            <a:endParaRPr lang="en-GB" sz="2800" b="1" i="1" spc="-150" dirty="0">
              <a:solidFill>
                <a:schemeClr val="bg1"/>
              </a:solidFill>
              <a:latin typeface="Futura Md BT" panose="020B0602020204020303" pitchFamily="34" charset="0"/>
            </a:endParaRPr>
          </a:p>
        </p:txBody>
      </p:sp>
      <p:cxnSp>
        <p:nvCxnSpPr>
          <p:cNvPr id="4" name="Straight Connector 3"/>
          <p:cNvCxnSpPr/>
          <p:nvPr/>
        </p:nvCxnSpPr>
        <p:spPr bwMode="auto">
          <a:xfrm flipH="1">
            <a:off x="1212805" y="1509733"/>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5" name="TextBox 4"/>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solidFill>
                <a:latin typeface="Lato" panose="020F0502020204030203" pitchFamily="34" charset="0"/>
                <a:ea typeface="Lato" panose="020F0502020204030203" pitchFamily="34" charset="0"/>
                <a:cs typeface="Lato" panose="020F0502020204030203" pitchFamily="34" charset="0"/>
              </a:rPr>
              <a:t>3. False Alarms</a:t>
            </a:r>
            <a:endParaRPr lang="en-GB"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7" name="TextBox 6"/>
          <p:cNvSpPr txBox="1"/>
          <p:nvPr/>
        </p:nvSpPr>
        <p:spPr>
          <a:xfrm>
            <a:off x="983432" y="4077072"/>
            <a:ext cx="2448272" cy="954107"/>
          </a:xfrm>
          <a:prstGeom prst="rect">
            <a:avLst/>
          </a:prstGeom>
          <a:noFill/>
        </p:spPr>
        <p:txBody>
          <a:bodyPr wrap="square" rtlCol="0">
            <a:spAutoFit/>
          </a:bodyPr>
          <a:lstStyle/>
          <a:p>
            <a:pPr marL="0" indent="0" eaLnBrk="1" hangingPunct="1">
              <a:buNone/>
            </a:pPr>
            <a:r>
              <a:rPr lang="en-GB" sz="2800" b="1"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What are the </a:t>
            </a:r>
            <a:r>
              <a:rPr lang="en-GB" sz="2800" b="1" dirty="0" smtClean="0">
                <a:solidFill>
                  <a:srgbClr val="DA291C"/>
                </a:solidFill>
                <a:latin typeface="Lato" panose="020F0502020204030203" pitchFamily="34" charset="0"/>
                <a:ea typeface="Lato" panose="020F0502020204030203" pitchFamily="34" charset="0"/>
                <a:cs typeface="Lato" panose="020F0502020204030203" pitchFamily="34" charset="0"/>
              </a:rPr>
              <a:t>differences?</a:t>
            </a:r>
            <a:endParaRPr lang="en-GB" sz="2800" b="1" dirty="0">
              <a:solidFill>
                <a:srgbClr val="DA291C"/>
              </a:solidFill>
              <a:latin typeface="Lato" panose="020F0502020204030203" pitchFamily="34" charset="0"/>
              <a:ea typeface="Lato" panose="020F0502020204030203" pitchFamily="34" charset="0"/>
              <a:cs typeface="Lato" panose="020F0502020204030203" pitchFamily="34" charset="0"/>
            </a:endParaRPr>
          </a:p>
        </p:txBody>
      </p:sp>
      <p:sp>
        <p:nvSpPr>
          <p:cNvPr id="8" name="Rectangle 7"/>
          <p:cNvSpPr/>
          <p:nvPr/>
        </p:nvSpPr>
        <p:spPr bwMode="auto">
          <a:xfrm>
            <a:off x="7091986" y="3444101"/>
            <a:ext cx="2664296" cy="2592288"/>
          </a:xfrm>
          <a:prstGeom prst="rect">
            <a:avLst/>
          </a:prstGeom>
          <a:solidFill>
            <a:schemeClr val="bg1"/>
          </a:solidFill>
          <a:ln w="19050" cap="flat" cmpd="sng" algn="ctr">
            <a:solidFill>
              <a:srgbClr val="DA291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9" name="TextBox 8"/>
          <p:cNvSpPr txBox="1"/>
          <p:nvPr/>
        </p:nvSpPr>
        <p:spPr>
          <a:xfrm>
            <a:off x="7278681" y="3652574"/>
            <a:ext cx="2310173" cy="2246769"/>
          </a:xfrm>
          <a:prstGeom prst="rect">
            <a:avLst/>
          </a:prstGeom>
          <a:noFill/>
          <a:effectLst/>
        </p:spPr>
        <p:txBody>
          <a:bodyPr wrap="square" rtlCol="0">
            <a:spAutoFit/>
          </a:bodyPr>
          <a:lstStyle/>
          <a:p>
            <a:pPr marL="0" indent="0">
              <a:buNone/>
            </a:pP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Unwanted F</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ire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larm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ignal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UFAS</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is from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 monitored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system</a:t>
            </a:r>
          </a:p>
          <a:p>
            <a:pPr marL="0" indent="0">
              <a:buNone/>
            </a:pPr>
            <a:endPar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Signal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transmitted to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FRS</a:t>
            </a:r>
            <a:endPar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FIA estimate that 10% of the fire detection systems in the UK are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monitored</a:t>
            </a:r>
            <a:endPar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p:txBody>
      </p:sp>
      <p:sp>
        <p:nvSpPr>
          <p:cNvPr id="10" name="Rectangle 9"/>
          <p:cNvSpPr/>
          <p:nvPr/>
        </p:nvSpPr>
        <p:spPr bwMode="auto">
          <a:xfrm>
            <a:off x="4131523" y="3444101"/>
            <a:ext cx="2664296" cy="2592288"/>
          </a:xfrm>
          <a:prstGeom prst="rect">
            <a:avLst/>
          </a:prstGeom>
          <a:solidFill>
            <a:schemeClr val="bg1">
              <a:lumMod val="85000"/>
            </a:schemeClr>
          </a:solidFill>
          <a:ln w="19050" cap="flat" cmpd="sng" algn="ctr">
            <a:solidFill>
              <a:srgbClr val="DA291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1" name="TextBox 10"/>
          <p:cNvSpPr txBox="1"/>
          <p:nvPr/>
        </p:nvSpPr>
        <p:spPr>
          <a:xfrm>
            <a:off x="4274458" y="3652574"/>
            <a:ext cx="2438400" cy="2246769"/>
          </a:xfrm>
          <a:prstGeom prst="rect">
            <a:avLst/>
          </a:prstGeom>
          <a:noFill/>
          <a:effectLst/>
        </p:spPr>
        <p:txBody>
          <a:bodyPr wrap="square" rtlCol="0">
            <a:spAutoFit/>
          </a:bodyPr>
          <a:lstStyle/>
          <a:p>
            <a:pPr marL="0" indent="0">
              <a:buNone/>
            </a:pP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False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Alarms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no fire and alarm sounds</a:t>
            </a:r>
          </a:p>
          <a:p>
            <a:pPr marL="0" indent="0">
              <a:buNone/>
            </a:pPr>
            <a:endPar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a:buClr>
                <a:srgbClr val="DA291C"/>
              </a:buClr>
            </a:pP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Categories</a:t>
            </a:r>
          </a:p>
          <a:p>
            <a:pPr marL="285750" indent="-285750">
              <a:buClr>
                <a:srgbClr val="DA291C"/>
              </a:buClr>
              <a:buFont typeface="Arial" panose="020B0604020202020204" pitchFamily="34" charset="0"/>
              <a:buChar char="•"/>
            </a:pP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 unwanted alarm</a:t>
            </a:r>
          </a:p>
          <a:p>
            <a:pPr marL="285750" indent="-285750">
              <a:buClr>
                <a:srgbClr val="DA291C"/>
              </a:buClr>
              <a:buFont typeface="Arial" panose="020B0604020202020204" pitchFamily="34" charset="0"/>
              <a:buChar char="•"/>
            </a:pP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B) equipment </a:t>
            </a:r>
          </a:p>
          <a:p>
            <a:pPr marL="285750" indent="-285750">
              <a:buClr>
                <a:srgbClr val="DA291C"/>
              </a:buClr>
              <a:buFont typeface="Arial" panose="020B0604020202020204" pitchFamily="34" charset="0"/>
              <a:buChar char="•"/>
            </a:pP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C) malicious</a:t>
            </a:r>
          </a:p>
          <a:p>
            <a:pPr marL="285750" indent="-285750">
              <a:buClr>
                <a:srgbClr val="DA291C"/>
              </a:buClr>
              <a:buFont typeface="Arial" panose="020B0604020202020204" pitchFamily="34" charset="0"/>
              <a:buChar char="•"/>
            </a:pP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D) good intent</a:t>
            </a:r>
          </a:p>
          <a:p>
            <a:pPr marL="285750" indent="-285750">
              <a:buClr>
                <a:srgbClr val="DA291C"/>
              </a:buClr>
              <a:buFont typeface="Arial" panose="020B0604020202020204" pitchFamily="34" charset="0"/>
              <a:buChar char="•"/>
            </a:pPr>
            <a:endPar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a:buClr>
                <a:srgbClr val="DA291C"/>
              </a:buClr>
            </a:pP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R</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ecord in fire safety logbook</a:t>
            </a:r>
            <a:endPar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3785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3538" y="908720"/>
            <a:ext cx="4053375" cy="954107"/>
          </a:xfrm>
          <a:prstGeom prst="rect">
            <a:avLst/>
          </a:prstGeom>
          <a:noFill/>
        </p:spPr>
        <p:txBody>
          <a:bodyPr wrap="square" rtlCol="0">
            <a:spAutoFit/>
          </a:bodyPr>
          <a:lstStyle/>
          <a:p>
            <a:r>
              <a:rPr lang="en-GB" sz="2800" b="1" i="1" spc="-150" dirty="0" smtClean="0">
                <a:solidFill>
                  <a:schemeClr val="tx1">
                    <a:lumMod val="95000"/>
                    <a:lumOff val="5000"/>
                  </a:schemeClr>
                </a:solidFill>
                <a:latin typeface="Futura Md BT" panose="020B0602020204020303" pitchFamily="34" charset="0"/>
              </a:rPr>
              <a:t>UNWANTED FIRE ALARM SIGNALS (UFAS)</a:t>
            </a:r>
            <a:endParaRPr lang="en-GB" sz="2800" b="1" i="1" spc="-150" dirty="0">
              <a:solidFill>
                <a:schemeClr val="tx1">
                  <a:lumMod val="95000"/>
                  <a:lumOff val="5000"/>
                </a:schemeClr>
              </a:solidFill>
              <a:latin typeface="Futura Md BT" panose="020B0602020204020303" pitchFamily="34" charset="0"/>
            </a:endParaRPr>
          </a:p>
        </p:txBody>
      </p:sp>
      <p:cxnSp>
        <p:nvCxnSpPr>
          <p:cNvPr id="3" name="Straight Connector 2"/>
          <p:cNvCxnSpPr/>
          <p:nvPr/>
        </p:nvCxnSpPr>
        <p:spPr bwMode="auto">
          <a:xfrm flipH="1">
            <a:off x="1049523" y="1061737"/>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4" name="Rectangle 3"/>
          <p:cNvSpPr/>
          <p:nvPr/>
        </p:nvSpPr>
        <p:spPr bwMode="auto">
          <a:xfrm>
            <a:off x="1055440" y="2132856"/>
            <a:ext cx="3312368" cy="3168352"/>
          </a:xfrm>
          <a:prstGeom prst="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5" name="Rectangle 4"/>
          <p:cNvSpPr/>
          <p:nvPr/>
        </p:nvSpPr>
        <p:spPr bwMode="auto">
          <a:xfrm>
            <a:off x="4476564" y="2132856"/>
            <a:ext cx="3312368" cy="3168352"/>
          </a:xfrm>
          <a:prstGeom prst="rect">
            <a:avLst/>
          </a:prstGeom>
          <a:solidFill>
            <a:srgbClr val="65666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6" name="Rectangle 5"/>
          <p:cNvSpPr/>
          <p:nvPr/>
        </p:nvSpPr>
        <p:spPr bwMode="auto">
          <a:xfrm>
            <a:off x="7897688" y="2132856"/>
            <a:ext cx="3312368" cy="3168352"/>
          </a:xfrm>
          <a:prstGeom prst="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7" name="Rectangle 6"/>
          <p:cNvSpPr/>
          <p:nvPr/>
        </p:nvSpPr>
        <p:spPr bwMode="auto">
          <a:xfrm>
            <a:off x="1055440" y="5229200"/>
            <a:ext cx="3312368" cy="72008"/>
          </a:xfrm>
          <a:prstGeom prst="rect">
            <a:avLst/>
          </a:prstGeom>
          <a:solidFill>
            <a:srgbClr val="DA291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8" name="Rectangle 7"/>
          <p:cNvSpPr/>
          <p:nvPr/>
        </p:nvSpPr>
        <p:spPr bwMode="auto">
          <a:xfrm>
            <a:off x="4476564" y="5229200"/>
            <a:ext cx="3312368" cy="72008"/>
          </a:xfrm>
          <a:prstGeom prst="rect">
            <a:avLst/>
          </a:prstGeom>
          <a:solidFill>
            <a:srgbClr val="DA291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9" name="Rectangle 8"/>
          <p:cNvSpPr/>
          <p:nvPr/>
        </p:nvSpPr>
        <p:spPr bwMode="auto">
          <a:xfrm>
            <a:off x="7897688" y="5229200"/>
            <a:ext cx="3312368" cy="72008"/>
          </a:xfrm>
          <a:prstGeom prst="rect">
            <a:avLst/>
          </a:prstGeom>
          <a:solidFill>
            <a:srgbClr val="DA291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0" name="TextBox 9"/>
          <p:cNvSpPr txBox="1"/>
          <p:nvPr/>
        </p:nvSpPr>
        <p:spPr>
          <a:xfrm>
            <a:off x="1193539" y="2348880"/>
            <a:ext cx="3096344" cy="2462213"/>
          </a:xfrm>
          <a:prstGeom prst="rect">
            <a:avLst/>
          </a:prstGeom>
          <a:noFill/>
        </p:spPr>
        <p:txBody>
          <a:bodyPr wrap="square" rtlCol="0">
            <a:spAutoFit/>
          </a:bodyPr>
          <a:lstStyle/>
          <a:p>
            <a:pPr marL="0" indent="0" eaLnBrk="1" hangingPunct="1">
              <a:buNone/>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Most fire alarm and detection systems don’t cause unwanted false alarms; it’s the mismanagement of them that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does</a:t>
            </a: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indent="0" eaLnBrk="1" hangingPunct="1">
              <a:buNone/>
            </a:pPr>
            <a:endPar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eaLnBrk="1" hangingPunct="1">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Number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of fires and fatalities has been reducing</a:t>
            </a:r>
          </a:p>
          <a:p>
            <a:pPr marL="285750" indent="-285750" eaLnBrk="1" hangingPunct="1">
              <a:buClr>
                <a:srgbClr val="DA291C"/>
              </a:buClr>
              <a:buFont typeface="Arial" panose="020B0604020202020204" pitchFamily="34" charset="0"/>
              <a:buChar cha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Number of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UFAS (monitored) has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been increasing in many areas – estimated costs of £1 billion a year!</a:t>
            </a:r>
          </a:p>
        </p:txBody>
      </p:sp>
      <p:sp>
        <p:nvSpPr>
          <p:cNvPr id="11" name="TextBox 10"/>
          <p:cNvSpPr txBox="1"/>
          <p:nvPr/>
        </p:nvSpPr>
        <p:spPr>
          <a:xfrm>
            <a:off x="4584576" y="2348880"/>
            <a:ext cx="3096344" cy="1773306"/>
          </a:xfrm>
          <a:prstGeom prst="rect">
            <a:avLst/>
          </a:prstGeom>
          <a:noFill/>
        </p:spPr>
        <p:txBody>
          <a:bodyPr wrap="square" rtlCol="0">
            <a:spAutoFit/>
          </a:bodyPr>
          <a:lstStyle/>
          <a:p>
            <a:pPr eaLnBrk="1" hangingPunct="1"/>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This leads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to…</a:t>
            </a:r>
          </a:p>
          <a:p>
            <a:pPr eaLnBrk="1" hangingPunct="1"/>
            <a:endPar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eaLnBrk="1" hangingPunct="1">
              <a:lnSpc>
                <a:spcPct val="150000"/>
              </a:lnSpc>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Lost production</a:t>
            </a:r>
          </a:p>
          <a:p>
            <a:pPr marL="285750" indent="-285750" eaLnBrk="1" hangingPunct="1">
              <a:lnSpc>
                <a:spcPct val="150000"/>
              </a:lnSpc>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Threat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to our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trade</a:t>
            </a:r>
          </a:p>
          <a:p>
            <a:pPr marL="285750" indent="-285750" eaLnBrk="1" hangingPunct="1">
              <a:lnSpc>
                <a:spcPct val="150000"/>
              </a:lnSpc>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Big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bill for the tax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payers</a:t>
            </a:r>
          </a:p>
          <a:p>
            <a:pPr marL="285750" indent="-285750" eaLnBrk="1" hangingPunct="1">
              <a:lnSpc>
                <a:spcPct val="150000"/>
              </a:lnSpc>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Potential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fines</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13" name="TextBox 12"/>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3. </a:t>
            </a: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False Alarms</a:t>
            </a:r>
            <a:endParaRPr lang="en-GB" dirty="0"/>
          </a:p>
        </p:txBody>
      </p:sp>
      <p:sp>
        <p:nvSpPr>
          <p:cNvPr id="14" name="TextBox 13"/>
          <p:cNvSpPr txBox="1"/>
          <p:nvPr/>
        </p:nvSpPr>
        <p:spPr>
          <a:xfrm>
            <a:off x="8058218" y="2348880"/>
            <a:ext cx="2988332" cy="1600438"/>
          </a:xfrm>
          <a:prstGeom prst="rect">
            <a:avLst/>
          </a:prstGeom>
          <a:noFill/>
        </p:spPr>
        <p:txBody>
          <a:bodyPr wrap="square" rtlCol="0">
            <a:spAutoFit/>
          </a:bodyPr>
          <a:lstStyle/>
          <a:p>
            <a:pPr marL="0" indent="0">
              <a:buNone/>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Changes in BS5839:1 2017 to reduce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False Alarms</a:t>
            </a:r>
          </a:p>
          <a:p>
            <a:pPr marL="0" indent="0">
              <a:buNone/>
            </a:pP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Encourages use of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multi-sensors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to avoid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False Alarms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 Annex E</a:t>
            </a:r>
          </a:p>
          <a:p>
            <a:pPr marL="285750" indent="-285750">
              <a:buClr>
                <a:srgbClr val="DA291C"/>
              </a:buClr>
              <a:buFont typeface="Arial" panose="020B0604020202020204" pitchFamily="34" charset="0"/>
              <a:buChar cha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Test all enable sensors in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      multi-sensors</a:t>
            </a: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3753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3" name="TextBox 2"/>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3. </a:t>
            </a: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False Alarms</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3000" y="2505456"/>
            <a:ext cx="2286000" cy="1847088"/>
          </a:xfrm>
          <a:prstGeom prst="rect">
            <a:avLst/>
          </a:prstGeom>
        </p:spPr>
      </p:pic>
      <p:sp>
        <p:nvSpPr>
          <p:cNvPr id="5" name="TextBox 4"/>
          <p:cNvSpPr txBox="1"/>
          <p:nvPr/>
        </p:nvSpPr>
        <p:spPr>
          <a:xfrm>
            <a:off x="1193538" y="908720"/>
            <a:ext cx="4182381" cy="954107"/>
          </a:xfrm>
          <a:prstGeom prst="rect">
            <a:avLst/>
          </a:prstGeom>
          <a:noFill/>
        </p:spPr>
        <p:txBody>
          <a:bodyPr wrap="square" rtlCol="0">
            <a:spAutoFit/>
          </a:bodyPr>
          <a:lstStyle/>
          <a:p>
            <a:r>
              <a:rPr lang="en-GB" sz="2800" b="1" i="1" spc="-150" dirty="0" smtClean="0">
                <a:solidFill>
                  <a:schemeClr val="tx1">
                    <a:lumMod val="95000"/>
                    <a:lumOff val="5000"/>
                  </a:schemeClr>
                </a:solidFill>
                <a:latin typeface="Futura Md BT" panose="020B0602020204020303" pitchFamily="34" charset="0"/>
              </a:rPr>
              <a:t>POINT TYPE DETECTOR DESIGN &amp; SENSITIVITY</a:t>
            </a:r>
            <a:endParaRPr lang="en-GB" sz="2800" b="1" i="1" spc="-150" dirty="0">
              <a:solidFill>
                <a:schemeClr val="tx1">
                  <a:lumMod val="95000"/>
                  <a:lumOff val="5000"/>
                </a:schemeClr>
              </a:solidFill>
              <a:latin typeface="Futura Md BT" panose="020B0602020204020303" pitchFamily="34" charset="0"/>
            </a:endParaRPr>
          </a:p>
        </p:txBody>
      </p:sp>
      <p:cxnSp>
        <p:nvCxnSpPr>
          <p:cNvPr id="6" name="Straight Connector 5"/>
          <p:cNvCxnSpPr/>
          <p:nvPr/>
        </p:nvCxnSpPr>
        <p:spPr bwMode="auto">
          <a:xfrm flipH="1">
            <a:off x="1049523" y="1061737"/>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7" name="TextBox 6"/>
          <p:cNvSpPr txBox="1"/>
          <p:nvPr/>
        </p:nvSpPr>
        <p:spPr>
          <a:xfrm>
            <a:off x="911424" y="2132856"/>
            <a:ext cx="3888432" cy="4185761"/>
          </a:xfrm>
          <a:prstGeom prst="rect">
            <a:avLst/>
          </a:prstGeom>
          <a:noFill/>
        </p:spPr>
        <p:txBody>
          <a:bodyPr wrap="square" rtlCol="0">
            <a:spAutoFit/>
          </a:bodyPr>
          <a:lstStyle/>
          <a:p>
            <a:pPr>
              <a:buClr>
                <a:srgbClr val="DA291C"/>
              </a:buClr>
            </a:pP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Fire detector/alarm </a:t>
            </a: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needs </a:t>
            </a: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to provide a balance between under and over </a:t>
            </a: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sensitivity</a:t>
            </a:r>
          </a:p>
          <a:p>
            <a:pPr marL="285750" indent="-285750">
              <a:buClr>
                <a:srgbClr val="DA291C"/>
              </a:buClr>
              <a:buFont typeface="Arial" panose="020B0604020202020204" pitchFamily="34" charset="0"/>
              <a:buChar char="•"/>
            </a:pPr>
            <a:endPar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742950" lvl="1" indent="-285750">
              <a:buClr>
                <a:srgbClr val="DA291C"/>
              </a:buClr>
              <a:buFont typeface="Arial" panose="020B0604020202020204" pitchFamily="34" charset="0"/>
              <a:buChar char="•"/>
            </a:pP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Under sensitive = slower to activate = not enough warning</a:t>
            </a:r>
          </a:p>
          <a:p>
            <a:pPr marL="742950" lvl="1" indent="-285750">
              <a:buClr>
                <a:srgbClr val="DA291C"/>
              </a:buClr>
              <a:buFont typeface="Arial" panose="020B0604020202020204" pitchFamily="34" charset="0"/>
              <a:buChar char="•"/>
            </a:pP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Over sensitive = faster to activate = potential to activate to fire like phenomena and cause false </a:t>
            </a: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activations</a:t>
            </a:r>
          </a:p>
          <a:p>
            <a:pPr lvl="1">
              <a:buClr>
                <a:srgbClr val="DA291C"/>
              </a:buClr>
            </a:pPr>
            <a:endPar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Correct choice of fire detector/alarm according to site!</a:t>
            </a:r>
          </a:p>
          <a:p>
            <a:pPr marL="285750" indent="-285750">
              <a:buClr>
                <a:srgbClr val="DA291C"/>
              </a:buClr>
              <a:buFont typeface="Arial" panose="020B0604020202020204" pitchFamily="34" charset="0"/>
              <a:buChar char="•"/>
            </a:pP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Heat detector/alarms less likely to false activation, but may not give enough warning if placed incorrectly</a:t>
            </a:r>
          </a:p>
          <a:p>
            <a:pPr marL="285750" indent="-285750">
              <a:buClr>
                <a:srgbClr val="DA291C"/>
              </a:buClr>
              <a:buFont typeface="Arial" panose="020B0604020202020204" pitchFamily="34" charset="0"/>
              <a:buChar char="•"/>
            </a:pP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Smoke detector/alarms can give a false activation if not placed correctly or are presented with smoke like phenomena, such as steam, burnt toast </a:t>
            </a:r>
            <a:r>
              <a:rPr lang="en-GB" sz="1400" dirty="0" err="1"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etc</a:t>
            </a:r>
            <a:endPar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7608168" y="982105"/>
            <a:ext cx="3888432" cy="4185761"/>
          </a:xfrm>
          <a:prstGeom prst="rect">
            <a:avLst/>
          </a:prstGeom>
          <a:noFill/>
        </p:spPr>
        <p:txBody>
          <a:bodyPr wrap="square" rtlCol="0">
            <a:spAutoFit/>
          </a:bodyPr>
          <a:lstStyle/>
          <a:p>
            <a:pPr marL="285750" indent="-285750">
              <a:buClr>
                <a:srgbClr val="DA291C"/>
              </a:buClr>
              <a:buFont typeface="Arial" panose="020B0604020202020204" pitchFamily="34" charset="0"/>
              <a:buChar char="•"/>
            </a:pP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Multi-sensors </a:t>
            </a: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respond faster to multiple fire like phenomena, such as smoke and heat and slower with just smoke. BS5839:1 recommends </a:t>
            </a: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multi-sensors </a:t>
            </a: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if false activations are an issue</a:t>
            </a:r>
          </a:p>
          <a:p>
            <a:pPr>
              <a:buClr>
                <a:srgbClr val="DA291C"/>
              </a:buClr>
            </a:pPr>
            <a:endPar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a:buClr>
                <a:srgbClr val="DA291C"/>
              </a:buClr>
            </a:pP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Smoke </a:t>
            </a: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detector/alarms can have a delayed response (integrating period</a:t>
            </a: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t>
            </a:r>
          </a:p>
          <a:p>
            <a:pPr>
              <a:buClr>
                <a:srgbClr val="DA291C"/>
              </a:buClr>
            </a:pPr>
            <a:endPar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742950" lvl="1" indent="-285750">
              <a:buClr>
                <a:srgbClr val="DA291C"/>
              </a:buClr>
              <a:buFont typeface="Arial" panose="020B0604020202020204" pitchFamily="34" charset="0"/>
              <a:buChar char="•"/>
            </a:pP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Addressable systems can have different programmable delays</a:t>
            </a:r>
          </a:p>
          <a:p>
            <a:pPr marL="742950" lvl="1" indent="-285750">
              <a:buClr>
                <a:srgbClr val="DA291C"/>
              </a:buClr>
              <a:buFont typeface="Arial" panose="020B0604020202020204" pitchFamily="34" charset="0"/>
              <a:buChar char="•"/>
            </a:pP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Conventional systems smoke detectors integrating periods are fixed, but devices </a:t>
            </a: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with </a:t>
            </a: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longer delays can be used to give a slower </a:t>
            </a: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response</a:t>
            </a:r>
          </a:p>
          <a:p>
            <a:pPr marL="742950" lvl="1" indent="-285750">
              <a:buClr>
                <a:srgbClr val="DA291C"/>
              </a:buClr>
              <a:buFont typeface="Arial" panose="020B0604020202020204" pitchFamily="34" charset="0"/>
              <a:buChar char="•"/>
            </a:pPr>
            <a:endPar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Test time and test method, must be suitable.</a:t>
            </a:r>
          </a:p>
          <a:p>
            <a:pPr marL="285750" indent="-285750">
              <a:buClr>
                <a:srgbClr val="DA291C"/>
              </a:buClr>
              <a:buFont typeface="Arial" panose="020B0604020202020204" pitchFamily="34" charset="0"/>
              <a:buChar char="•"/>
            </a:pPr>
            <a:r>
              <a:rPr lang="en-GB"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Dirt/contamination causing changes in sensitivity with optical smoke detectors</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1257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5" cstate="print">
              <a:extLst>
                <a:ext uri="{BEBA8EAE-BF5A-486C-A8C5-ECC9F3942E4B}">
                  <a14:imgProps xmlns:a14="http://schemas.microsoft.com/office/drawing/2010/main">
                    <a14:imgLayer r:embed="rId6">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9266" b="-9266"/>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TextBox 2"/>
          <p:cNvSpPr txBox="1"/>
          <p:nvPr/>
        </p:nvSpPr>
        <p:spPr>
          <a:xfrm>
            <a:off x="1356820" y="1356716"/>
            <a:ext cx="4163115" cy="1384995"/>
          </a:xfrm>
          <a:prstGeom prst="rect">
            <a:avLst/>
          </a:prstGeom>
          <a:noFill/>
        </p:spPr>
        <p:txBody>
          <a:bodyPr wrap="square" rtlCol="0">
            <a:spAutoFit/>
          </a:bodyPr>
          <a:lstStyle/>
          <a:p>
            <a:r>
              <a:rPr lang="en-GB" sz="2800" b="1" i="1" spc="-150" dirty="0" smtClean="0">
                <a:solidFill>
                  <a:schemeClr val="tx1">
                    <a:lumMod val="95000"/>
                    <a:lumOff val="5000"/>
                  </a:schemeClr>
                </a:solidFill>
                <a:latin typeface="Futura Md BT" panose="020B0602020204020303" pitchFamily="34" charset="0"/>
              </a:rPr>
              <a:t>POTENTIAL CAUSES OF FALSE ALARMS AND UFAS</a:t>
            </a:r>
            <a:endParaRPr lang="en-GB" sz="2800" b="1" i="1" spc="-150" dirty="0">
              <a:solidFill>
                <a:schemeClr val="tx1">
                  <a:lumMod val="95000"/>
                  <a:lumOff val="5000"/>
                </a:schemeClr>
              </a:solidFill>
              <a:latin typeface="Futura Md BT" panose="020B0602020204020303" pitchFamily="34" charset="0"/>
            </a:endParaRPr>
          </a:p>
        </p:txBody>
      </p:sp>
      <p:cxnSp>
        <p:nvCxnSpPr>
          <p:cNvPr id="4" name="Straight Connector 3"/>
          <p:cNvCxnSpPr/>
          <p:nvPr/>
        </p:nvCxnSpPr>
        <p:spPr bwMode="auto">
          <a:xfrm flipH="1">
            <a:off x="1212805" y="1509733"/>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5" name="Rectangle 4"/>
          <p:cNvSpPr/>
          <p:nvPr/>
        </p:nvSpPr>
        <p:spPr bwMode="auto">
          <a:xfrm>
            <a:off x="7896200" y="1077965"/>
            <a:ext cx="2683018" cy="4511275"/>
          </a:xfrm>
          <a:prstGeom prst="rect">
            <a:avLst/>
          </a:prstGeom>
          <a:solidFill>
            <a:srgbClr val="65666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6" name="TextBox 5"/>
          <p:cNvSpPr txBox="1"/>
          <p:nvPr/>
        </p:nvSpPr>
        <p:spPr>
          <a:xfrm>
            <a:off x="8040216" y="1196752"/>
            <a:ext cx="2376264" cy="4078039"/>
          </a:xfrm>
          <a:prstGeom prst="rect">
            <a:avLst/>
          </a:prstGeom>
          <a:noFill/>
        </p:spPr>
        <p:txBody>
          <a:bodyPr wrap="square" rtlCol="0">
            <a:spAutoFit/>
          </a:bodyPr>
          <a:lstStyle/>
          <a:p>
            <a:pPr>
              <a:spcAft>
                <a:spcPts val="600"/>
              </a:spcAft>
            </a:pPr>
            <a:r>
              <a:rPr lang="en-US" altLang="en-US" sz="1400" b="1" dirty="0" smtClean="0">
                <a:solidFill>
                  <a:schemeClr val="bg1"/>
                </a:solidFill>
                <a:latin typeface="Lato" panose="020F0502020204030203" pitchFamily="34" charset="0"/>
                <a:ea typeface="Lato" panose="020F0502020204030203" pitchFamily="34" charset="0"/>
                <a:cs typeface="Lato" panose="020F0502020204030203" pitchFamily="34" charset="0"/>
              </a:rPr>
              <a:t>To name a few….</a:t>
            </a:r>
            <a:endParaRPr lang="en-US" altLang="en-US" sz="1400" b="1" dirty="0">
              <a:solidFill>
                <a:schemeClr val="bg1"/>
              </a:solidFill>
              <a:latin typeface="Lato" panose="020F0502020204030203" pitchFamily="34" charset="0"/>
              <a:ea typeface="Lato" panose="020F0502020204030203" pitchFamily="34" charset="0"/>
              <a:cs typeface="Lato" panose="020F0502020204030203" pitchFamily="34" charset="0"/>
            </a:endParaRPr>
          </a:p>
          <a:p>
            <a:pPr>
              <a:spcAft>
                <a:spcPts val="600"/>
              </a:spcAft>
            </a:pPr>
            <a:endParaRPr lang="en-US" altLang="en-US" sz="14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71450" indent="-171450">
              <a:spcAft>
                <a:spcPts val="600"/>
              </a:spcAft>
              <a:buFont typeface="Arial" panose="020B0604020202020204" pitchFamily="34" charset="0"/>
              <a:buChar char="•"/>
            </a:pPr>
            <a:r>
              <a:rPr lang="en-US" altLang="en-US" sz="1400" dirty="0" smtClean="0">
                <a:solidFill>
                  <a:schemeClr val="bg1"/>
                </a:solidFill>
                <a:latin typeface="Lato" panose="020F0502020204030203" pitchFamily="34" charset="0"/>
                <a:ea typeface="Lato" panose="020F0502020204030203" pitchFamily="34" charset="0"/>
                <a:cs typeface="Lato" panose="020F0502020204030203" pitchFamily="34" charset="0"/>
              </a:rPr>
              <a:t>Fumes </a:t>
            </a:r>
            <a:r>
              <a:rPr lang="en-US" altLang="en-US" sz="1400" dirty="0">
                <a:solidFill>
                  <a:schemeClr val="bg1"/>
                </a:solidFill>
                <a:latin typeface="Lato" panose="020F0502020204030203" pitchFamily="34" charset="0"/>
                <a:ea typeface="Lato" panose="020F0502020204030203" pitchFamily="34" charset="0"/>
                <a:cs typeface="Lato" panose="020F0502020204030203" pitchFamily="34" charset="0"/>
              </a:rPr>
              <a:t>from cooking processes</a:t>
            </a:r>
          </a:p>
          <a:p>
            <a:pPr marL="171450" indent="-171450">
              <a:spcAft>
                <a:spcPts val="600"/>
              </a:spcAft>
              <a:buFont typeface="Arial" panose="020B0604020202020204" pitchFamily="34" charset="0"/>
              <a:buChar char="•"/>
            </a:pPr>
            <a:r>
              <a:rPr lang="en-US" altLang="en-US" sz="1400" dirty="0">
                <a:solidFill>
                  <a:schemeClr val="bg1"/>
                </a:solidFill>
                <a:latin typeface="Lato" panose="020F0502020204030203" pitchFamily="34" charset="0"/>
                <a:ea typeface="Lato" panose="020F0502020204030203" pitchFamily="34" charset="0"/>
                <a:cs typeface="Lato" panose="020F0502020204030203" pitchFamily="34" charset="0"/>
              </a:rPr>
              <a:t>Steam/Condensation</a:t>
            </a:r>
          </a:p>
          <a:p>
            <a:pPr marL="171450" indent="-171450">
              <a:spcAft>
                <a:spcPts val="600"/>
              </a:spcAft>
              <a:buFont typeface="Arial" panose="020B0604020202020204" pitchFamily="34" charset="0"/>
              <a:buChar char="•"/>
            </a:pPr>
            <a:r>
              <a:rPr lang="en-US" altLang="en-US" sz="1400" dirty="0">
                <a:solidFill>
                  <a:schemeClr val="bg1"/>
                </a:solidFill>
                <a:latin typeface="Lato" panose="020F0502020204030203" pitchFamily="34" charset="0"/>
                <a:ea typeface="Lato" panose="020F0502020204030203" pitchFamily="34" charset="0"/>
                <a:cs typeface="Lato" panose="020F0502020204030203" pitchFamily="34" charset="0"/>
              </a:rPr>
              <a:t>Testing of the system, without appropriate disablement of the system</a:t>
            </a:r>
          </a:p>
          <a:p>
            <a:pPr marL="171450" indent="-171450">
              <a:spcAft>
                <a:spcPts val="600"/>
              </a:spcAft>
              <a:buFont typeface="Arial" panose="020B0604020202020204" pitchFamily="34" charset="0"/>
              <a:buChar char="•"/>
            </a:pPr>
            <a:r>
              <a:rPr lang="en-US" altLang="en-US" sz="1400" dirty="0">
                <a:solidFill>
                  <a:schemeClr val="bg1"/>
                </a:solidFill>
                <a:latin typeface="Lato" panose="020F0502020204030203" pitchFamily="34" charset="0"/>
                <a:ea typeface="Lato" panose="020F0502020204030203" pitchFamily="34" charset="0"/>
                <a:cs typeface="Lato" panose="020F0502020204030203" pitchFamily="34" charset="0"/>
              </a:rPr>
              <a:t>Tobacco smoke</a:t>
            </a:r>
          </a:p>
          <a:p>
            <a:pPr marL="171450" indent="-171450">
              <a:spcAft>
                <a:spcPts val="600"/>
              </a:spcAft>
              <a:buFont typeface="Arial" panose="020B0604020202020204" pitchFamily="34" charset="0"/>
              <a:buChar char="•"/>
            </a:pPr>
            <a:r>
              <a:rPr lang="en-US" altLang="en-US" sz="1400" dirty="0">
                <a:solidFill>
                  <a:schemeClr val="bg1"/>
                </a:solidFill>
                <a:latin typeface="Lato" panose="020F0502020204030203" pitchFamily="34" charset="0"/>
                <a:ea typeface="Lato" panose="020F0502020204030203" pitchFamily="34" charset="0"/>
                <a:cs typeface="Lato" panose="020F0502020204030203" pitchFamily="34" charset="0"/>
              </a:rPr>
              <a:t>Electromagnetic interference</a:t>
            </a:r>
          </a:p>
          <a:p>
            <a:pPr marL="171450" indent="-171450">
              <a:spcAft>
                <a:spcPts val="600"/>
              </a:spcAft>
              <a:buFont typeface="Arial" panose="020B0604020202020204" pitchFamily="34" charset="0"/>
              <a:buChar char="•"/>
            </a:pPr>
            <a:r>
              <a:rPr lang="en-US" altLang="en-US" sz="1400" dirty="0">
                <a:solidFill>
                  <a:schemeClr val="bg1"/>
                </a:solidFill>
                <a:latin typeface="Lato" panose="020F0502020204030203" pitchFamily="34" charset="0"/>
                <a:ea typeface="Lato" panose="020F0502020204030203" pitchFamily="34" charset="0"/>
                <a:cs typeface="Lato" panose="020F0502020204030203" pitchFamily="34" charset="0"/>
              </a:rPr>
              <a:t>Dust (whether built up over a period of time or released from an industrial process</a:t>
            </a:r>
            <a:r>
              <a:rPr lang="en-US" altLang="en-US" sz="1400" dirty="0" smtClean="0">
                <a:solidFill>
                  <a:schemeClr val="bg1"/>
                </a:solidFill>
                <a:latin typeface="Lato" panose="020F0502020204030203" pitchFamily="34" charset="0"/>
                <a:ea typeface="Lato" panose="020F0502020204030203" pitchFamily="34" charset="0"/>
                <a:cs typeface="Lato" panose="020F0502020204030203" pitchFamily="34" charset="0"/>
              </a:rPr>
              <a:t>)</a:t>
            </a: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74"/>
            <a:ext cx="1983600" cy="407993"/>
          </a:xfrm>
          <a:prstGeom prst="rect">
            <a:avLst/>
          </a:prstGeom>
        </p:spPr>
      </p:pic>
      <p:sp>
        <p:nvSpPr>
          <p:cNvPr id="8" name="TextBox 7"/>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3. </a:t>
            </a: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False Alarms</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3912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p:cNvSpPr/>
          <p:nvPr/>
        </p:nvSpPr>
        <p:spPr bwMode="auto">
          <a:xfrm>
            <a:off x="2264076" y="3068960"/>
            <a:ext cx="2329649" cy="3773708"/>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Parallelogram 2"/>
          <p:cNvSpPr/>
          <p:nvPr/>
        </p:nvSpPr>
        <p:spPr bwMode="auto">
          <a:xfrm>
            <a:off x="1343472" y="0"/>
            <a:ext cx="1450050" cy="2348880"/>
          </a:xfrm>
          <a:prstGeom prst="parallelogram">
            <a:avLst/>
          </a:prstGeom>
          <a:blipFill dpi="0" rotWithShape="1">
            <a:blip r:embed="rId5" cstate="print">
              <a:grayscl/>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a:stretch>
              <a:fillRect l="-3995" r="-128431" b="-115229"/>
            </a:stretch>
          </a:blipFill>
          <a:ln w="9525" cap="flat" cmpd="sng" algn="ctr">
            <a:noFill/>
            <a:prstDash val="solid"/>
            <a:round/>
            <a:headEnd type="none" w="med" len="med"/>
            <a:tailEnd type="none" w="med" len="med"/>
          </a:ln>
          <a:effectLst>
            <a:innerShdw blurRad="63500" dist="50800">
              <a:prstClr val="black">
                <a:alpha val="13000"/>
              </a:prstClr>
            </a:inn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 name="Parallelogram 3"/>
          <p:cNvSpPr/>
          <p:nvPr/>
        </p:nvSpPr>
        <p:spPr bwMode="auto">
          <a:xfrm>
            <a:off x="1487488" y="1196752"/>
            <a:ext cx="2828098" cy="4581128"/>
          </a:xfrm>
          <a:prstGeom prst="parallelogram">
            <a:avLst/>
          </a:prstGeom>
          <a:blipFill dpi="0" rotWithShape="1">
            <a:blip r:embed="rId7" cstate="print">
              <a:extLst>
                <a:ext uri="{BEBA8EAE-BF5A-486C-A8C5-ECC9F3942E4B}">
                  <a14:imgProps xmlns:a14="http://schemas.microsoft.com/office/drawing/2010/main">
                    <a14:imgLayer r:embed="rId8">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5092" t="1" r="-179828" b="-10030"/>
            </a:stretch>
          </a:blip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5" name="Parallelogram 4"/>
          <p:cNvSpPr/>
          <p:nvPr/>
        </p:nvSpPr>
        <p:spPr bwMode="auto">
          <a:xfrm>
            <a:off x="3719736" y="4493788"/>
            <a:ext cx="1450050" cy="2348880"/>
          </a:xfrm>
          <a:prstGeom prst="parallelogram">
            <a:avLst/>
          </a:prstGeom>
          <a:blipFill dpi="0" rotWithShape="1">
            <a:blip r:embed="rId9" cstate="print">
              <a:extLst>
                <a:ext uri="{BEBA8EAE-BF5A-486C-A8C5-ECC9F3942E4B}">
                  <a14:imgProps xmlns:a14="http://schemas.microsoft.com/office/drawing/2010/main">
                    <a14:imgLayer r:embed="rId10">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109250" t="-8545" r="-3995" b="-88922"/>
            </a:stretch>
          </a:blip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6" name="Straight Connector 5"/>
          <p:cNvCxnSpPr/>
          <p:nvPr/>
        </p:nvCxnSpPr>
        <p:spPr bwMode="auto">
          <a:xfrm>
            <a:off x="4079776" y="4437112"/>
            <a:ext cx="914400" cy="914400"/>
          </a:xfrm>
          <a:prstGeom prst="line">
            <a:avLst/>
          </a:prstGeom>
          <a:noFill/>
          <a:ln w="9525" cap="flat" cmpd="sng" algn="ctr">
            <a:noFill/>
            <a:prstDash val="solid"/>
            <a:round/>
            <a:headEnd type="none" w="med" len="med"/>
            <a:tailEnd type="none" w="med" len="med"/>
          </a:ln>
          <a:effectLst/>
        </p:spPr>
      </p:cxnSp>
      <p:cxnSp>
        <p:nvCxnSpPr>
          <p:cNvPr id="7" name="Straight Connector 6"/>
          <p:cNvCxnSpPr/>
          <p:nvPr/>
        </p:nvCxnSpPr>
        <p:spPr bwMode="auto">
          <a:xfrm flipH="1">
            <a:off x="5807968" y="1045588"/>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8" name="TextBox 7"/>
          <p:cNvSpPr txBox="1"/>
          <p:nvPr/>
        </p:nvSpPr>
        <p:spPr>
          <a:xfrm>
            <a:off x="6023992" y="908720"/>
            <a:ext cx="5328592" cy="523220"/>
          </a:xfrm>
          <a:prstGeom prst="rect">
            <a:avLst/>
          </a:prstGeom>
          <a:noFill/>
        </p:spPr>
        <p:txBody>
          <a:bodyPr wrap="square" rtlCol="0">
            <a:spAutoFit/>
          </a:bodyPr>
          <a:lstStyle/>
          <a:p>
            <a:r>
              <a:rPr lang="en-GB" sz="2800" b="1" i="1" spc="-150" dirty="0" smtClean="0">
                <a:solidFill>
                  <a:schemeClr val="tx1">
                    <a:lumMod val="95000"/>
                    <a:lumOff val="5000"/>
                  </a:schemeClr>
                </a:solidFill>
                <a:latin typeface="Futura Md BT" panose="020B0602020204020303" pitchFamily="34" charset="0"/>
              </a:rPr>
              <a:t>FALSE ALARMS – MONITORING</a:t>
            </a:r>
          </a:p>
        </p:txBody>
      </p:sp>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10" name="TextBox 9"/>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3. False Alarms</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1" name="Rectangle 10"/>
          <p:cNvSpPr/>
          <p:nvPr/>
        </p:nvSpPr>
        <p:spPr>
          <a:xfrm>
            <a:off x="5901207" y="2150313"/>
            <a:ext cx="5174335" cy="3000821"/>
          </a:xfrm>
          <a:prstGeom prst="rect">
            <a:avLst/>
          </a:prstGeom>
          <a:noFill/>
        </p:spPr>
        <p:txBody>
          <a:bodyPr wrap="square">
            <a:spAutoFit/>
          </a:bodyPr>
          <a:lstStyle/>
          <a:p>
            <a:pPr>
              <a:buClr>
                <a:srgbClr val="FF0000"/>
              </a:buClr>
              <a:defRPr/>
            </a:pPr>
            <a:r>
              <a:rPr lang="en-GB" altLang="en-US" sz="1400" b="1" dirty="0">
                <a:solidFill>
                  <a:srgbClr val="DA291C"/>
                </a:solidFill>
                <a:latin typeface="Lato" panose="020F0502020204030203" pitchFamily="34" charset="0"/>
                <a:ea typeface="Lato" panose="020F0502020204030203" pitchFamily="34" charset="0"/>
                <a:cs typeface="Lato" panose="020F0502020204030203" pitchFamily="34" charset="0"/>
              </a:rPr>
              <a:t>Establish and record current rate of </a:t>
            </a:r>
            <a:r>
              <a:rPr lang="en-GB" altLang="en-US" sz="1400" b="1" dirty="0" smtClean="0">
                <a:solidFill>
                  <a:srgbClr val="DA291C"/>
                </a:solidFill>
                <a:latin typeface="Lato" panose="020F0502020204030203" pitchFamily="34" charset="0"/>
                <a:ea typeface="Lato" panose="020F0502020204030203" pitchFamily="34" charset="0"/>
                <a:cs typeface="Lato" panose="020F0502020204030203" pitchFamily="34" charset="0"/>
              </a:rPr>
              <a:t>False Alarms</a:t>
            </a:r>
            <a:endParaRPr lang="en-GB" altLang="en-US" sz="1400" dirty="0" smtClean="0">
              <a:solidFill>
                <a:schemeClr val="tx2">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342900" indent="-342900">
              <a:lnSpc>
                <a:spcPct val="150000"/>
              </a:lnSpc>
              <a:buClr>
                <a:srgbClr val="FF0000"/>
              </a:buClr>
              <a:buFont typeface="Arial" panose="020B0604020202020204" pitchFamily="34" charset="0"/>
              <a:buChar char="•"/>
              <a:defRPr/>
            </a:pP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Taken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over previous (rolling)12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months</a:t>
            </a:r>
          </a:p>
          <a:p>
            <a:pPr marL="342900" indent="-342900">
              <a:lnSpc>
                <a:spcPct val="150000"/>
              </a:lnSpc>
              <a:buClr>
                <a:srgbClr val="FF0000"/>
              </a:buClr>
              <a:buFont typeface="Arial" panose="020B0604020202020204" pitchFamily="34" charset="0"/>
              <a:buChar char="•"/>
              <a:defRPr/>
            </a:pP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Expressed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as false alarms per 100 installed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detectors</a:t>
            </a:r>
            <a:endPar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lvl="1">
              <a:defRPr/>
            </a:pPr>
            <a:endParaRPr lang="en-GB" altLang="en-US" sz="1400" dirty="0">
              <a:solidFill>
                <a:schemeClr val="tx2">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a:buClr>
                <a:srgbClr val="FF0000"/>
              </a:buClr>
              <a:defRPr/>
            </a:pPr>
            <a:r>
              <a:rPr lang="en-GB" altLang="en-US" sz="1400" b="1" dirty="0">
                <a:solidFill>
                  <a:srgbClr val="DA291C"/>
                </a:solidFill>
                <a:latin typeface="Lato" panose="020F0502020204030203" pitchFamily="34" charset="0"/>
                <a:ea typeface="Lato" panose="020F0502020204030203" pitchFamily="34" charset="0"/>
                <a:cs typeface="Lato" panose="020F0502020204030203" pitchFamily="34" charset="0"/>
              </a:rPr>
              <a:t>Consider whether further action is </a:t>
            </a:r>
            <a:r>
              <a:rPr lang="en-GB" altLang="en-US" sz="1400" b="1" dirty="0" smtClean="0">
                <a:solidFill>
                  <a:srgbClr val="DA291C"/>
                </a:solidFill>
                <a:latin typeface="Lato" panose="020F0502020204030203" pitchFamily="34" charset="0"/>
                <a:ea typeface="Lato" panose="020F0502020204030203" pitchFamily="34" charset="0"/>
                <a:cs typeface="Lato" panose="020F0502020204030203" pitchFamily="34" charset="0"/>
              </a:rPr>
              <a:t>needed</a:t>
            </a:r>
            <a:endParaRPr lang="en-GB" altLang="en-US" sz="1400" dirty="0" smtClean="0">
              <a:solidFill>
                <a:schemeClr val="tx2">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342900" indent="-342900">
              <a:buClr>
                <a:srgbClr val="FF0000"/>
              </a:buClr>
              <a:buFont typeface="Arial" panose="020B0604020202020204" pitchFamily="34" charset="0"/>
              <a:buChar char="•"/>
              <a:defRPr/>
            </a:pP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The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rate of false alarms proportional to number of detectors</a:t>
            </a:r>
          </a:p>
          <a:p>
            <a:pPr lvl="1">
              <a:defRPr/>
            </a:pPr>
            <a:r>
              <a:rPr lang="en-GB" altLang="en-US" sz="1400" dirty="0">
                <a:solidFill>
                  <a:schemeClr val="tx2">
                    <a:lumMod val="95000"/>
                    <a:lumOff val="5000"/>
                  </a:schemeClr>
                </a:solidFill>
                <a:latin typeface="Lato" panose="020F0502020204030203" pitchFamily="34" charset="0"/>
                <a:ea typeface="Lato" panose="020F0502020204030203" pitchFamily="34" charset="0"/>
                <a:cs typeface="Lato" panose="020F0502020204030203" pitchFamily="34" charset="0"/>
              </a:rPr>
              <a:t> </a:t>
            </a:r>
          </a:p>
          <a:p>
            <a:pPr marL="0" lvl="1">
              <a:buClr>
                <a:srgbClr val="FF0000"/>
              </a:buClr>
              <a:defRPr/>
            </a:pPr>
            <a:r>
              <a:rPr lang="en-GB" altLang="en-US" sz="1400" b="1" dirty="0">
                <a:solidFill>
                  <a:srgbClr val="DA291C"/>
                </a:solidFill>
                <a:latin typeface="Lato" panose="020F0502020204030203" pitchFamily="34" charset="0"/>
                <a:ea typeface="Lato" panose="020F0502020204030203" pitchFamily="34" charset="0"/>
                <a:cs typeface="Lato" panose="020F0502020204030203" pitchFamily="34" charset="0"/>
              </a:rPr>
              <a:t>Action</a:t>
            </a:r>
            <a:r>
              <a:rPr lang="en-GB" altLang="en-US" sz="1400" dirty="0">
                <a:solidFill>
                  <a:schemeClr val="tx2">
                    <a:lumMod val="95000"/>
                    <a:lumOff val="5000"/>
                  </a:schemeClr>
                </a:solidFill>
                <a:latin typeface="Lato" panose="020F0502020204030203" pitchFamily="34" charset="0"/>
                <a:ea typeface="Lato" panose="020F0502020204030203" pitchFamily="34" charset="0"/>
                <a:cs typeface="Lato" panose="020F0502020204030203" pitchFamily="34" charset="0"/>
              </a:rPr>
              <a:t>  </a:t>
            </a:r>
            <a:endParaRPr lang="en-GB" altLang="en-US" sz="1400" dirty="0" smtClean="0">
              <a:solidFill>
                <a:schemeClr val="tx2">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342900" lvl="1" indent="-342900">
              <a:lnSpc>
                <a:spcPct val="150000"/>
              </a:lnSpc>
              <a:buClr>
                <a:srgbClr val="FF0000"/>
              </a:buClr>
              <a:buFont typeface="Arial" panose="020B0604020202020204" pitchFamily="34" charset="0"/>
              <a:buChar char="•"/>
              <a:defRPr/>
            </a:pP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Review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with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Responsible Person </a:t>
            </a:r>
          </a:p>
          <a:p>
            <a:pPr marL="342900" lvl="1" indent="-342900">
              <a:lnSpc>
                <a:spcPct val="150000"/>
              </a:lnSpc>
              <a:buClr>
                <a:srgbClr val="FF0000"/>
              </a:buClr>
              <a:buFont typeface="Arial" panose="020B0604020202020204" pitchFamily="34" charset="0"/>
              <a:buChar char="•"/>
              <a:defRPr/>
            </a:pP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Seek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to identify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trends</a:t>
            </a:r>
          </a:p>
          <a:p>
            <a:pPr marL="342900" lvl="1" indent="-342900">
              <a:lnSpc>
                <a:spcPct val="150000"/>
              </a:lnSpc>
              <a:buClr>
                <a:srgbClr val="FF0000"/>
              </a:buClr>
              <a:buFont typeface="Arial" panose="020B0604020202020204" pitchFamily="34" charset="0"/>
              <a:buChar char="•"/>
              <a:defRPr/>
            </a:pP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Recommend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further action</a:t>
            </a: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1463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5440" y="2780928"/>
            <a:ext cx="3816424" cy="1384995"/>
          </a:xfrm>
          <a:prstGeom prst="rect">
            <a:avLst/>
          </a:prstGeom>
          <a:noFill/>
        </p:spPr>
        <p:txBody>
          <a:bodyPr wrap="square" rtlCol="0">
            <a:spAutoFit/>
          </a:bodyPr>
          <a:lstStyle/>
          <a:p>
            <a:r>
              <a:rPr lang="en-GB" sz="2800" b="1" i="1" spc="-150" dirty="0" smtClean="0">
                <a:solidFill>
                  <a:schemeClr val="tx1">
                    <a:lumMod val="95000"/>
                    <a:lumOff val="5000"/>
                  </a:schemeClr>
                </a:solidFill>
                <a:latin typeface="Futura Md BT" panose="020B0602020204020303" pitchFamily="34" charset="0"/>
              </a:rPr>
              <a:t>FALSE ALARMS – PRELIMINARY INVESTIGATION</a:t>
            </a:r>
            <a:endParaRPr lang="en-GB" sz="2800" b="1" i="1" spc="-150" dirty="0">
              <a:solidFill>
                <a:schemeClr val="tx1">
                  <a:lumMod val="95000"/>
                  <a:lumOff val="5000"/>
                </a:schemeClr>
              </a:solidFill>
              <a:latin typeface="Futura Md BT" panose="020B0602020204020303" pitchFamily="34" charset="0"/>
            </a:endParaRPr>
          </a:p>
        </p:txBody>
      </p:sp>
      <p:cxnSp>
        <p:nvCxnSpPr>
          <p:cNvPr id="3" name="Straight Connector 2"/>
          <p:cNvCxnSpPr/>
          <p:nvPr/>
        </p:nvCxnSpPr>
        <p:spPr bwMode="auto">
          <a:xfrm flipH="1">
            <a:off x="828801" y="2933945"/>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4" name="Parallelogram 3"/>
          <p:cNvSpPr/>
          <p:nvPr/>
        </p:nvSpPr>
        <p:spPr bwMode="auto">
          <a:xfrm>
            <a:off x="2264076" y="4167082"/>
            <a:ext cx="2329649" cy="2675585"/>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5" name="Parallelogram 4"/>
          <p:cNvSpPr/>
          <p:nvPr/>
        </p:nvSpPr>
        <p:spPr bwMode="auto">
          <a:xfrm>
            <a:off x="1559496" y="0"/>
            <a:ext cx="1450050" cy="2348880"/>
          </a:xfrm>
          <a:prstGeom prst="parallelogram">
            <a:avLst/>
          </a:prstGeom>
          <a:blipFill dpi="0" rotWithShape="1">
            <a:blip r:embed="rId5" cstate="print">
              <a:grayscl/>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a:stretch>
              <a:fillRect l="-3995" r="-128431" b="-115229"/>
            </a:stretch>
          </a:blipFill>
          <a:ln w="9525" cap="flat" cmpd="sng" algn="ctr">
            <a:noFill/>
            <a:prstDash val="solid"/>
            <a:round/>
            <a:headEnd type="none" w="med" len="med"/>
            <a:tailEnd type="none" w="med" len="med"/>
          </a:ln>
          <a:effectLst>
            <a:innerShdw blurRad="63500" dist="50800">
              <a:prstClr val="black">
                <a:alpha val="13000"/>
              </a:prstClr>
            </a:inn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6" name="Parallelogram 5"/>
          <p:cNvSpPr/>
          <p:nvPr/>
        </p:nvSpPr>
        <p:spPr bwMode="auto">
          <a:xfrm>
            <a:off x="3719736" y="5177296"/>
            <a:ext cx="1450050" cy="1665372"/>
          </a:xfrm>
          <a:prstGeom prst="parallelogram">
            <a:avLst/>
          </a:prstGeom>
          <a:blipFill dpi="0" rotWithShape="1">
            <a:blip r:embed="rId7" cstate="print">
              <a:extLst>
                <a:ext uri="{BEBA8EAE-BF5A-486C-A8C5-ECC9F3942E4B}">
                  <a14:imgProps xmlns:a14="http://schemas.microsoft.com/office/drawing/2010/main">
                    <a14:imgLayer r:embed="rId8">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109250" t="-97467" r="-3995"/>
            </a:stretch>
          </a:blip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7" name="Rectangle 6"/>
          <p:cNvSpPr/>
          <p:nvPr/>
        </p:nvSpPr>
        <p:spPr>
          <a:xfrm>
            <a:off x="5555940" y="1772816"/>
            <a:ext cx="5976664" cy="3831818"/>
          </a:xfrm>
          <a:prstGeom prst="rect">
            <a:avLst/>
          </a:prstGeom>
        </p:spPr>
        <p:txBody>
          <a:bodyPr wrap="square">
            <a:spAutoFit/>
          </a:bodyPr>
          <a:lstStyle/>
          <a:p>
            <a:pPr>
              <a:buClr>
                <a:srgbClr val="FF0000"/>
              </a:buClr>
              <a:defRPr/>
            </a:pP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BS5839-1 recommends preliminary investigation if: </a:t>
            </a:r>
            <a:endPar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a:buClr>
                <a:srgbClr val="FF0000"/>
              </a:buClr>
              <a:defRPr/>
            </a:pPr>
            <a:endPar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742950" lvl="1" indent="-285750">
              <a:lnSpc>
                <a:spcPct val="150000"/>
              </a:lnSpc>
              <a:buClr>
                <a:srgbClr val="FF0000"/>
              </a:buClr>
              <a:buFont typeface="Arial" panose="020B0604020202020204" pitchFamily="34" charset="0"/>
              <a:buChar char="•"/>
              <a:defRPr/>
            </a:pP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The rate of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false alarms&gt;1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in 25 per rolling 12 months </a:t>
            </a:r>
          </a:p>
          <a:p>
            <a:pPr marL="742950" lvl="1" indent="-285750">
              <a:lnSpc>
                <a:spcPct val="150000"/>
              </a:lnSpc>
              <a:buClr>
                <a:srgbClr val="FF0000"/>
              </a:buClr>
              <a:buFont typeface="Arial" panose="020B0604020202020204" pitchFamily="34" charset="0"/>
              <a:buChar char="•"/>
              <a:defRPr/>
            </a:pPr>
            <a:r>
              <a:rPr lang="en-GB" altLang="en-US" sz="1400" b="1"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&gt;</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 11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false alarms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have occurred since the last service visit</a:t>
            </a:r>
          </a:p>
          <a:p>
            <a:pPr marL="742950" lvl="1" indent="-285750">
              <a:lnSpc>
                <a:spcPct val="150000"/>
              </a:lnSpc>
              <a:buClr>
                <a:srgbClr val="FF0000"/>
              </a:buClr>
              <a:buFont typeface="Arial" panose="020B0604020202020204" pitchFamily="34" charset="0"/>
              <a:buChar char="•"/>
              <a:defRPr/>
            </a:pPr>
            <a:r>
              <a:rPr lang="en-GB" altLang="en-US" sz="1400" b="1"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&gt;</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 2 activations have originated from the same device (unless activated with good intent)</a:t>
            </a:r>
          </a:p>
          <a:p>
            <a:pPr marL="742950" lvl="1" indent="-285750">
              <a:lnSpc>
                <a:spcPct val="150000"/>
              </a:lnSpc>
              <a:buClr>
                <a:srgbClr val="FF0000"/>
              </a:buClr>
              <a:buFont typeface="Arial" panose="020B0604020202020204" pitchFamily="34" charset="0"/>
              <a:buChar char="•"/>
              <a:defRPr/>
            </a:pP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 Any persistent cause of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false alarms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is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identified</a:t>
            </a:r>
            <a:endPar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742950" lvl="1" indent="-285750">
              <a:buFont typeface="Arial" panose="020B0604020202020204" pitchFamily="34" charset="0"/>
              <a:buChar char="•"/>
              <a:defRPr/>
            </a:pPr>
            <a:endPar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0" lvl="1">
              <a:buClr>
                <a:srgbClr val="FF0000"/>
              </a:buClr>
              <a:defRPr/>
            </a:pP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 preliminary investigation would be carried out by the CP and RP working together to identify a possible action to reduce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the false alarm rate.</a:t>
            </a:r>
            <a:endPar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0" lvl="1">
              <a:defRPr/>
            </a:pPr>
            <a:endPar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0" lvl="1">
              <a:buClr>
                <a:srgbClr val="FF0000"/>
              </a:buClr>
              <a:defRPr/>
            </a:pPr>
            <a:r>
              <a:rPr lang="en-GB" altLang="en-US" sz="1400" u="sng"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Always</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 make accurate notes!</a:t>
            </a:r>
          </a:p>
          <a:p>
            <a:pPr lvl="1">
              <a:defRPr/>
            </a:pPr>
            <a:endParaRPr lang="en-GB" altLang="en-US" sz="2000" dirty="0">
              <a:latin typeface="Lato" panose="020F0502020204030203" pitchFamily="34" charset="0"/>
              <a:cs typeface="Lato" panose="020F0502020204030203" pitchFamily="34" charset="0"/>
            </a:endParaRPr>
          </a:p>
          <a:p>
            <a:pPr lvl="1">
              <a:defRPr/>
            </a:pPr>
            <a:r>
              <a:rPr lang="en-GB" altLang="en-US" sz="2000" dirty="0">
                <a:latin typeface="Lato" panose="020F0502020204030203" pitchFamily="34" charset="0"/>
                <a:cs typeface="Lato" panose="020F0502020204030203" pitchFamily="34" charset="0"/>
              </a:rPr>
              <a:t> </a:t>
            </a: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9" name="TextBox 8"/>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3. </a:t>
            </a: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False Alarms</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6549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5440" y="2780928"/>
            <a:ext cx="3816424" cy="1384995"/>
          </a:xfrm>
          <a:prstGeom prst="rect">
            <a:avLst/>
          </a:prstGeom>
          <a:noFill/>
        </p:spPr>
        <p:txBody>
          <a:bodyPr wrap="square" rtlCol="0">
            <a:spAutoFit/>
          </a:bodyPr>
          <a:lstStyle/>
          <a:p>
            <a:r>
              <a:rPr lang="en-GB" sz="2800" b="1" i="1" spc="-150" dirty="0" smtClean="0">
                <a:solidFill>
                  <a:schemeClr val="tx1">
                    <a:lumMod val="95000"/>
                    <a:lumOff val="5000"/>
                  </a:schemeClr>
                </a:solidFill>
                <a:latin typeface="Futura Md BT" panose="020B0602020204020303" pitchFamily="34" charset="0"/>
              </a:rPr>
              <a:t>FALSE ALARMS – </a:t>
            </a:r>
            <a:br>
              <a:rPr lang="en-GB" sz="2800" b="1" i="1" spc="-150" dirty="0" smtClean="0">
                <a:solidFill>
                  <a:schemeClr val="tx1">
                    <a:lumMod val="95000"/>
                    <a:lumOff val="5000"/>
                  </a:schemeClr>
                </a:solidFill>
                <a:latin typeface="Futura Md BT" panose="020B0602020204020303" pitchFamily="34" charset="0"/>
              </a:rPr>
            </a:br>
            <a:r>
              <a:rPr lang="en-GB" sz="2800" b="1" i="1" spc="-150" dirty="0" smtClean="0">
                <a:solidFill>
                  <a:schemeClr val="tx1">
                    <a:lumMod val="95000"/>
                    <a:lumOff val="5000"/>
                  </a:schemeClr>
                </a:solidFill>
                <a:latin typeface="Futura Md BT" panose="020B0602020204020303" pitchFamily="34" charset="0"/>
              </a:rPr>
              <a:t>IN-DEPTH</a:t>
            </a:r>
          </a:p>
          <a:p>
            <a:r>
              <a:rPr lang="en-GB" sz="2800" b="1" i="1" spc="-150" dirty="0" smtClean="0">
                <a:solidFill>
                  <a:schemeClr val="tx1">
                    <a:lumMod val="95000"/>
                    <a:lumOff val="5000"/>
                  </a:schemeClr>
                </a:solidFill>
                <a:latin typeface="Futura Md BT" panose="020B0602020204020303" pitchFamily="34" charset="0"/>
              </a:rPr>
              <a:t>INVESTIGATION</a:t>
            </a:r>
            <a:endParaRPr lang="en-GB" sz="2800" b="1" i="1" spc="-150" dirty="0">
              <a:solidFill>
                <a:schemeClr val="tx1">
                  <a:lumMod val="95000"/>
                  <a:lumOff val="5000"/>
                </a:schemeClr>
              </a:solidFill>
              <a:latin typeface="Futura Md BT" panose="020B0602020204020303" pitchFamily="34" charset="0"/>
            </a:endParaRPr>
          </a:p>
        </p:txBody>
      </p:sp>
      <p:cxnSp>
        <p:nvCxnSpPr>
          <p:cNvPr id="3" name="Straight Connector 2"/>
          <p:cNvCxnSpPr/>
          <p:nvPr/>
        </p:nvCxnSpPr>
        <p:spPr bwMode="auto">
          <a:xfrm flipH="1">
            <a:off x="828801" y="2933945"/>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4" name="Parallelogram 3"/>
          <p:cNvSpPr/>
          <p:nvPr/>
        </p:nvSpPr>
        <p:spPr bwMode="auto">
          <a:xfrm>
            <a:off x="2264076" y="4167082"/>
            <a:ext cx="2329649" cy="2675585"/>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5" name="Parallelogram 4"/>
          <p:cNvSpPr/>
          <p:nvPr/>
        </p:nvSpPr>
        <p:spPr bwMode="auto">
          <a:xfrm>
            <a:off x="1559496" y="0"/>
            <a:ext cx="1450050" cy="2348880"/>
          </a:xfrm>
          <a:prstGeom prst="parallelogram">
            <a:avLst/>
          </a:prstGeom>
          <a:blipFill dpi="0" rotWithShape="1">
            <a:blip r:embed="rId5" cstate="print">
              <a:grayscl/>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a:stretch>
              <a:fillRect l="-3995" r="-128431" b="-115229"/>
            </a:stretch>
          </a:blipFill>
          <a:ln w="9525" cap="flat" cmpd="sng" algn="ctr">
            <a:noFill/>
            <a:prstDash val="solid"/>
            <a:round/>
            <a:headEnd type="none" w="med" len="med"/>
            <a:tailEnd type="none" w="med" len="med"/>
          </a:ln>
          <a:effectLst>
            <a:innerShdw blurRad="63500" dist="50800">
              <a:prstClr val="black">
                <a:alpha val="13000"/>
              </a:prstClr>
            </a:inn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6" name="Parallelogram 5"/>
          <p:cNvSpPr/>
          <p:nvPr/>
        </p:nvSpPr>
        <p:spPr bwMode="auto">
          <a:xfrm>
            <a:off x="1847528" y="4581128"/>
            <a:ext cx="1450050" cy="1665372"/>
          </a:xfrm>
          <a:prstGeom prst="parallelogram">
            <a:avLst/>
          </a:prstGeom>
          <a:blipFill dpi="0" rotWithShape="1">
            <a:blip r:embed="rId7" cstate="print">
              <a:extLst>
                <a:ext uri="{BEBA8EAE-BF5A-486C-A8C5-ECC9F3942E4B}">
                  <a14:imgProps xmlns:a14="http://schemas.microsoft.com/office/drawing/2010/main">
                    <a14:imgLayer r:embed="rId8">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109250" t="-3772" r="-3995" b="-93695"/>
            </a:stretch>
          </a:blip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8" name="TextBox 7"/>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3. </a:t>
            </a: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False Alarms</a:t>
            </a:r>
          </a:p>
        </p:txBody>
      </p:sp>
      <p:sp>
        <p:nvSpPr>
          <p:cNvPr id="9" name="Rectangle 8"/>
          <p:cNvSpPr/>
          <p:nvPr/>
        </p:nvSpPr>
        <p:spPr>
          <a:xfrm>
            <a:off x="5663952" y="1760976"/>
            <a:ext cx="5688632" cy="3354765"/>
          </a:xfrm>
          <a:prstGeom prst="rect">
            <a:avLst/>
          </a:prstGeom>
        </p:spPr>
        <p:txBody>
          <a:bodyPr wrap="square">
            <a:spAutoFit/>
          </a:bodyPr>
          <a:lstStyle/>
          <a:p>
            <a:pPr>
              <a:buClr>
                <a:srgbClr val="FF0000"/>
              </a:buClr>
              <a:defRPr/>
            </a:pP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BS5839-1 recommends in-depth investigation if:</a:t>
            </a:r>
          </a:p>
          <a:p>
            <a:pPr marL="285750" indent="-285750">
              <a:buClr>
                <a:srgbClr val="FF0000"/>
              </a:buClr>
              <a:buFont typeface="Arial" panose="020B0604020202020204" pitchFamily="34" charset="0"/>
              <a:buChar char="•"/>
              <a:defRPr/>
            </a:pPr>
            <a:endPar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a:buClr>
                <a:srgbClr val="FF0000"/>
              </a:buClr>
              <a:defRPr/>
            </a:pP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For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system with &gt; 40 automatic detectors:</a:t>
            </a:r>
          </a:p>
          <a:p>
            <a:pPr marL="742950" lvl="1" indent="-285750">
              <a:buClr>
                <a:srgbClr val="FF0000"/>
              </a:buClr>
              <a:buFont typeface="Arial" panose="020B0604020202020204" pitchFamily="34" charset="0"/>
              <a:buChar char="•"/>
              <a:defRPr/>
            </a:pP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 false alarm rate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of &gt; 1 in 20 per rolling 12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months</a:t>
            </a:r>
          </a:p>
          <a:p>
            <a:pPr marL="742950" lvl="1" indent="-285750">
              <a:buClr>
                <a:srgbClr val="FF0000"/>
              </a:buClr>
              <a:buFont typeface="Arial" panose="020B0604020202020204" pitchFamily="34" charset="0"/>
              <a:buChar char="•"/>
              <a:defRPr/>
            </a:pP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&gt;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2 activations from one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device</a:t>
            </a:r>
          </a:p>
          <a:p>
            <a:pPr marL="742950" lvl="1" indent="-285750">
              <a:buClr>
                <a:srgbClr val="FF0000"/>
              </a:buClr>
              <a:buFont typeface="Arial" panose="020B0604020202020204" pitchFamily="34" charset="0"/>
              <a:buChar char="•"/>
              <a:defRPr/>
            </a:pPr>
            <a:endPar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0" lvl="1">
              <a:buClr>
                <a:srgbClr val="FF0000"/>
              </a:buClr>
              <a:defRPr/>
            </a:pP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For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systems with &lt; 40 automatic  detectors:</a:t>
            </a:r>
          </a:p>
          <a:p>
            <a:pPr marL="733425" lvl="2" indent="-285750">
              <a:buClr>
                <a:srgbClr val="FF0000"/>
              </a:buClr>
              <a:buFont typeface="Arial" panose="020B0604020202020204" pitchFamily="34" charset="0"/>
              <a:buChar char="•"/>
              <a:defRPr/>
            </a:pP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If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more that two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false alarms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occur</a:t>
            </a:r>
          </a:p>
          <a:p>
            <a:pPr marL="1190625" lvl="3" indent="-285750">
              <a:buClr>
                <a:srgbClr val="FF0000"/>
              </a:buClr>
              <a:buFont typeface="Arial" panose="020B0604020202020204" pitchFamily="34" charset="0"/>
              <a:buChar char="•"/>
              <a:defRPr/>
            </a:pPr>
            <a:endPar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285750" lvl="3" indent="-285750">
              <a:buClr>
                <a:srgbClr val="FF0000"/>
              </a:buClr>
              <a:buFont typeface="Arial" panose="020B0604020202020204" pitchFamily="34" charset="0"/>
              <a:buChar char="•"/>
              <a:defRPr/>
            </a:pP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Instigated by the ‘user’ (RP</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t>
            </a:r>
            <a:endPar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285750" lvl="3" indent="-285750">
              <a:buClr>
                <a:srgbClr val="FF0000"/>
              </a:buClr>
              <a:buFont typeface="Arial" panose="020B0604020202020204" pitchFamily="34" charset="0"/>
              <a:buChar char="•"/>
              <a:defRPr/>
            </a:pP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Carried out by specialists, Manufacturer, FRS, insurers or independent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consultants</a:t>
            </a:r>
          </a:p>
          <a:p>
            <a:pPr marL="0" lvl="3">
              <a:buClr>
                <a:srgbClr val="FF0000"/>
              </a:buClr>
              <a:defRPr/>
            </a:pPr>
            <a:endPar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0" lvl="3">
              <a:buClr>
                <a:srgbClr val="FF0000"/>
              </a:buClr>
              <a:defRPr/>
            </a:pPr>
            <a:r>
              <a:rPr lang="en-GB" altLang="en-US" sz="1400" b="1"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Note: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System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is not compliant until causes of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false alarms </a:t>
            </a:r>
            <a:r>
              <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are </a:t>
            </a:r>
            <a:r>
              <a:rPr lang="en-GB" altLang="en-US"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found</a:t>
            </a:r>
            <a:endParaRPr lang="en-GB" altLang="en-US" sz="1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lvl="1" indent="-342900">
              <a:buClr>
                <a:srgbClr val="FF0000"/>
              </a:buClr>
              <a:defRPr/>
            </a:pPr>
            <a:r>
              <a:rPr lang="en-GB" altLang="en-US" sz="1600" dirty="0">
                <a:solidFill>
                  <a:schemeClr val="tx1">
                    <a:lumMod val="95000"/>
                    <a:lumOff val="5000"/>
                  </a:schemeClr>
                </a:solidFill>
                <a:latin typeface="Lato" panose="020F0502020204030203" pitchFamily="34" charset="0"/>
                <a:cs typeface="Lato" panose="020F0502020204030203" pitchFamily="34" charset="0"/>
              </a:rPr>
              <a:t> </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4204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2251</TotalTime>
  <Words>4458</Words>
  <Application>Microsoft Office PowerPoint</Application>
  <PresentationFormat>Widescreen</PresentationFormat>
  <Paragraphs>404</Paragraphs>
  <Slides>13</Slides>
  <Notes>12</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Calibri</vt:lpstr>
      <vt:lpstr>Lato</vt:lpstr>
      <vt:lpstr>Wingdings</vt:lpstr>
      <vt:lpstr>Arial</vt:lpstr>
      <vt:lpstr>Futura Md BT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Arnold</dc:creator>
  <cp:lastModifiedBy>Paul Gatens</cp:lastModifiedBy>
  <cp:revision>129</cp:revision>
  <cp:lastPrinted>2020-03-17T11:18:04Z</cp:lastPrinted>
  <dcterms:created xsi:type="dcterms:W3CDTF">2020-01-24T14:23:23Z</dcterms:created>
  <dcterms:modified xsi:type="dcterms:W3CDTF">2020-10-07T13:58:50Z</dcterms:modified>
</cp:coreProperties>
</file>