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5"/>
  </p:notesMasterIdLst>
  <p:sldIdLst>
    <p:sldId id="455" r:id="rId2"/>
    <p:sldId id="414" r:id="rId3"/>
    <p:sldId id="443" r:id="rId4"/>
    <p:sldId id="444" r:id="rId5"/>
    <p:sldId id="454" r:id="rId6"/>
    <p:sldId id="458" r:id="rId7"/>
    <p:sldId id="446" r:id="rId8"/>
    <p:sldId id="447" r:id="rId9"/>
    <p:sldId id="448" r:id="rId10"/>
    <p:sldId id="449" r:id="rId11"/>
    <p:sldId id="450" r:id="rId12"/>
    <p:sldId id="456" r:id="rId13"/>
    <p:sldId id="457" r:id="rId14"/>
  </p:sldIdLst>
  <p:sldSz cx="12192000" cy="6858000"/>
  <p:notesSz cx="6858000" cy="9144000"/>
  <p:embeddedFontLst>
    <p:embeddedFont>
      <p:font typeface="Lato" panose="020F0502020204030203" pitchFamily="34" charset="0"/>
      <p:regular r:id="rId16"/>
      <p:bold r:id="rId17"/>
      <p:italic r:id="rId18"/>
      <p:boldItalic r:id="rId19"/>
    </p:embeddedFont>
    <p:embeddedFont>
      <p:font typeface="Futura Md BT" panose="020B0602020204020303" pitchFamily="34" charset="0"/>
      <p:regular r:id="rId20"/>
      <p:bold r:id="rId21"/>
      <p:italic r:id="rId22"/>
      <p:boldItalic r:id="rId23"/>
    </p:embeddedFont>
    <p:embeddedFont>
      <p:font typeface="Calibri" panose="020F0502020204030204" pitchFamily="34"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29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61" autoAdjust="0"/>
    <p:restoredTop sz="80242" autoAdjust="0"/>
  </p:normalViewPr>
  <p:slideViewPr>
    <p:cSldViewPr snapToGrid="0">
      <p:cViewPr varScale="1">
        <p:scale>
          <a:sx n="52" d="100"/>
          <a:sy n="52" d="100"/>
        </p:scale>
        <p:origin x="1048" y="48"/>
      </p:cViewPr>
      <p:guideLst/>
    </p:cSldViewPr>
  </p:slideViewPr>
  <p:notesTextViewPr>
    <p:cViewPr>
      <p:scale>
        <a:sx n="3" d="2"/>
        <a:sy n="3" d="2"/>
      </p:scale>
      <p:origin x="0" y="0"/>
    </p:cViewPr>
  </p:notesTextViewPr>
  <p:sorterViewPr>
    <p:cViewPr>
      <p:scale>
        <a:sx n="100" d="100"/>
        <a:sy n="100" d="100"/>
      </p:scale>
      <p:origin x="0" y="-9786"/>
    </p:cViewPr>
  </p:sorterViewPr>
  <p:notesViewPr>
    <p:cSldViewPr snapToGrid="0">
      <p:cViewPr varScale="1">
        <p:scale>
          <a:sx n="116" d="100"/>
          <a:sy n="116" d="100"/>
        </p:scale>
        <p:origin x="5148" y="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36" tIns="45719" rIns="91436" bIns="45719" rtlCol="0"/>
          <a:lstStyle>
            <a:lvl1pPr algn="l">
              <a:defRPr sz="1200">
                <a:latin typeface="Lato" panose="020F0502020204030203" pitchFamily="34" charset="0"/>
              </a:defRPr>
            </a:lvl1pPr>
          </a:lstStyle>
          <a:p>
            <a:endParaRPr lang="en-GB" dirty="0"/>
          </a:p>
        </p:txBody>
      </p:sp>
      <p:sp>
        <p:nvSpPr>
          <p:cNvPr id="3" name="Date Placeholder 2"/>
          <p:cNvSpPr>
            <a:spLocks noGrp="1"/>
          </p:cNvSpPr>
          <p:nvPr>
            <p:ph type="dt" idx="1"/>
          </p:nvPr>
        </p:nvSpPr>
        <p:spPr>
          <a:xfrm>
            <a:off x="3884614" y="0"/>
            <a:ext cx="2971800" cy="458788"/>
          </a:xfrm>
          <a:prstGeom prst="rect">
            <a:avLst/>
          </a:prstGeom>
        </p:spPr>
        <p:txBody>
          <a:bodyPr vert="horz" lIns="91436" tIns="45719" rIns="91436" bIns="45719" rtlCol="0"/>
          <a:lstStyle>
            <a:lvl1pPr algn="r">
              <a:defRPr sz="1200">
                <a:latin typeface="Lato" panose="020F0502020204030203" pitchFamily="34" charset="0"/>
              </a:defRPr>
            </a:lvl1pPr>
          </a:lstStyle>
          <a:p>
            <a:fld id="{F26FAFE5-CC35-487B-81A4-2697E2C1568D}" type="datetimeFigureOut">
              <a:rPr lang="en-GB" smtClean="0"/>
              <a:pPr/>
              <a:t>06/10/2020</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36" tIns="45719" rIns="91436" bIns="45719"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36" tIns="45719" rIns="91436" bIns="45719" rtlCol="0"/>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Footer Placeholder 5"/>
          <p:cNvSpPr>
            <a:spLocks noGrp="1"/>
          </p:cNvSpPr>
          <p:nvPr>
            <p:ph type="ftr" sz="quarter" idx="4"/>
          </p:nvPr>
        </p:nvSpPr>
        <p:spPr>
          <a:xfrm>
            <a:off x="0" y="8685214"/>
            <a:ext cx="2971800" cy="458787"/>
          </a:xfrm>
          <a:prstGeom prst="rect">
            <a:avLst/>
          </a:prstGeom>
        </p:spPr>
        <p:txBody>
          <a:bodyPr vert="horz" lIns="91436" tIns="45719" rIns="91436" bIns="45719" rtlCol="0" anchor="b"/>
          <a:lstStyle>
            <a:lvl1pPr algn="l">
              <a:defRPr sz="1200">
                <a:latin typeface="Lato" panose="020F0502020204030203" pitchFamily="34" charset="0"/>
              </a:defRPr>
            </a:lvl1pPr>
          </a:lstStyle>
          <a:p>
            <a:endParaRPr lang="en-GB" dirty="0"/>
          </a:p>
        </p:txBody>
      </p:sp>
      <p:sp>
        <p:nvSpPr>
          <p:cNvPr id="7" name="Slide Number Placeholder 6"/>
          <p:cNvSpPr>
            <a:spLocks noGrp="1"/>
          </p:cNvSpPr>
          <p:nvPr>
            <p:ph type="sldNum" sz="quarter" idx="5"/>
          </p:nvPr>
        </p:nvSpPr>
        <p:spPr>
          <a:xfrm>
            <a:off x="3884614" y="8685214"/>
            <a:ext cx="2971800" cy="458787"/>
          </a:xfrm>
          <a:prstGeom prst="rect">
            <a:avLst/>
          </a:prstGeom>
        </p:spPr>
        <p:txBody>
          <a:bodyPr vert="horz" lIns="91436" tIns="45719" rIns="91436" bIns="45719" rtlCol="0" anchor="b"/>
          <a:lstStyle>
            <a:lvl1pPr algn="r">
              <a:defRPr sz="1200">
                <a:latin typeface="Lato" panose="020F0502020204030203" pitchFamily="34" charset="0"/>
              </a:defRPr>
            </a:lvl1pPr>
          </a:lstStyle>
          <a:p>
            <a:fld id="{B973AE43-65D9-42AB-8012-8BCF89C4427C}" type="slidenum">
              <a:rPr lang="en-GB" smtClean="0"/>
              <a:pPr/>
              <a:t>‹#›</a:t>
            </a:fld>
            <a:endParaRPr lang="en-GB" dirty="0"/>
          </a:p>
        </p:txBody>
      </p:sp>
    </p:spTree>
    <p:extLst>
      <p:ext uri="{BB962C8B-B14F-4D97-AF65-F5344CB8AC3E}">
        <p14:creationId xmlns:p14="http://schemas.microsoft.com/office/powerpoint/2010/main" val="2621134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Lato" panose="020F0502020204030203" pitchFamily="34" charset="0"/>
        <a:ea typeface="+mn-ea"/>
        <a:cs typeface="+mn-cs"/>
      </a:defRPr>
    </a:lvl1pPr>
    <a:lvl2pPr marL="457200" algn="l" defTabSz="914400" rtl="0" eaLnBrk="1" latinLnBrk="0" hangingPunct="1">
      <a:defRPr sz="1200" kern="1200">
        <a:solidFill>
          <a:schemeClr val="tx1"/>
        </a:solidFill>
        <a:latin typeface="Lato" panose="020F0502020204030203" pitchFamily="34" charset="0"/>
        <a:ea typeface="+mn-ea"/>
        <a:cs typeface="+mn-cs"/>
      </a:defRPr>
    </a:lvl2pPr>
    <a:lvl3pPr marL="914400" algn="l" defTabSz="914400" rtl="0" eaLnBrk="1" latinLnBrk="0" hangingPunct="1">
      <a:defRPr sz="1200" kern="1200">
        <a:solidFill>
          <a:schemeClr val="tx1"/>
        </a:solidFill>
        <a:latin typeface="Lato" panose="020F0502020204030203" pitchFamily="34" charset="0"/>
        <a:ea typeface="+mn-ea"/>
        <a:cs typeface="+mn-cs"/>
      </a:defRPr>
    </a:lvl3pPr>
    <a:lvl4pPr marL="1371600" algn="l" defTabSz="914400" rtl="0" eaLnBrk="1" latinLnBrk="0" hangingPunct="1">
      <a:defRPr sz="1200" kern="1200">
        <a:solidFill>
          <a:schemeClr val="tx1"/>
        </a:solidFill>
        <a:latin typeface="Lato" panose="020F0502020204030203" pitchFamily="34" charset="0"/>
        <a:ea typeface="+mn-ea"/>
        <a:cs typeface="+mn-cs"/>
      </a:defRPr>
    </a:lvl4pPr>
    <a:lvl5pPr marL="1828800" algn="l" defTabSz="914400" rtl="0" eaLnBrk="1" latinLnBrk="0" hangingPunct="1">
      <a:defRPr sz="1200" kern="1200">
        <a:solidFill>
          <a:schemeClr val="tx1"/>
        </a:solidFill>
        <a:latin typeface="Lato" panose="020F05020202040302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detectortesters.com/wp-content/uploads/2019/04/V7-Smoke-Detector-Testing_Your-Product-choice_Infographic.pdf"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922">
              <a:defRPr/>
            </a:pPr>
            <a:r>
              <a:rPr lang="en-GB" b="1" baseline="0" dirty="0" smtClean="0"/>
              <a:t>Up Next – </a:t>
            </a:r>
          </a:p>
          <a:p>
            <a:endParaRPr lang="en-GB" dirty="0"/>
          </a:p>
        </p:txBody>
      </p:sp>
      <p:sp>
        <p:nvSpPr>
          <p:cNvPr id="4" name="Slide Number Placeholder 3"/>
          <p:cNvSpPr>
            <a:spLocks noGrp="1"/>
          </p:cNvSpPr>
          <p:nvPr>
            <p:ph type="sldNum" sz="quarter" idx="10"/>
          </p:nvPr>
        </p:nvSpPr>
        <p:spPr/>
        <p:txBody>
          <a:bodyPr/>
          <a:lstStyle/>
          <a:p>
            <a:fld id="{B973AE43-65D9-42AB-8012-8BCF89C4427C}" type="slidenum">
              <a:rPr lang="en-GB" smtClean="0"/>
              <a:pPr/>
              <a:t>1</a:t>
            </a:fld>
            <a:endParaRPr lang="en-GB" dirty="0"/>
          </a:p>
        </p:txBody>
      </p:sp>
    </p:spTree>
    <p:extLst>
      <p:ext uri="{BB962C8B-B14F-4D97-AF65-F5344CB8AC3E}">
        <p14:creationId xmlns:p14="http://schemas.microsoft.com/office/powerpoint/2010/main" val="3884784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922">
              <a:defRPr/>
            </a:pPr>
            <a:r>
              <a:rPr lang="en-GB" b="1" baseline="0" dirty="0" smtClean="0"/>
              <a:t>Up Next – </a:t>
            </a:r>
          </a:p>
          <a:p>
            <a:endParaRPr lang="en-GB" dirty="0"/>
          </a:p>
        </p:txBody>
      </p:sp>
      <p:sp>
        <p:nvSpPr>
          <p:cNvPr id="4" name="Slide Number Placeholder 3"/>
          <p:cNvSpPr>
            <a:spLocks noGrp="1"/>
          </p:cNvSpPr>
          <p:nvPr>
            <p:ph type="sldNum" sz="quarter" idx="10"/>
          </p:nvPr>
        </p:nvSpPr>
        <p:spPr/>
        <p:txBody>
          <a:bodyPr/>
          <a:lstStyle/>
          <a:p>
            <a:fld id="{B973AE43-65D9-42AB-8012-8BCF89C4427C}" type="slidenum">
              <a:rPr lang="en-GB" smtClean="0"/>
              <a:pPr/>
              <a:t>12</a:t>
            </a:fld>
            <a:endParaRPr lang="en-GB" dirty="0"/>
          </a:p>
        </p:txBody>
      </p:sp>
    </p:spTree>
    <p:extLst>
      <p:ext uri="{BB962C8B-B14F-4D97-AF65-F5344CB8AC3E}">
        <p14:creationId xmlns:p14="http://schemas.microsoft.com/office/powerpoint/2010/main" val="4275650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Lato" panose="020F0502020204030203" pitchFamily="34" charset="0"/>
                <a:ea typeface="+mn-ea"/>
                <a:cs typeface="+mn-cs"/>
              </a:rPr>
              <a:t>That concludes this section…  </a:t>
            </a:r>
          </a:p>
          <a:p>
            <a:r>
              <a:rPr lang="en-GB" sz="1200" kern="1200" dirty="0" smtClean="0">
                <a:solidFill>
                  <a:schemeClr val="tx1"/>
                </a:solidFill>
                <a:effectLst/>
                <a:latin typeface="Lato" panose="020F0502020204030203" pitchFamily="34" charset="0"/>
                <a:ea typeface="+mn-ea"/>
                <a:cs typeface="+mn-cs"/>
              </a:rPr>
              <a:t> </a:t>
            </a:r>
          </a:p>
          <a:p>
            <a:r>
              <a:rPr lang="en-GB" sz="1200" kern="1200" dirty="0" smtClean="0">
                <a:solidFill>
                  <a:schemeClr val="tx1"/>
                </a:solidFill>
                <a:effectLst/>
                <a:latin typeface="Lato" panose="020F0502020204030203" pitchFamily="34" charset="0"/>
                <a:ea typeface="+mn-ea"/>
                <a:cs typeface="+mn-cs"/>
              </a:rPr>
              <a:t>If you want to know more about our products, please see the </a:t>
            </a:r>
            <a:r>
              <a:rPr lang="en-GB" sz="1200" kern="1200" dirty="0" err="1" smtClean="0">
                <a:solidFill>
                  <a:schemeClr val="tx1"/>
                </a:solidFill>
                <a:effectLst/>
                <a:latin typeface="Lato" panose="020F0502020204030203" pitchFamily="34" charset="0"/>
                <a:ea typeface="+mn-ea"/>
                <a:cs typeface="+mn-cs"/>
              </a:rPr>
              <a:t>detectortesters</a:t>
            </a:r>
            <a:r>
              <a:rPr lang="en-GB" sz="1200" kern="1200" dirty="0" smtClean="0">
                <a:solidFill>
                  <a:schemeClr val="tx1"/>
                </a:solidFill>
                <a:effectLst/>
                <a:latin typeface="Lato" panose="020F0502020204030203" pitchFamily="34" charset="0"/>
                <a:ea typeface="+mn-ea"/>
                <a:cs typeface="+mn-cs"/>
              </a:rPr>
              <a:t> website or alternatively check out some of our product videos on YouTube.</a:t>
            </a:r>
          </a:p>
          <a:p>
            <a:r>
              <a:rPr lang="en-GB" sz="1200" kern="1200" dirty="0" smtClean="0">
                <a:solidFill>
                  <a:schemeClr val="tx1"/>
                </a:solidFill>
                <a:effectLst/>
                <a:latin typeface="Lato" panose="020F0502020204030203" pitchFamily="34" charset="0"/>
                <a:ea typeface="+mn-ea"/>
                <a:cs typeface="+mn-cs"/>
              </a:rPr>
              <a:t> </a:t>
            </a:r>
          </a:p>
          <a:p>
            <a:r>
              <a:rPr lang="en-GB" sz="1200" kern="1200" dirty="0" smtClean="0">
                <a:solidFill>
                  <a:schemeClr val="tx1"/>
                </a:solidFill>
                <a:effectLst/>
                <a:latin typeface="Lato" panose="020F0502020204030203" pitchFamily="34" charset="0"/>
                <a:ea typeface="+mn-ea"/>
                <a:cs typeface="+mn-cs"/>
              </a:rPr>
              <a:t>We also have other training courses available on our website.</a:t>
            </a:r>
          </a:p>
          <a:p>
            <a:r>
              <a:rPr lang="en-GB" sz="1200" kern="1200" dirty="0" smtClean="0">
                <a:solidFill>
                  <a:schemeClr val="tx1"/>
                </a:solidFill>
                <a:effectLst/>
                <a:latin typeface="Lato" panose="020F0502020204030203" pitchFamily="34" charset="0"/>
                <a:ea typeface="+mn-ea"/>
                <a:cs typeface="+mn-cs"/>
              </a:rPr>
              <a:t> </a:t>
            </a:r>
          </a:p>
          <a:p>
            <a:r>
              <a:rPr lang="en-GB" sz="1200" kern="1200" dirty="0" smtClean="0">
                <a:solidFill>
                  <a:schemeClr val="tx1"/>
                </a:solidFill>
                <a:effectLst/>
                <a:latin typeface="Lato" panose="020F0502020204030203" pitchFamily="34" charset="0"/>
                <a:ea typeface="+mn-ea"/>
                <a:cs typeface="+mn-cs"/>
              </a:rPr>
              <a:t>Look forward to you joining me on the next section</a:t>
            </a:r>
          </a:p>
          <a:p>
            <a:endParaRPr lang="en-GB" dirty="0"/>
          </a:p>
        </p:txBody>
      </p:sp>
      <p:sp>
        <p:nvSpPr>
          <p:cNvPr id="4" name="Slide Number Placeholder 3"/>
          <p:cNvSpPr>
            <a:spLocks noGrp="1"/>
          </p:cNvSpPr>
          <p:nvPr>
            <p:ph type="sldNum" sz="quarter" idx="10"/>
          </p:nvPr>
        </p:nvSpPr>
        <p:spPr/>
        <p:txBody>
          <a:bodyPr/>
          <a:lstStyle/>
          <a:p>
            <a:fld id="{B973AE43-65D9-42AB-8012-8BCF89C4427C}" type="slidenum">
              <a:rPr lang="en-GB" smtClean="0"/>
              <a:pPr/>
              <a:t>13</a:t>
            </a:fld>
            <a:endParaRPr lang="en-GB" dirty="0"/>
          </a:p>
        </p:txBody>
      </p:sp>
    </p:spTree>
    <p:extLst>
      <p:ext uri="{BB962C8B-B14F-4D97-AF65-F5344CB8AC3E}">
        <p14:creationId xmlns:p14="http://schemas.microsoft.com/office/powerpoint/2010/main" val="3364323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Aerosol Canisters; Capsules and Cartridges</a:t>
            </a:r>
          </a:p>
          <a:p>
            <a:endParaRPr lang="en-GB" dirty="0" smtClean="0"/>
          </a:p>
          <a:p>
            <a:r>
              <a:rPr lang="en-GB" dirty="0"/>
              <a:t>Aerosol canisters have for a long time been a cheap and effective way of dispensing various everyday products. They turn a liquid in to fine mist, by forcing the liquid through a small hole.</a:t>
            </a:r>
          </a:p>
          <a:p>
            <a:endParaRPr lang="en-GB" dirty="0"/>
          </a:p>
          <a:p>
            <a:r>
              <a:rPr lang="en-GB" dirty="0" err="1"/>
              <a:t>Detectortesters</a:t>
            </a:r>
            <a:r>
              <a:rPr lang="en-GB" dirty="0"/>
              <a:t>, have used aerosols canisters (since 1995) to dispense a fine mist that mimics smoke, suitable to activate the most common smoke alarms and detectors.  </a:t>
            </a:r>
          </a:p>
          <a:p>
            <a:endParaRPr lang="en-GB" dirty="0"/>
          </a:p>
          <a:p>
            <a:r>
              <a:rPr lang="en-GB" dirty="0"/>
              <a:t>The canisters contain the product in liquid format and a pressurised gas that is used to force the content through a small how (nozzle) which then creates a fine mist.</a:t>
            </a:r>
          </a:p>
          <a:p>
            <a:endParaRPr lang="en-GB" dirty="0"/>
          </a:p>
          <a:p>
            <a:r>
              <a:rPr lang="en-GB" dirty="0"/>
              <a:t>To this day, smoke aerosol canisters are still the most popular product when it comes to testing smoke alarms and detectors, however a growing number of reasons and concerts that relate to aerosol smoke canister usage, may question if you continue to use aerosol canisters.</a:t>
            </a:r>
            <a:endParaRPr lang="en-GB" dirty="0" smtClean="0"/>
          </a:p>
          <a:p>
            <a:endParaRPr lang="en-GB" dirty="0" smtClean="0"/>
          </a:p>
          <a:p>
            <a:r>
              <a:rPr lang="en-GB" dirty="0" smtClean="0"/>
              <a:t>Aerosol canister do have the following drawbacks/concerns</a:t>
            </a:r>
            <a:r>
              <a:rPr lang="en-GB" baseline="0" dirty="0" smtClean="0"/>
              <a:t> –</a:t>
            </a:r>
          </a:p>
          <a:p>
            <a:pPr marL="171426" indent="-171426">
              <a:buFont typeface="Arial" panose="020B0604020202020204" pitchFamily="34" charset="0"/>
              <a:buChar char="•"/>
            </a:pPr>
            <a:r>
              <a:rPr lang="en-GB" baseline="0" dirty="0" smtClean="0"/>
              <a:t>All aerosols are classified as dangerous goods, irrespective if they use a flammable propellant or not.</a:t>
            </a:r>
          </a:p>
          <a:p>
            <a:pPr marL="171426" indent="-171426">
              <a:buFont typeface="Arial" panose="020B0604020202020204" pitchFamily="34" charset="0"/>
              <a:buChar char="•"/>
            </a:pPr>
            <a:r>
              <a:rPr lang="en-GB" baseline="0" dirty="0" smtClean="0"/>
              <a:t>Care always needs to be taken in regards to storage and transportation.</a:t>
            </a:r>
          </a:p>
          <a:p>
            <a:pPr marL="171426" indent="-171426">
              <a:buFont typeface="Arial" panose="020B0604020202020204" pitchFamily="34" charset="0"/>
              <a:buChar char="•"/>
            </a:pPr>
            <a:r>
              <a:rPr lang="en-GB" baseline="0" dirty="0" smtClean="0"/>
              <a:t>Legislation around Aerosol canisters products continues to tighten in regards to the environment and H&amp;S.</a:t>
            </a:r>
          </a:p>
          <a:p>
            <a:pPr marL="171426" indent="-171426">
              <a:buFont typeface="Arial" panose="020B0604020202020204" pitchFamily="34" charset="0"/>
              <a:buChar char="•"/>
            </a:pPr>
            <a:r>
              <a:rPr lang="en-GB" baseline="0" dirty="0" smtClean="0"/>
              <a:t>The release of Carbon monoxide or smoke is controlled by the user, this can lead to varied results, if the instructions are not followed.</a:t>
            </a:r>
          </a:p>
          <a:p>
            <a:pPr marL="171426" indent="-171426">
              <a:buFont typeface="Arial" panose="020B0604020202020204" pitchFamily="34" charset="0"/>
              <a:buChar char="•"/>
            </a:pPr>
            <a:r>
              <a:rPr lang="en-GB" baseline="0" dirty="0" smtClean="0"/>
              <a:t>Both low and high ambient and canister temperatures effects performance.</a:t>
            </a:r>
          </a:p>
          <a:p>
            <a:pPr marL="171426" indent="-171426">
              <a:buFont typeface="Arial" panose="020B0604020202020204" pitchFamily="34" charset="0"/>
              <a:buChar char="•"/>
            </a:pPr>
            <a:r>
              <a:rPr lang="en-GB" baseline="0" dirty="0" smtClean="0"/>
              <a:t>Newer detectors can be much slower or not possible to test with aerosol smoke canister based products.</a:t>
            </a:r>
          </a:p>
          <a:p>
            <a:pPr marL="171426" indent="-171426">
              <a:buFont typeface="Arial" panose="020B0604020202020204" pitchFamily="34" charset="0"/>
              <a:buChar char="•"/>
            </a:pPr>
            <a:r>
              <a:rPr lang="en-GB" dirty="0"/>
              <a:t>If used incorrectly they could shorten the life of the smoke detector under test</a:t>
            </a:r>
            <a:endParaRPr lang="en-GB" baseline="0" dirty="0" smtClean="0"/>
          </a:p>
          <a:p>
            <a:endParaRPr lang="en-GB" baseline="0" dirty="0" smtClean="0"/>
          </a:p>
          <a:p>
            <a:pPr defTabSz="914365">
              <a:defRPr/>
            </a:pPr>
            <a:r>
              <a:rPr lang="en-GB" dirty="0"/>
              <a:t>The above means that what was once a simple and easy to use solution for functionally testing smoke detectors, now requires a higher level of skill and knowledge.</a:t>
            </a:r>
          </a:p>
          <a:p>
            <a:endParaRPr lang="en-GB" baseline="0" dirty="0" smtClean="0"/>
          </a:p>
          <a:p>
            <a:r>
              <a:rPr lang="en-GB" b="1" baseline="0" dirty="0" smtClean="0"/>
              <a:t>Cartridges and Capsules</a:t>
            </a:r>
          </a:p>
          <a:p>
            <a:r>
              <a:rPr lang="en-GB" baseline="0" dirty="0" smtClean="0"/>
              <a:t>Over the last 12 years, more modern CO and smoke detector test solutions have moved away from pressurised aerosol canisters to safe and easy to use capsule and cartridge based systems, which are not pressurised and more convenient to use; safer and the testers that use capsules and cartridges control the release, which removes any possibility of over application by the user.</a:t>
            </a:r>
          </a:p>
          <a:p>
            <a:endParaRPr lang="en-GB" baseline="0" dirty="0" smtClean="0"/>
          </a:p>
          <a:p>
            <a:r>
              <a:rPr lang="en-GB" b="1" baseline="0" dirty="0" smtClean="0"/>
              <a:t>F Gas 2 Regulation</a:t>
            </a:r>
          </a:p>
          <a:p>
            <a:r>
              <a:rPr lang="en-GB" baseline="0" dirty="0" smtClean="0"/>
              <a:t>Restrict </a:t>
            </a:r>
            <a:r>
              <a:rPr lang="en-GB" baseline="0" dirty="0" err="1" smtClean="0"/>
              <a:t>detectortesters</a:t>
            </a:r>
            <a:r>
              <a:rPr lang="en-GB" baseline="0" dirty="0" smtClean="0"/>
              <a:t> as a manufacturer of aerosol canisters from using propellant that are harmful to the environment.  You can continue to use the older products until stocks are exhausted. </a:t>
            </a:r>
            <a:r>
              <a:rPr lang="en-GB" dirty="0" smtClean="0"/>
              <a:t>The F Gas regulation restrict </a:t>
            </a:r>
            <a:r>
              <a:rPr lang="en-GB" dirty="0" err="1" smtClean="0"/>
              <a:t>detectortesters</a:t>
            </a:r>
            <a:r>
              <a:rPr lang="en-GB" dirty="0" smtClean="0"/>
              <a:t> as a manufacturer.</a:t>
            </a:r>
            <a:endParaRPr lang="en-GB" baseline="0" dirty="0" smtClean="0"/>
          </a:p>
          <a:p>
            <a:pPr marL="171426" indent="-171426">
              <a:buFont typeface="Arial" panose="020B0604020202020204" pitchFamily="34" charset="0"/>
              <a:buChar char="•"/>
            </a:pPr>
            <a:endParaRPr lang="en-GB" dirty="0" smtClean="0"/>
          </a:p>
          <a:p>
            <a:r>
              <a:rPr lang="en-GB" dirty="0" err="1" smtClean="0"/>
              <a:t>Detectortesters</a:t>
            </a:r>
            <a:r>
              <a:rPr lang="en-GB" dirty="0" smtClean="0"/>
              <a:t> Aerosol Changes Infographic:</a:t>
            </a:r>
            <a:r>
              <a:rPr lang="en-GB" baseline="0" dirty="0" smtClean="0"/>
              <a:t> </a:t>
            </a:r>
            <a:r>
              <a:rPr lang="en-GB" dirty="0" smtClean="0">
                <a:hlinkClick r:id="rId3"/>
              </a:rPr>
              <a:t>https://www.detectortesters.com/wp-content/uploads/2019/04/V7-Smoke-Detector-Testing_Your-Product-choice_Infographic.pdf</a:t>
            </a:r>
            <a:endParaRPr lang="en-GB" dirty="0" smtClean="0"/>
          </a:p>
          <a:p>
            <a:endParaRPr lang="en-GB" dirty="0"/>
          </a:p>
        </p:txBody>
      </p:sp>
      <p:sp>
        <p:nvSpPr>
          <p:cNvPr id="4" name="Slide Number Placeholder 3"/>
          <p:cNvSpPr>
            <a:spLocks noGrp="1"/>
          </p:cNvSpPr>
          <p:nvPr>
            <p:ph type="sldNum" sz="quarter" idx="10"/>
          </p:nvPr>
        </p:nvSpPr>
        <p:spPr/>
        <p:txBody>
          <a:bodyPr/>
          <a:lstStyle/>
          <a:p>
            <a:fld id="{B973AE43-65D9-42AB-8012-8BCF89C4427C}" type="slidenum">
              <a:rPr lang="en-GB" smtClean="0"/>
              <a:pPr/>
              <a:t>3</a:t>
            </a:fld>
            <a:endParaRPr lang="en-GB" dirty="0"/>
          </a:p>
        </p:txBody>
      </p:sp>
    </p:spTree>
    <p:extLst>
      <p:ext uri="{BB962C8B-B14F-4D97-AF65-F5344CB8AC3E}">
        <p14:creationId xmlns:p14="http://schemas.microsoft.com/office/powerpoint/2010/main" val="974560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spcBef>
                <a:spcPct val="20000"/>
              </a:spcBef>
              <a:spcAft>
                <a:spcPts val="600"/>
              </a:spcAft>
              <a:buClr>
                <a:srgbClr val="FF0000"/>
              </a:buClr>
            </a:pPr>
            <a:r>
              <a:rPr lang="en-GB" sz="2000" b="1" dirty="0">
                <a:solidFill>
                  <a:srgbClr val="65666A"/>
                </a:solidFill>
                <a:cs typeface="Lato" panose="020F0502020204030203" pitchFamily="34" charset="0"/>
              </a:rPr>
              <a:t>You can’t completely eliminate the above when using canisters, you can manage them better!</a:t>
            </a:r>
          </a:p>
          <a:p>
            <a:pPr marL="0" lvl="1">
              <a:spcBef>
                <a:spcPct val="20000"/>
              </a:spcBef>
              <a:spcAft>
                <a:spcPts val="600"/>
              </a:spcAft>
              <a:buClr>
                <a:srgbClr val="FF0000"/>
              </a:buClr>
            </a:pPr>
            <a:r>
              <a:rPr lang="en-GB" sz="2000" b="1" dirty="0">
                <a:solidFill>
                  <a:srgbClr val="65666A"/>
                </a:solidFill>
                <a:cs typeface="Lato" panose="020F0502020204030203" pitchFamily="34" charset="0"/>
              </a:rPr>
              <a:t>To eliminate the above, look at the newer cartridge/capsule smoke testers that have a ‘Clear’ feature</a:t>
            </a:r>
          </a:p>
          <a:p>
            <a:endParaRPr lang="en-GB" b="1" dirty="0" smtClean="0"/>
          </a:p>
          <a:p>
            <a:endParaRPr lang="en-GB" b="1" dirty="0" smtClean="0"/>
          </a:p>
          <a:p>
            <a:r>
              <a:rPr lang="en-GB" b="1" dirty="0" smtClean="0"/>
              <a:t>Symptoms and causes</a:t>
            </a:r>
          </a:p>
          <a:p>
            <a:endParaRPr lang="en-GB" dirty="0" smtClean="0"/>
          </a:p>
          <a:p>
            <a:r>
              <a:rPr lang="en-GB" dirty="0" smtClean="0"/>
              <a:t>Three issues that can be experience when testing smoke detectors are re-alarm issues;</a:t>
            </a:r>
            <a:r>
              <a:rPr lang="en-GB" baseline="0" dirty="0" smtClean="0"/>
              <a:t> </a:t>
            </a:r>
            <a:r>
              <a:rPr lang="en-GB" dirty="0" smtClean="0"/>
              <a:t>no-activation</a:t>
            </a:r>
            <a:r>
              <a:rPr lang="en-GB" baseline="0" dirty="0" smtClean="0"/>
              <a:t> and </a:t>
            </a:r>
            <a:r>
              <a:rPr lang="en-GB" dirty="0" smtClean="0"/>
              <a:t>slow activation</a:t>
            </a:r>
          </a:p>
          <a:p>
            <a:endParaRPr lang="en-GB" dirty="0" smtClean="0"/>
          </a:p>
          <a:p>
            <a:r>
              <a:rPr lang="en-GB" b="1" baseline="0" dirty="0" smtClean="0"/>
              <a:t>Nuisance</a:t>
            </a:r>
            <a:r>
              <a:rPr lang="en-GB" baseline="0" dirty="0" smtClean="0"/>
              <a:t> </a:t>
            </a:r>
            <a:r>
              <a:rPr lang="en-GB" b="1" dirty="0" smtClean="0"/>
              <a:t>Re-alarm causes-</a:t>
            </a:r>
          </a:p>
          <a:p>
            <a:r>
              <a:rPr lang="en-GB" dirty="0" smtClean="0"/>
              <a:t>The over application of aerosol smoke by the user can be one of the main causes of re-alarm issues.  This can be happen</a:t>
            </a:r>
            <a:r>
              <a:rPr lang="en-GB" baseline="0" dirty="0" smtClean="0"/>
              <a:t> when </a:t>
            </a:r>
            <a:r>
              <a:rPr lang="en-GB" dirty="0" smtClean="0"/>
              <a:t>the user, who is testing the detectors is unaware of the following</a:t>
            </a:r>
            <a:r>
              <a:rPr lang="en-GB" baseline="0" dirty="0" smtClean="0"/>
              <a:t> –</a:t>
            </a:r>
          </a:p>
          <a:p>
            <a:pPr marL="171426" indent="-171426" defTabSz="914270">
              <a:buFont typeface="Arial" panose="020B0604020202020204" pitchFamily="34" charset="0"/>
              <a:buChar char="•"/>
              <a:defRPr/>
            </a:pPr>
            <a:r>
              <a:rPr lang="en-GB" dirty="0" smtClean="0"/>
              <a:t>Detector integrating period.  In some cases this can be as long as 2 minutes</a:t>
            </a:r>
          </a:p>
          <a:p>
            <a:pPr marL="171426" indent="-171426" defTabSz="914270">
              <a:buFont typeface="Arial" panose="020B0604020202020204" pitchFamily="34" charset="0"/>
              <a:buChar char="•"/>
              <a:defRPr/>
            </a:pPr>
            <a:r>
              <a:rPr lang="en-GB" dirty="0" smtClean="0"/>
              <a:t>Smoke chamber design – Gauzes</a:t>
            </a:r>
            <a:r>
              <a:rPr lang="en-GB" baseline="0" dirty="0" smtClean="0"/>
              <a:t> fitted to optical smoke chambers to keep out insects, will hold smoke after activation</a:t>
            </a:r>
          </a:p>
          <a:p>
            <a:pPr marL="171426" indent="-171426" defTabSz="914270">
              <a:buFont typeface="Arial" panose="020B0604020202020204" pitchFamily="34" charset="0"/>
              <a:buChar char="•"/>
              <a:defRPr/>
            </a:pPr>
            <a:r>
              <a:rPr lang="en-GB" baseline="0" dirty="0" smtClean="0"/>
              <a:t>Lower temperatures will mean that the smoke does not evaporate after activation, lingering to cause re-activation</a:t>
            </a:r>
          </a:p>
          <a:p>
            <a:pPr marL="171426" indent="-171426" defTabSz="914270">
              <a:buFont typeface="Arial" panose="020B0604020202020204" pitchFamily="34" charset="0"/>
              <a:buChar char="•"/>
              <a:defRPr/>
            </a:pPr>
            <a:r>
              <a:rPr lang="en-GB" dirty="0" smtClean="0"/>
              <a:t>Smoke detector mounted in areas of slow air movement can also be re-activated by lingering smoke</a:t>
            </a:r>
          </a:p>
          <a:p>
            <a:pPr marL="171426" indent="-171426" defTabSz="914270">
              <a:buFont typeface="Arial" panose="020B0604020202020204" pitchFamily="34" charset="0"/>
              <a:buChar char="•"/>
              <a:defRPr/>
            </a:pPr>
            <a:r>
              <a:rPr lang="en-GB" dirty="0" smtClean="0"/>
              <a:t>Dirty detectors can also be less sensitive and only activate with lots of canister smoke which then lingers and causes re-alarms issues</a:t>
            </a:r>
          </a:p>
          <a:p>
            <a:pPr marL="171426" indent="-171426">
              <a:buFont typeface="Arial" panose="020B0604020202020204" pitchFamily="34" charset="0"/>
              <a:buChar char="•"/>
            </a:pPr>
            <a:endParaRPr lang="en-GB" baseline="0" dirty="0" smtClean="0"/>
          </a:p>
          <a:p>
            <a:r>
              <a:rPr lang="en-GB" baseline="0" dirty="0" smtClean="0"/>
              <a:t>If using aerosol smoke canisters, one way to </a:t>
            </a:r>
            <a:r>
              <a:rPr lang="en-GB" dirty="0" smtClean="0"/>
              <a:t>deal with the above is to reduce the applied smoke and be prepared to wait for</a:t>
            </a:r>
            <a:r>
              <a:rPr lang="en-GB" baseline="0" dirty="0" smtClean="0"/>
              <a:t> the integrating period to pass.  Nuisance re-alarms can be controlled, but in some cases cannot be eliminated if using aerosol canisters.  If you want to eliminate re-alarm issues, you need to use a smoke tester that has a dedicated clear mode, which blows smoke out of the detectors chamber after activation (such as Solo 365 or </a:t>
            </a:r>
            <a:r>
              <a:rPr lang="en-GB" baseline="0" dirty="0" err="1" smtClean="0"/>
              <a:t>Testifire</a:t>
            </a:r>
            <a:r>
              <a:rPr lang="en-GB" baseline="0" dirty="0" smtClean="0"/>
              <a:t>).</a:t>
            </a:r>
          </a:p>
          <a:p>
            <a:endParaRPr lang="en-GB" baseline="0" dirty="0" smtClean="0"/>
          </a:p>
          <a:p>
            <a:r>
              <a:rPr lang="en-GB" b="1" dirty="0" smtClean="0"/>
              <a:t>Slow or non-activation causes</a:t>
            </a:r>
          </a:p>
          <a:p>
            <a:r>
              <a:rPr lang="en-GB" dirty="0" smtClean="0"/>
              <a:t>Slow or non-activation of a smoke detector can be caused by the following –</a:t>
            </a:r>
          </a:p>
          <a:p>
            <a:endParaRPr lang="en-GB" dirty="0" smtClean="0"/>
          </a:p>
          <a:p>
            <a:pPr marL="171426" indent="-171426">
              <a:buFont typeface="Arial" panose="020B0604020202020204" pitchFamily="34" charset="0"/>
              <a:buChar char="•"/>
            </a:pPr>
            <a:r>
              <a:rPr lang="en-GB" dirty="0" smtClean="0"/>
              <a:t>Smoke detector is old and dirty and has lost some or all of its sensitivity.  Replace smoke detector.</a:t>
            </a:r>
          </a:p>
          <a:p>
            <a:pPr marL="171426" indent="-171426">
              <a:buFont typeface="Arial" panose="020B0604020202020204" pitchFamily="34" charset="0"/>
              <a:buChar char="•"/>
            </a:pPr>
            <a:r>
              <a:rPr lang="en-GB" dirty="0" smtClean="0"/>
              <a:t>Long integrating</a:t>
            </a:r>
            <a:r>
              <a:rPr lang="en-GB" baseline="0" dirty="0" smtClean="0"/>
              <a:t> periods.  May be testing </a:t>
            </a:r>
            <a:r>
              <a:rPr lang="en-GB" baseline="0" dirty="0" err="1" smtClean="0"/>
              <a:t>multisensor</a:t>
            </a:r>
            <a:r>
              <a:rPr lang="en-GB" baseline="0" dirty="0" smtClean="0"/>
              <a:t> with just smoke?</a:t>
            </a:r>
            <a:endParaRPr lang="en-GB" dirty="0" smtClean="0"/>
          </a:p>
          <a:p>
            <a:pPr marL="171426" indent="-171426">
              <a:buFont typeface="Arial" panose="020B0604020202020204" pitchFamily="34" charset="0"/>
              <a:buChar char="•"/>
            </a:pPr>
            <a:r>
              <a:rPr lang="en-GB" dirty="0" smtClean="0"/>
              <a:t>As the temperature of the smoke canister drops, the pressure inside the canisters drops and activation of the aerosol canister nozzle does not produce particles of the correct size to activate smoke detectors</a:t>
            </a:r>
          </a:p>
          <a:p>
            <a:pPr marL="171426" indent="-171426">
              <a:buFont typeface="Arial" panose="020B0604020202020204" pitchFamily="34" charset="0"/>
              <a:buChar char="•"/>
            </a:pPr>
            <a:r>
              <a:rPr lang="en-GB" dirty="0" smtClean="0"/>
              <a:t>At high temperatures,</a:t>
            </a:r>
            <a:r>
              <a:rPr lang="en-GB" baseline="0" dirty="0" smtClean="0"/>
              <a:t> the smoke can evaporate before activation has occurred. </a:t>
            </a:r>
            <a:r>
              <a:rPr lang="en-GB" dirty="0" smtClean="0"/>
              <a:t> </a:t>
            </a:r>
          </a:p>
          <a:p>
            <a:endParaRPr lang="en-GB" dirty="0" smtClean="0"/>
          </a:p>
          <a:p>
            <a:r>
              <a:rPr lang="en-GB" dirty="0" smtClean="0"/>
              <a:t>The above information will help you</a:t>
            </a:r>
            <a:r>
              <a:rPr lang="en-GB" baseline="0" dirty="0" smtClean="0"/>
              <a:t> manage these issues, although you will never be able to completely eliminate them while using aerosol smoke canisters.</a:t>
            </a:r>
          </a:p>
          <a:p>
            <a:endParaRPr lang="en-GB" baseline="0" dirty="0" smtClean="0"/>
          </a:p>
          <a:p>
            <a:r>
              <a:rPr lang="en-GB" baseline="0" dirty="0" smtClean="0"/>
              <a:t>The only way to completely eliminate these issues is to use one of the newer capsule/cartridge based smoke testers like Solo 365 or </a:t>
            </a:r>
            <a:r>
              <a:rPr lang="en-GB" baseline="0" dirty="0" err="1" smtClean="0"/>
              <a:t>Testifire</a:t>
            </a:r>
            <a:r>
              <a:rPr lang="en-GB" baseline="0" dirty="0" smtClean="0"/>
              <a:t>.  They have much better low temperature performance and include a clear feature to remove lingering smoke after a test.</a:t>
            </a:r>
            <a:endParaRPr lang="en-GB" dirty="0" smtClean="0"/>
          </a:p>
          <a:p>
            <a:endParaRPr lang="en-GB" dirty="0"/>
          </a:p>
        </p:txBody>
      </p:sp>
      <p:sp>
        <p:nvSpPr>
          <p:cNvPr id="4" name="Slide Number Placeholder 3"/>
          <p:cNvSpPr>
            <a:spLocks noGrp="1"/>
          </p:cNvSpPr>
          <p:nvPr>
            <p:ph type="sldNum" sz="quarter" idx="10"/>
          </p:nvPr>
        </p:nvSpPr>
        <p:spPr/>
        <p:txBody>
          <a:bodyPr/>
          <a:lstStyle/>
          <a:p>
            <a:fld id="{B973AE43-65D9-42AB-8012-8BCF89C4427C}" type="slidenum">
              <a:rPr lang="en-GB" smtClean="0"/>
              <a:pPr/>
              <a:t>4</a:t>
            </a:fld>
            <a:endParaRPr lang="en-GB" dirty="0"/>
          </a:p>
        </p:txBody>
      </p:sp>
    </p:spTree>
    <p:extLst>
      <p:ext uri="{BB962C8B-B14F-4D97-AF65-F5344CB8AC3E}">
        <p14:creationId xmlns:p14="http://schemas.microsoft.com/office/powerpoint/2010/main" val="4115275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Aerosol canister safety</a:t>
            </a:r>
            <a:endParaRPr lang="en-GB" dirty="0" smtClean="0"/>
          </a:p>
          <a:p>
            <a:r>
              <a:rPr lang="en-GB" dirty="0" smtClean="0"/>
              <a:t>All aerosols are pressurised containers and often contain flammable products and propellants. So it is important to give some thought to their storage, display</a:t>
            </a:r>
            <a:r>
              <a:rPr lang="en-GB" baseline="0" dirty="0" smtClean="0"/>
              <a:t> and use.</a:t>
            </a:r>
            <a:endParaRPr lang="en-GB" dirty="0" smtClean="0"/>
          </a:p>
          <a:p>
            <a:endParaRPr lang="en-GB" dirty="0" smtClean="0"/>
          </a:p>
          <a:p>
            <a:r>
              <a:rPr lang="en-GB" dirty="0" smtClean="0"/>
              <a:t>Prolonged exposure to high temperatures increases the pressure inside the canister greatly and may lead to the canister deforming and possible explosion! </a:t>
            </a:r>
          </a:p>
          <a:p>
            <a:endParaRPr lang="en-GB" dirty="0" smtClean="0"/>
          </a:p>
          <a:p>
            <a:r>
              <a:rPr lang="en-GB" dirty="0" smtClean="0"/>
              <a:t>Another effect of high temperatures on aerosol products is that the performance of the aerosol product may be affected, typically reducing the maximum number of uses from the canister. </a:t>
            </a:r>
          </a:p>
          <a:p>
            <a:endParaRPr lang="en-GB" dirty="0" smtClean="0"/>
          </a:p>
          <a:p>
            <a:r>
              <a:rPr lang="en-GB" b="1" dirty="0" smtClean="0"/>
              <a:t>Storage of Aerosol canisters in vans and cars during summer months </a:t>
            </a:r>
          </a:p>
          <a:p>
            <a:r>
              <a:rPr lang="en-GB" dirty="0" smtClean="0"/>
              <a:t>Studies show that regardless of the colour of the car, its seats, or if the windows are open, interior temperatures can rise from 35°C (95°F) to 66°C (150°F) in a matter of 20 minutes, with a sharp rise in the first IO minutes. With such temperatures there is high risk of damage to the aerosol canister which could lead to a possible explosion causing damage to property or personal injury! </a:t>
            </a:r>
          </a:p>
          <a:p>
            <a:endParaRPr lang="en-GB" b="1" dirty="0" smtClean="0"/>
          </a:p>
          <a:p>
            <a:r>
              <a:rPr lang="en-GB" b="1" dirty="0" smtClean="0"/>
              <a:t>NOTE: </a:t>
            </a:r>
            <a:r>
              <a:rPr lang="en-GB" dirty="0" smtClean="0"/>
              <a:t>Please take care when storing any aerosol canister product in a car or van </a:t>
            </a:r>
          </a:p>
          <a:p>
            <a:r>
              <a:rPr lang="en-GB" dirty="0" smtClean="0"/>
              <a:t>It may help to store canisters in a 'cool bag' / insulated bag. These are available from many retail outlets. Although this will not solve the problems associated with high temperatures, it may assist by slowing down the rate of rise of temperature. This should not be considered as an antidote to leaving aerosols in cars or vans however, as the risks remain the same. </a:t>
            </a:r>
          </a:p>
          <a:p>
            <a:r>
              <a:rPr lang="en-GB" dirty="0" smtClean="0"/>
              <a:t> </a:t>
            </a:r>
          </a:p>
          <a:p>
            <a:r>
              <a:rPr lang="en-GB" b="1" dirty="0" smtClean="0"/>
              <a:t>General storage guidelines</a:t>
            </a:r>
          </a:p>
          <a:p>
            <a:pPr lvl="0"/>
            <a:r>
              <a:rPr lang="en-GB" dirty="0" smtClean="0"/>
              <a:t>Storage areas should be cool and well ventilated and out of direct sunlight and always below 50°C (I22° F). Please be especially careful about leaving aerosol canisters in vans, cars or sealed boots in the summer when temperatures inside a vehicle can become dangerously high.</a:t>
            </a:r>
          </a:p>
          <a:p>
            <a:pPr lvl="0"/>
            <a:endParaRPr lang="en-GB" dirty="0" smtClean="0"/>
          </a:p>
          <a:p>
            <a:pPr lvl="0"/>
            <a:r>
              <a:rPr lang="en-GB" dirty="0" smtClean="0"/>
              <a:t>Do not store aerosols near stock room entrances and exits. Adequate access gangways should be provided and maintained to enable the stock room or store to be evacuated rapidly.</a:t>
            </a:r>
          </a:p>
          <a:p>
            <a:pPr lvl="0"/>
            <a:r>
              <a:rPr lang="en-GB" dirty="0" smtClean="0"/>
              <a:t>Do not store aerosols near any source of heat.</a:t>
            </a:r>
          </a:p>
          <a:p>
            <a:pPr lvl="0"/>
            <a:r>
              <a:rPr lang="en-GB" dirty="0" smtClean="0"/>
              <a:t>Do not store aerosols in direct sunlight.</a:t>
            </a:r>
          </a:p>
          <a:p>
            <a:pPr lvl="0"/>
            <a:r>
              <a:rPr lang="en-GB" dirty="0" smtClean="0"/>
              <a:t>Do not spray on, or near, a naked flame, fire or near any heat or source of ignition (such as a pilot light or candle).</a:t>
            </a:r>
          </a:p>
          <a:p>
            <a:pPr lvl="0"/>
            <a:r>
              <a:rPr lang="en-GB" dirty="0" smtClean="0"/>
              <a:t>Keep aerosols away from children.</a:t>
            </a:r>
          </a:p>
          <a:p>
            <a:pPr lvl="0"/>
            <a:r>
              <a:rPr lang="en-GB" dirty="0" smtClean="0"/>
              <a:t>Do not allow smoking in storage areas or when using an aerosol canister product.</a:t>
            </a:r>
          </a:p>
          <a:p>
            <a:pPr lvl="0"/>
            <a:r>
              <a:rPr lang="en-GB" dirty="0" smtClean="0"/>
              <a:t>Take care when splitting up packs of aerosols - the use of knives or sharp implements may pierce cans. The use of a concealed safety knife is recommended.</a:t>
            </a:r>
          </a:p>
          <a:p>
            <a:pPr lvl="0"/>
            <a:endParaRPr lang="en-GB" dirty="0" smtClean="0"/>
          </a:p>
          <a:p>
            <a:pPr lvl="0"/>
            <a:r>
              <a:rPr lang="en-GB" b="1" dirty="0" smtClean="0"/>
              <a:t>BAMA (British Aerosol Manufacturers Association) recommendations</a:t>
            </a:r>
          </a:p>
          <a:p>
            <a:pPr fontAlgn="base"/>
            <a:endParaRPr lang="en-GB" b="1" dirty="0" smtClean="0"/>
          </a:p>
          <a:p>
            <a:pPr fontAlgn="base"/>
            <a:r>
              <a:rPr lang="en-GB" b="1" dirty="0" smtClean="0"/>
              <a:t>Aerosol Safety</a:t>
            </a:r>
          </a:p>
          <a:p>
            <a:pPr fontAlgn="base"/>
            <a:r>
              <a:rPr lang="en-GB" dirty="0" smtClean="0"/>
              <a:t>As with all products, it is important to read and follow the instructions:</a:t>
            </a:r>
          </a:p>
          <a:p>
            <a:pPr fontAlgn="base"/>
            <a:r>
              <a:rPr lang="en-GB" dirty="0" smtClean="0"/>
              <a:t> </a:t>
            </a:r>
          </a:p>
          <a:p>
            <a:pPr fontAlgn="base"/>
            <a:r>
              <a:rPr lang="en-GB" b="1" u="sng" dirty="0" smtClean="0"/>
              <a:t>Aerosols are pressurised so please remember:</a:t>
            </a:r>
            <a:endParaRPr lang="en-GB" b="1" dirty="0" smtClean="0"/>
          </a:p>
          <a:p>
            <a:pPr marL="165358" indent="-165358" fontAlgn="base">
              <a:buFont typeface="Arial" panose="020B0604020202020204" pitchFamily="34" charset="0"/>
              <a:buChar char="•"/>
            </a:pPr>
            <a:r>
              <a:rPr lang="en-GB" dirty="0" smtClean="0"/>
              <a:t>do not put aerosols on a bonfire, even when empty, because they will explode and may cause injury.</a:t>
            </a:r>
          </a:p>
          <a:p>
            <a:pPr marL="165358" indent="-165358" fontAlgn="base">
              <a:buFont typeface="Arial" panose="020B0604020202020204" pitchFamily="34" charset="0"/>
              <a:buChar char="•"/>
            </a:pPr>
            <a:r>
              <a:rPr lang="en-GB" dirty="0" smtClean="0"/>
              <a:t>do not pierce aerosols, even when empty, because there is always pressure left, and possibly product residue. That may be flammable or cause injury if you pierce the can.</a:t>
            </a:r>
          </a:p>
          <a:p>
            <a:pPr marL="165358" indent="-165358" fontAlgn="base">
              <a:buFont typeface="Arial" panose="020B0604020202020204" pitchFamily="34" charset="0"/>
              <a:buChar char="•"/>
            </a:pPr>
            <a:r>
              <a:rPr lang="en-GB" dirty="0" smtClean="0"/>
              <a:t>keep aerosols out of the sun and in a cold dry place away from heat. The pressure inside the can increases greatly in the heat and may cause it to burst, causing damage and possibly injuries.</a:t>
            </a:r>
          </a:p>
          <a:p>
            <a:pPr marL="165358" indent="-165358" fontAlgn="base">
              <a:buFont typeface="Arial" panose="020B0604020202020204" pitchFamily="34" charset="0"/>
              <a:buChar char="•"/>
            </a:pPr>
            <a:r>
              <a:rPr lang="en-GB" dirty="0" smtClean="0"/>
              <a:t>you should never keep aerosols inside cars because, even in winter, temperatures can rise quickly. If necessary, keep them in the boot.</a:t>
            </a:r>
          </a:p>
          <a:p>
            <a:pPr marL="165358" indent="-165358" fontAlgn="base">
              <a:buFont typeface="Arial" panose="020B0604020202020204" pitchFamily="34" charset="0"/>
              <a:buChar char="•"/>
            </a:pPr>
            <a:endParaRPr lang="en-GB" dirty="0" smtClean="0"/>
          </a:p>
          <a:p>
            <a:pPr fontAlgn="base"/>
            <a:r>
              <a:rPr lang="en-GB" b="1" u="sng" dirty="0" smtClean="0"/>
              <a:t>Aerosols contain a concentrated product so:</a:t>
            </a:r>
            <a:endParaRPr lang="en-GB" b="1" dirty="0" smtClean="0"/>
          </a:p>
          <a:p>
            <a:pPr marL="165358" indent="-165358" fontAlgn="base">
              <a:buFont typeface="Arial" panose="020B0604020202020204" pitchFamily="34" charset="0"/>
              <a:buChar char="•"/>
            </a:pPr>
            <a:r>
              <a:rPr lang="en-GB" dirty="0" smtClean="0"/>
              <a:t>you only need to use them in short bursts unless the instructions say otherwise.</a:t>
            </a:r>
          </a:p>
          <a:p>
            <a:pPr marL="165358" indent="-165358" fontAlgn="base">
              <a:buFont typeface="Arial" panose="020B0604020202020204" pitchFamily="34" charset="0"/>
              <a:buChar char="•"/>
            </a:pPr>
            <a:r>
              <a:rPr lang="en-GB" dirty="0" smtClean="0"/>
              <a:t>if you are using them in a confined space, like a cupboard or under the sink, two or three second bursts should be enough. Make sure that you open windows or doors afterwards.</a:t>
            </a:r>
          </a:p>
          <a:p>
            <a:pPr marL="165358" indent="-165358" fontAlgn="base">
              <a:buFont typeface="Arial" panose="020B0604020202020204" pitchFamily="34" charset="0"/>
              <a:buChar char="•"/>
            </a:pPr>
            <a:r>
              <a:rPr lang="en-GB" dirty="0" smtClean="0"/>
              <a:t>do not spray aerosols near your eyes as the contents may irritate them.</a:t>
            </a:r>
          </a:p>
          <a:p>
            <a:pPr fontAlgn="base"/>
            <a:endParaRPr lang="en-GB" dirty="0" smtClean="0"/>
          </a:p>
          <a:p>
            <a:pPr fontAlgn="base"/>
            <a:r>
              <a:rPr lang="en-GB" b="1" u="sng" dirty="0" smtClean="0"/>
              <a:t>The contents of an aerosol may be flammable so:</a:t>
            </a:r>
            <a:endParaRPr lang="en-GB" b="1" dirty="0" smtClean="0"/>
          </a:p>
          <a:p>
            <a:pPr marL="165358" indent="-165358" fontAlgn="base">
              <a:buFont typeface="Arial" panose="020B0604020202020204" pitchFamily="34" charset="0"/>
              <a:buChar char="•"/>
            </a:pPr>
            <a:r>
              <a:rPr lang="en-GB" dirty="0" smtClean="0"/>
              <a:t>do not spray it on, or near a naked flame or fire.</a:t>
            </a:r>
          </a:p>
          <a:p>
            <a:pPr marL="165358" indent="-165358" fontAlgn="base">
              <a:buFont typeface="Arial" panose="020B0604020202020204" pitchFamily="34" charset="0"/>
              <a:buChar char="•"/>
            </a:pPr>
            <a:r>
              <a:rPr lang="en-GB" dirty="0" smtClean="0"/>
              <a:t>do not smoke when you are using an aerosol or just afterwards.</a:t>
            </a:r>
          </a:p>
          <a:p>
            <a:pPr marL="165358" indent="-165358" fontAlgn="base">
              <a:buFont typeface="Arial" panose="020B0604020202020204" pitchFamily="34" charset="0"/>
              <a:buChar char="•"/>
            </a:pPr>
            <a:r>
              <a:rPr lang="en-GB" dirty="0" smtClean="0"/>
              <a:t>do not spray near any heat or source of ignition (such as a pilot light or candle).</a:t>
            </a:r>
          </a:p>
          <a:p>
            <a:pPr marL="165358" indent="-165358" fontAlgn="base">
              <a:buFont typeface="Arial" panose="020B0604020202020204" pitchFamily="34" charset="0"/>
              <a:buChar char="•"/>
            </a:pPr>
            <a:r>
              <a:rPr lang="en-GB" dirty="0" smtClean="0"/>
              <a:t>keep aerosols away from children.</a:t>
            </a:r>
          </a:p>
          <a:p>
            <a:pPr lvl="0"/>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B973AE43-65D9-42AB-8012-8BCF89C4427C}" type="slidenum">
              <a:rPr lang="en-GB" smtClean="0"/>
              <a:pPr/>
              <a:t>5</a:t>
            </a:fld>
            <a:endParaRPr lang="en-GB" dirty="0"/>
          </a:p>
        </p:txBody>
      </p:sp>
    </p:spTree>
    <p:extLst>
      <p:ext uri="{BB962C8B-B14F-4D97-AF65-F5344CB8AC3E}">
        <p14:creationId xmlns:p14="http://schemas.microsoft.com/office/powerpoint/2010/main" val="1776355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Aerosol Canisters; Capsules and Cartridges</a:t>
            </a:r>
          </a:p>
          <a:p>
            <a:endParaRPr lang="en-GB" dirty="0" smtClean="0"/>
          </a:p>
          <a:p>
            <a:r>
              <a:rPr lang="en-GB" dirty="0"/>
              <a:t>Aerosol canisters have for a long time been a cheap and effective way of dispensing various everyday products. They turn a liquid in to fine mist, by forcing the liquid through a small hole.</a:t>
            </a:r>
          </a:p>
          <a:p>
            <a:endParaRPr lang="en-GB" dirty="0"/>
          </a:p>
          <a:p>
            <a:r>
              <a:rPr lang="en-GB" dirty="0" err="1"/>
              <a:t>Detectortesters</a:t>
            </a:r>
            <a:r>
              <a:rPr lang="en-GB" dirty="0"/>
              <a:t>, have used aerosols canisters (since 1995) to dispense a fine mist that mimics smoke, suitable to activate the most common smoke alarms and detectors.  </a:t>
            </a:r>
          </a:p>
          <a:p>
            <a:endParaRPr lang="en-GB" dirty="0"/>
          </a:p>
          <a:p>
            <a:r>
              <a:rPr lang="en-GB" dirty="0"/>
              <a:t>The canisters contain the product in liquid format and a pressurised gas that is used to force the content through a small how (nozzle) which then creates a fine mist.</a:t>
            </a:r>
          </a:p>
          <a:p>
            <a:endParaRPr lang="en-GB" dirty="0"/>
          </a:p>
          <a:p>
            <a:r>
              <a:rPr lang="en-GB" dirty="0"/>
              <a:t>To this day, smoke aerosol canisters are still the most popular product when it comes to testing smoke alarms and detectors, however a growing number of reasons and concerts that relate to aerosol smoke canister usage, may question if you continue to use aerosol canisters.</a:t>
            </a:r>
            <a:endParaRPr lang="en-GB" dirty="0" smtClean="0"/>
          </a:p>
          <a:p>
            <a:endParaRPr lang="en-GB" dirty="0" smtClean="0"/>
          </a:p>
          <a:p>
            <a:r>
              <a:rPr lang="en-GB" dirty="0" smtClean="0"/>
              <a:t>Aerosol canister do have the following drawbacks/concerns</a:t>
            </a:r>
            <a:r>
              <a:rPr lang="en-GB" baseline="0" dirty="0" smtClean="0"/>
              <a:t> –</a:t>
            </a:r>
          </a:p>
          <a:p>
            <a:pPr marL="171426" indent="-171426">
              <a:buFont typeface="Arial" panose="020B0604020202020204" pitchFamily="34" charset="0"/>
              <a:buChar char="•"/>
            </a:pPr>
            <a:r>
              <a:rPr lang="en-GB" baseline="0" dirty="0" smtClean="0"/>
              <a:t>All aerosols are classified as dangerous goods, irrespective if they use a flammable propellant or not.</a:t>
            </a:r>
          </a:p>
          <a:p>
            <a:pPr marL="171426" indent="-171426">
              <a:buFont typeface="Arial" panose="020B0604020202020204" pitchFamily="34" charset="0"/>
              <a:buChar char="•"/>
            </a:pPr>
            <a:r>
              <a:rPr lang="en-GB" baseline="0" dirty="0" smtClean="0"/>
              <a:t>Care always needs to be taken in regards to storage and transportation.</a:t>
            </a:r>
          </a:p>
          <a:p>
            <a:pPr marL="171426" indent="-171426">
              <a:buFont typeface="Arial" panose="020B0604020202020204" pitchFamily="34" charset="0"/>
              <a:buChar char="•"/>
            </a:pPr>
            <a:r>
              <a:rPr lang="en-GB" baseline="0" dirty="0" smtClean="0"/>
              <a:t>Legislation around Aerosol canisters products continues to tighten in regards to the environment and H&amp;S.</a:t>
            </a:r>
          </a:p>
          <a:p>
            <a:pPr marL="171426" indent="-171426">
              <a:buFont typeface="Arial" panose="020B0604020202020204" pitchFamily="34" charset="0"/>
              <a:buChar char="•"/>
            </a:pPr>
            <a:r>
              <a:rPr lang="en-GB" baseline="0" dirty="0" smtClean="0"/>
              <a:t>The release of Carbon monoxide or smoke is controlled by the user, this can lead to varied results, if the instructions are not followed.</a:t>
            </a:r>
          </a:p>
          <a:p>
            <a:pPr marL="171426" indent="-171426">
              <a:buFont typeface="Arial" panose="020B0604020202020204" pitchFamily="34" charset="0"/>
              <a:buChar char="•"/>
            </a:pPr>
            <a:r>
              <a:rPr lang="en-GB" baseline="0" dirty="0" smtClean="0"/>
              <a:t>Both low and high ambient and canister temperatures effects performance.</a:t>
            </a:r>
          </a:p>
          <a:p>
            <a:pPr marL="171426" indent="-171426">
              <a:buFont typeface="Arial" panose="020B0604020202020204" pitchFamily="34" charset="0"/>
              <a:buChar char="•"/>
            </a:pPr>
            <a:r>
              <a:rPr lang="en-GB" baseline="0" dirty="0" smtClean="0"/>
              <a:t>Newer detectors can be much slower or not possible to test with aerosol smoke canister based products.</a:t>
            </a:r>
          </a:p>
          <a:p>
            <a:pPr marL="171426" indent="-171426">
              <a:buFont typeface="Arial" panose="020B0604020202020204" pitchFamily="34" charset="0"/>
              <a:buChar char="•"/>
            </a:pPr>
            <a:r>
              <a:rPr lang="en-GB" dirty="0"/>
              <a:t>If used incorrectly they could shorten the life of the smoke detector under test</a:t>
            </a:r>
            <a:endParaRPr lang="en-GB" baseline="0" dirty="0" smtClean="0"/>
          </a:p>
          <a:p>
            <a:endParaRPr lang="en-GB" baseline="0" dirty="0" smtClean="0"/>
          </a:p>
          <a:p>
            <a:pPr defTabSz="914365">
              <a:defRPr/>
            </a:pPr>
            <a:r>
              <a:rPr lang="en-GB" dirty="0"/>
              <a:t>The above means that what was once a simple and easy to use solution for functionally testing smoke detectors, now requires a higher level of skill and knowledge.</a:t>
            </a:r>
          </a:p>
          <a:p>
            <a:endParaRPr lang="en-GB" baseline="0" dirty="0" smtClean="0"/>
          </a:p>
          <a:p>
            <a:r>
              <a:rPr lang="en-GB" b="1" baseline="0" dirty="0" smtClean="0"/>
              <a:t>Cartridges and Capsules</a:t>
            </a:r>
          </a:p>
          <a:p>
            <a:r>
              <a:rPr lang="en-GB" baseline="0" dirty="0" smtClean="0"/>
              <a:t>Over the last 10 years more modern CO and smoke detector testers have moved away from pressurised aerosol canisters to safe and easy to use capsule and cartridge based systems, which are not pressurised and more convenient to use; safer and the testers that use capsules and cartridges control the release, which removes any possibility of over application by the user.</a:t>
            </a:r>
          </a:p>
          <a:p>
            <a:endParaRPr lang="en-GB" baseline="0" dirty="0" smtClean="0"/>
          </a:p>
          <a:p>
            <a:r>
              <a:rPr lang="en-GB" b="1" baseline="0" dirty="0" smtClean="0"/>
              <a:t>F Gas 2 Regulation</a:t>
            </a:r>
          </a:p>
          <a:p>
            <a:r>
              <a:rPr lang="en-GB" baseline="0" dirty="0" smtClean="0"/>
              <a:t>Restrict </a:t>
            </a:r>
            <a:r>
              <a:rPr lang="en-GB" baseline="0" dirty="0" err="1" smtClean="0"/>
              <a:t>detectortesters</a:t>
            </a:r>
            <a:r>
              <a:rPr lang="en-GB" baseline="0" dirty="0" smtClean="0"/>
              <a:t> as a manufacturer of aerosol canisters from using propellant that are harmful to the environment.  You can continue to use the older products until stocks are exhausted. </a:t>
            </a:r>
            <a:r>
              <a:rPr lang="en-GB" dirty="0" smtClean="0"/>
              <a:t>The F Gas regulation restrict </a:t>
            </a:r>
            <a:r>
              <a:rPr lang="en-GB" dirty="0" err="1" smtClean="0"/>
              <a:t>detectortesters</a:t>
            </a:r>
            <a:r>
              <a:rPr lang="en-GB" dirty="0" smtClean="0"/>
              <a:t> as a manufacturer.</a:t>
            </a:r>
            <a:endParaRPr lang="en-GB" baseline="0" dirty="0" smtClean="0"/>
          </a:p>
          <a:p>
            <a:pPr marL="171426" indent="-171426">
              <a:buFont typeface="Arial" panose="020B0604020202020204" pitchFamily="34" charset="0"/>
              <a:buChar char="•"/>
            </a:pPr>
            <a:endParaRPr lang="en-GB" dirty="0" smtClean="0"/>
          </a:p>
          <a:p>
            <a:endParaRPr lang="en-GB" dirty="0"/>
          </a:p>
        </p:txBody>
      </p:sp>
      <p:sp>
        <p:nvSpPr>
          <p:cNvPr id="4" name="Slide Number Placeholder 3"/>
          <p:cNvSpPr>
            <a:spLocks noGrp="1"/>
          </p:cNvSpPr>
          <p:nvPr>
            <p:ph type="sldNum" sz="quarter" idx="10"/>
          </p:nvPr>
        </p:nvSpPr>
        <p:spPr/>
        <p:txBody>
          <a:bodyPr/>
          <a:lstStyle/>
          <a:p>
            <a:fld id="{B973AE43-65D9-42AB-8012-8BCF89C4427C}" type="slidenum">
              <a:rPr lang="en-GB" smtClean="0"/>
              <a:pPr/>
              <a:t>7</a:t>
            </a:fld>
            <a:endParaRPr lang="en-GB" dirty="0"/>
          </a:p>
        </p:txBody>
      </p:sp>
    </p:spTree>
    <p:extLst>
      <p:ext uri="{BB962C8B-B14F-4D97-AF65-F5344CB8AC3E}">
        <p14:creationId xmlns:p14="http://schemas.microsoft.com/office/powerpoint/2010/main" val="3252662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Aerosol Canisters; Capsules and Cartridges</a:t>
            </a:r>
          </a:p>
          <a:p>
            <a:endParaRPr lang="en-GB" dirty="0" smtClean="0"/>
          </a:p>
          <a:p>
            <a:r>
              <a:rPr lang="en-GB" dirty="0"/>
              <a:t>Aerosol canisters have for a long time been a cheap and effective way of dispensing various everyday products. They turn a liquid in to fine mist, by forcing the liquid through a small hole.</a:t>
            </a:r>
          </a:p>
          <a:p>
            <a:endParaRPr lang="en-GB" dirty="0"/>
          </a:p>
          <a:p>
            <a:r>
              <a:rPr lang="en-GB" dirty="0" err="1"/>
              <a:t>Detectortesters</a:t>
            </a:r>
            <a:r>
              <a:rPr lang="en-GB" dirty="0"/>
              <a:t>, have used aerosols canisters (since 1995) to dispense a fine mist that mimics smoke, suitable to activate the most common smoke alarms and detectors.  </a:t>
            </a:r>
          </a:p>
          <a:p>
            <a:endParaRPr lang="en-GB" dirty="0"/>
          </a:p>
          <a:p>
            <a:r>
              <a:rPr lang="en-GB" dirty="0"/>
              <a:t>The canisters contain the product in liquid format and a pressurised gas that is used to force the content through a small how (nozzle) which then creates a fine mist.</a:t>
            </a:r>
          </a:p>
          <a:p>
            <a:endParaRPr lang="en-GB" dirty="0"/>
          </a:p>
          <a:p>
            <a:r>
              <a:rPr lang="en-GB" dirty="0"/>
              <a:t>To this day, smoke aerosol canisters are still the most popular product when it comes to testing smoke alarms and detectors, however a growing number of reasons and concerts that relate to aerosol smoke canister usage, may question if you continue to use aerosol canisters.</a:t>
            </a:r>
            <a:endParaRPr lang="en-GB" dirty="0" smtClean="0"/>
          </a:p>
          <a:p>
            <a:endParaRPr lang="en-GB" dirty="0" smtClean="0"/>
          </a:p>
          <a:p>
            <a:r>
              <a:rPr lang="en-GB" dirty="0" smtClean="0"/>
              <a:t>Aerosol canister do have the following drawbacks/concerns</a:t>
            </a:r>
            <a:r>
              <a:rPr lang="en-GB" baseline="0" dirty="0" smtClean="0"/>
              <a:t> –</a:t>
            </a:r>
          </a:p>
          <a:p>
            <a:pPr marL="171426" indent="-171426">
              <a:buFont typeface="Arial" panose="020B0604020202020204" pitchFamily="34" charset="0"/>
              <a:buChar char="•"/>
            </a:pPr>
            <a:r>
              <a:rPr lang="en-GB" baseline="0" dirty="0" smtClean="0"/>
              <a:t>All aerosols are classified as dangerous goods, irrespective if they use a flammable propellant or not.</a:t>
            </a:r>
          </a:p>
          <a:p>
            <a:pPr marL="171426" indent="-171426">
              <a:buFont typeface="Arial" panose="020B0604020202020204" pitchFamily="34" charset="0"/>
              <a:buChar char="•"/>
            </a:pPr>
            <a:r>
              <a:rPr lang="en-GB" baseline="0" dirty="0" smtClean="0"/>
              <a:t>Care always needs to be taken in regards to storage and transportation.</a:t>
            </a:r>
          </a:p>
          <a:p>
            <a:pPr marL="171426" indent="-171426">
              <a:buFont typeface="Arial" panose="020B0604020202020204" pitchFamily="34" charset="0"/>
              <a:buChar char="•"/>
            </a:pPr>
            <a:r>
              <a:rPr lang="en-GB" baseline="0" dirty="0" smtClean="0"/>
              <a:t>Legislation around Aerosol canisters products continues to tighten in regards to the environment and H&amp;S.</a:t>
            </a:r>
          </a:p>
          <a:p>
            <a:pPr marL="171426" indent="-171426">
              <a:buFont typeface="Arial" panose="020B0604020202020204" pitchFamily="34" charset="0"/>
              <a:buChar char="•"/>
            </a:pPr>
            <a:r>
              <a:rPr lang="en-GB" baseline="0" dirty="0" smtClean="0"/>
              <a:t>The release of Carbon monoxide or smoke is controlled by the user, this can lead to varied results, if the instructions are not followed.</a:t>
            </a:r>
          </a:p>
          <a:p>
            <a:pPr marL="171426" indent="-171426">
              <a:buFont typeface="Arial" panose="020B0604020202020204" pitchFamily="34" charset="0"/>
              <a:buChar char="•"/>
            </a:pPr>
            <a:r>
              <a:rPr lang="en-GB" baseline="0" dirty="0" smtClean="0"/>
              <a:t>Both low and high ambient and canister temperatures effects performance.</a:t>
            </a:r>
          </a:p>
          <a:p>
            <a:pPr marL="171426" indent="-171426">
              <a:buFont typeface="Arial" panose="020B0604020202020204" pitchFamily="34" charset="0"/>
              <a:buChar char="•"/>
            </a:pPr>
            <a:r>
              <a:rPr lang="en-GB" baseline="0" dirty="0" smtClean="0"/>
              <a:t>Newer detectors can be much slower or not possible to test with aerosol smoke canister based products.</a:t>
            </a:r>
          </a:p>
          <a:p>
            <a:pPr marL="171426" indent="-171426">
              <a:buFont typeface="Arial" panose="020B0604020202020204" pitchFamily="34" charset="0"/>
              <a:buChar char="•"/>
            </a:pPr>
            <a:r>
              <a:rPr lang="en-GB" dirty="0"/>
              <a:t>If used incorrectly they could shorten the life of the smoke detector under test</a:t>
            </a:r>
            <a:endParaRPr lang="en-GB" baseline="0" dirty="0" smtClean="0"/>
          </a:p>
          <a:p>
            <a:endParaRPr lang="en-GB" baseline="0" dirty="0" smtClean="0"/>
          </a:p>
          <a:p>
            <a:pPr defTabSz="914365">
              <a:defRPr/>
            </a:pPr>
            <a:r>
              <a:rPr lang="en-GB" dirty="0"/>
              <a:t>The above means that what was once a simple and easy to use solution for functionally testing smoke detectors, now requires a higher level of skill and knowledge.</a:t>
            </a:r>
          </a:p>
          <a:p>
            <a:endParaRPr lang="en-GB" baseline="0" dirty="0" smtClean="0"/>
          </a:p>
          <a:p>
            <a:r>
              <a:rPr lang="en-GB" b="1" baseline="0" dirty="0" smtClean="0"/>
              <a:t>Cartridges and Capsules</a:t>
            </a:r>
          </a:p>
          <a:p>
            <a:r>
              <a:rPr lang="en-GB" baseline="0" dirty="0" smtClean="0"/>
              <a:t>Over the last 10 years more modern CO and smoke detector testers have moved away from pressurised aerosol canisters to safe and easy to use capsule and cartridge based systems, which are not pressurised and more convenient to use; safer and the testers that use capsules and cartridges control the release, which removes any possibility of over application by the user.</a:t>
            </a:r>
          </a:p>
          <a:p>
            <a:endParaRPr lang="en-GB" baseline="0" dirty="0" smtClean="0"/>
          </a:p>
          <a:p>
            <a:r>
              <a:rPr lang="en-GB" b="1" baseline="0" dirty="0" smtClean="0"/>
              <a:t>F Gas 2 Regulation</a:t>
            </a:r>
          </a:p>
          <a:p>
            <a:r>
              <a:rPr lang="en-GB" baseline="0" dirty="0" smtClean="0"/>
              <a:t>Restrict </a:t>
            </a:r>
            <a:r>
              <a:rPr lang="en-GB" baseline="0" dirty="0" err="1" smtClean="0"/>
              <a:t>detectortesters</a:t>
            </a:r>
            <a:r>
              <a:rPr lang="en-GB" baseline="0" dirty="0" smtClean="0"/>
              <a:t> as a manufacturer of aerosol canisters from using propellant that are harmful to the environment.  You can continue to use the older products until stocks are exhausted. </a:t>
            </a:r>
            <a:r>
              <a:rPr lang="en-GB" dirty="0" smtClean="0"/>
              <a:t>The F Gas regulation restrict </a:t>
            </a:r>
            <a:r>
              <a:rPr lang="en-GB" dirty="0" err="1" smtClean="0"/>
              <a:t>detectortesters</a:t>
            </a:r>
            <a:r>
              <a:rPr lang="en-GB" dirty="0" smtClean="0"/>
              <a:t> as a manufacturer.</a:t>
            </a:r>
            <a:endParaRPr lang="en-GB" baseline="0" dirty="0" smtClean="0"/>
          </a:p>
          <a:p>
            <a:pPr marL="171426" indent="-171426">
              <a:buFont typeface="Arial" panose="020B0604020202020204" pitchFamily="34" charset="0"/>
              <a:buChar char="•"/>
            </a:pPr>
            <a:endParaRPr lang="en-GB" dirty="0" smtClean="0"/>
          </a:p>
          <a:p>
            <a:endParaRPr lang="en-GB" dirty="0"/>
          </a:p>
        </p:txBody>
      </p:sp>
      <p:sp>
        <p:nvSpPr>
          <p:cNvPr id="4" name="Slide Number Placeholder 3"/>
          <p:cNvSpPr>
            <a:spLocks noGrp="1"/>
          </p:cNvSpPr>
          <p:nvPr>
            <p:ph type="sldNum" sz="quarter" idx="10"/>
          </p:nvPr>
        </p:nvSpPr>
        <p:spPr/>
        <p:txBody>
          <a:bodyPr/>
          <a:lstStyle/>
          <a:p>
            <a:fld id="{B973AE43-65D9-42AB-8012-8BCF89C4427C}" type="slidenum">
              <a:rPr lang="en-GB" smtClean="0"/>
              <a:pPr/>
              <a:t>8</a:t>
            </a:fld>
            <a:endParaRPr lang="en-GB" dirty="0"/>
          </a:p>
        </p:txBody>
      </p:sp>
    </p:spTree>
    <p:extLst>
      <p:ext uri="{BB962C8B-B14F-4D97-AF65-F5344CB8AC3E}">
        <p14:creationId xmlns:p14="http://schemas.microsoft.com/office/powerpoint/2010/main" val="722377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70">
              <a:defRPr/>
            </a:pPr>
            <a:r>
              <a:rPr lang="en-GB" dirty="0" smtClean="0"/>
              <a:t>Aerosols contents measured in volume not weight - Solo A5 is much lighter in weight compared to A10s</a:t>
            </a:r>
          </a:p>
          <a:p>
            <a:pPr defTabSz="914270">
              <a:defRPr/>
            </a:pPr>
            <a:endParaRPr lang="en-GB" b="1" dirty="0" smtClean="0"/>
          </a:p>
          <a:p>
            <a:pPr defTabSz="914270">
              <a:defRPr/>
            </a:pPr>
            <a:r>
              <a:rPr lang="en-GB" b="1" dirty="0" smtClean="0"/>
              <a:t>Which dispenser smoke aerosol to choose?</a:t>
            </a:r>
          </a:p>
          <a:p>
            <a:endParaRPr lang="en-GB" dirty="0" smtClean="0"/>
          </a:p>
          <a:p>
            <a:r>
              <a:rPr lang="en-GB" dirty="0" smtClean="0"/>
              <a:t>Solo A10s and A10 are the direct (non-flammable) replacement for the old Solo A3 and have similar performance.</a:t>
            </a:r>
            <a:r>
              <a:rPr lang="en-GB" baseline="0" dirty="0" smtClean="0"/>
              <a:t> Solo A10s is more expensive than the discontinued Solo A3.</a:t>
            </a:r>
          </a:p>
          <a:p>
            <a:endParaRPr lang="en-GB" baseline="0" dirty="0" smtClean="0"/>
          </a:p>
          <a:p>
            <a:r>
              <a:rPr lang="en-GB" baseline="0" dirty="0" smtClean="0"/>
              <a:t>If price is an issue, look at Solo A5 which is a similar price to the older Solo A3.  It is a flammable aerosol and some sites may not permit the use of flammable aerosols. Although performance is similar, it is important that you pay attention to the information on the canister and ambient temperatures on the next few slides.</a:t>
            </a:r>
          </a:p>
          <a:p>
            <a:endParaRPr lang="en-GB" baseline="0" dirty="0" smtClean="0"/>
          </a:p>
          <a:p>
            <a:r>
              <a:rPr lang="en-GB" b="1" baseline="0" dirty="0" smtClean="0"/>
              <a:t>Flammable or non-flammable</a:t>
            </a:r>
          </a:p>
          <a:p>
            <a:r>
              <a:rPr lang="en-GB" baseline="0" dirty="0" smtClean="0"/>
              <a:t>Our flammable aerosols do come with additional warnings and in particular mention carry out a risk assessment when using on energised circuits.  As it is not possible to test a commercial smoke detector without it being connect to a system, it has to be energised.  The addition of this warning is a legal requirement.  We have no evidence of any incidence involving commercial fire detectors that could be connected to a system with up to 42 volts.</a:t>
            </a:r>
          </a:p>
          <a:p>
            <a:endParaRPr lang="en-GB" baseline="0" dirty="0" smtClean="0"/>
          </a:p>
          <a:p>
            <a:r>
              <a:rPr lang="en-GB" baseline="0" dirty="0" smtClean="0"/>
              <a:t>We would however recommend that if you are testing a mains energised device, that you either use a non-flammable aerosol such as Solo A10/10s or if the device is a Grade D residential fire alarm which has both battery and mains supply, that the mains is disabled and smoke test is carried out with battery supply only.</a:t>
            </a:r>
            <a:endParaRPr lang="en-GB" dirty="0" smtClean="0"/>
          </a:p>
          <a:p>
            <a:endParaRPr lang="en-GB" dirty="0"/>
          </a:p>
        </p:txBody>
      </p:sp>
      <p:sp>
        <p:nvSpPr>
          <p:cNvPr id="4" name="Slide Number Placeholder 3"/>
          <p:cNvSpPr>
            <a:spLocks noGrp="1"/>
          </p:cNvSpPr>
          <p:nvPr>
            <p:ph type="sldNum" sz="quarter" idx="10"/>
          </p:nvPr>
        </p:nvSpPr>
        <p:spPr/>
        <p:txBody>
          <a:bodyPr/>
          <a:lstStyle/>
          <a:p>
            <a:fld id="{B973AE43-65D9-42AB-8012-8BCF89C4427C}" type="slidenum">
              <a:rPr lang="en-GB" smtClean="0"/>
              <a:pPr/>
              <a:t>9</a:t>
            </a:fld>
            <a:endParaRPr lang="en-GB" dirty="0"/>
          </a:p>
        </p:txBody>
      </p:sp>
    </p:spTree>
    <p:extLst>
      <p:ext uri="{BB962C8B-B14F-4D97-AF65-F5344CB8AC3E}">
        <p14:creationId xmlns:p14="http://schemas.microsoft.com/office/powerpoint/2010/main" val="2489115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instructions on the side of the canister</a:t>
            </a:r>
            <a:r>
              <a:rPr lang="en-GB" baseline="0" dirty="0" smtClean="0"/>
              <a:t> are supplied in languages for the markets that the product is intended to be supplied to.</a:t>
            </a:r>
          </a:p>
          <a:p>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Solo A3; A10;A10s and A5 are only designed to be used with the Solo 330/332 dispenser.  Using these products by hand can result in over application of smoke which can lead to nuisance re-alarms.</a:t>
            </a:r>
          </a:p>
          <a:p>
            <a:r>
              <a:rPr lang="en-GB" baseline="0" dirty="0" smtClean="0"/>
              <a:t>And potential contamination of the optical chamber in the detector.</a:t>
            </a:r>
          </a:p>
          <a:p>
            <a:endParaRPr lang="en-GB" dirty="0" smtClean="0"/>
          </a:p>
          <a:p>
            <a:r>
              <a:rPr lang="en-GB" dirty="0" smtClean="0"/>
              <a:t>In general use, 0.5/1 second burst this may need to be reduced if nuisance re-alarm issues are experienced.</a:t>
            </a:r>
          </a:p>
          <a:p>
            <a:endParaRPr lang="en-GB" dirty="0"/>
          </a:p>
        </p:txBody>
      </p:sp>
      <p:sp>
        <p:nvSpPr>
          <p:cNvPr id="4" name="Slide Number Placeholder 3"/>
          <p:cNvSpPr>
            <a:spLocks noGrp="1"/>
          </p:cNvSpPr>
          <p:nvPr>
            <p:ph type="sldNum" sz="quarter" idx="10"/>
          </p:nvPr>
        </p:nvSpPr>
        <p:spPr/>
        <p:txBody>
          <a:bodyPr/>
          <a:lstStyle/>
          <a:p>
            <a:fld id="{B973AE43-65D9-42AB-8012-8BCF89C4427C}" type="slidenum">
              <a:rPr lang="en-GB" smtClean="0"/>
              <a:pPr/>
              <a:t>10</a:t>
            </a:fld>
            <a:endParaRPr lang="en-GB" dirty="0"/>
          </a:p>
        </p:txBody>
      </p:sp>
    </p:spTree>
    <p:extLst>
      <p:ext uri="{BB962C8B-B14F-4D97-AF65-F5344CB8AC3E}">
        <p14:creationId xmlns:p14="http://schemas.microsoft.com/office/powerpoint/2010/main" val="3366865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Corrective action &amp; tips for aerosol canister users</a:t>
            </a:r>
            <a:endParaRPr lang="en-GB" b="1" dirty="0" smtClean="0"/>
          </a:p>
          <a:p>
            <a:endParaRPr lang="en-GB" b="1" dirty="0" smtClean="0"/>
          </a:p>
          <a:p>
            <a:endParaRPr lang="en-GB" b="1" dirty="0" smtClean="0"/>
          </a:p>
          <a:p>
            <a:r>
              <a:rPr lang="en-GB" b="1" dirty="0" smtClean="0"/>
              <a:t>How to avoid smoke detector re-alarm issues after changing from Solo A3 to A5 aerosol smoke</a:t>
            </a:r>
          </a:p>
          <a:p>
            <a:endParaRPr lang="en-GB" dirty="0" smtClean="0"/>
          </a:p>
          <a:p>
            <a:r>
              <a:rPr lang="en-GB" dirty="0" smtClean="0"/>
              <a:t>As a user that has recently changed from the discontinued Solo A3/A4 to the newer Solo A5, it is possible that you may notice slight difference in performance, between Solo A5 and A3/A4.  Either the time to activate a certain make and model of smoke detector or in the time it takes to clear the detector chamber of smoke and reset the system so that the next detector can be tested.  </a:t>
            </a:r>
          </a:p>
          <a:p>
            <a:r>
              <a:rPr lang="en-GB" dirty="0" smtClean="0"/>
              <a:t> </a:t>
            </a:r>
          </a:p>
          <a:p>
            <a:r>
              <a:rPr lang="en-GB" dirty="0" smtClean="0"/>
              <a:t>Solo A5 is a different product from Solo A3/A4 and has slightly different performance characteristics.  The differences in performance between the products relate to the active ingredients that are permitted under the new F-Gas 2 environmental legislation that came into force on 31</a:t>
            </a:r>
            <a:r>
              <a:rPr lang="en-GB" baseline="30000" dirty="0" smtClean="0"/>
              <a:t>st</a:t>
            </a:r>
            <a:r>
              <a:rPr lang="en-GB" dirty="0" smtClean="0"/>
              <a:t> Dec 2017.  </a:t>
            </a:r>
          </a:p>
          <a:p>
            <a:r>
              <a:rPr lang="en-GB" dirty="0" smtClean="0"/>
              <a:t> </a:t>
            </a:r>
          </a:p>
          <a:p>
            <a:r>
              <a:rPr lang="en-GB" dirty="0" smtClean="0"/>
              <a:t>In regards to the clearing of test smoke from the detector chamber, it is important to understand that all aerosol smoke canister products can suffer from detector clearing issues.  One of the reasons is that some makes and models of optical smoke detectors use a wire gauze around the chamber to stop insects or dirt from causing false alarms.  The wire gauze will cause test smoke to be held in the chamber and cause re-alarms issues.  The time to clear can be slightly longer for Solo A5 when compared to discontinued Solo A3/A4 or the new Solo A10/A10s</a:t>
            </a:r>
          </a:p>
          <a:p>
            <a:r>
              <a:rPr lang="en-GB" dirty="0" smtClean="0"/>
              <a:t> </a:t>
            </a:r>
          </a:p>
          <a:p>
            <a:r>
              <a:rPr lang="en-GB" b="1" dirty="0" smtClean="0"/>
              <a:t>What can you do to reduce or avoid spending longer at a detector than necessary due to re-alarm issues?</a:t>
            </a:r>
            <a:endParaRPr lang="en-GB" dirty="0" smtClean="0"/>
          </a:p>
          <a:p>
            <a:r>
              <a:rPr lang="en-GB" dirty="0" smtClean="0"/>
              <a:t> </a:t>
            </a:r>
          </a:p>
          <a:p>
            <a:r>
              <a:rPr lang="en-GB" dirty="0" smtClean="0"/>
              <a:t>Instructions on the side of smoke canister are important to follow and are intended for use in typical situations.  In particular -</a:t>
            </a:r>
          </a:p>
          <a:p>
            <a:r>
              <a:rPr lang="en-GB" dirty="0" smtClean="0"/>
              <a:t>Only use A5 in a Solo dispenser, use by hand will result in over application of smoke and likely re-alarm issues.</a:t>
            </a:r>
          </a:p>
          <a:p>
            <a:r>
              <a:rPr lang="en-GB" dirty="0" smtClean="0"/>
              <a:t> </a:t>
            </a:r>
          </a:p>
          <a:p>
            <a:r>
              <a:rPr lang="en-GB" b="1" dirty="0" smtClean="0"/>
              <a:t>Additional Tips to help reduce clearing time of Solo A5 –</a:t>
            </a:r>
            <a:endParaRPr lang="en-GB" dirty="0" smtClean="0"/>
          </a:p>
          <a:p>
            <a:pPr rtl="0" fontAlgn="ctr"/>
            <a:r>
              <a:rPr lang="en-GB" dirty="0" smtClean="0"/>
              <a:t>Shake canister well before use. </a:t>
            </a:r>
            <a:br>
              <a:rPr lang="en-GB" dirty="0" smtClean="0"/>
            </a:br>
            <a:r>
              <a:rPr lang="en-GB" dirty="0" smtClean="0"/>
              <a:t> </a:t>
            </a:r>
          </a:p>
          <a:p>
            <a:pPr rtl="0" fontAlgn="ctr"/>
            <a:r>
              <a:rPr lang="en-GB" dirty="0" smtClean="0"/>
              <a:t>Aerosol canisters that are activated when not upright can lead to poor performance.</a:t>
            </a:r>
          </a:p>
          <a:p>
            <a:pPr rtl="0" fontAlgn="ctr"/>
            <a:r>
              <a:rPr lang="en-GB" dirty="0" smtClean="0"/>
              <a:t>Try using a shorter burst of Smoke, less than 1 second.</a:t>
            </a:r>
            <a:br>
              <a:rPr lang="en-GB" dirty="0" smtClean="0"/>
            </a:br>
            <a:r>
              <a:rPr lang="en-GB" dirty="0" smtClean="0"/>
              <a:t>  </a:t>
            </a:r>
          </a:p>
          <a:p>
            <a:pPr rtl="0" fontAlgn="ctr"/>
            <a:r>
              <a:rPr lang="en-GB" dirty="0" smtClean="0"/>
              <a:t>Be aware of detector time to alarm. Some can take as long as 1 minute or more before they activate, do not be tempted to apply more aerosol smoke, wait for the integrating period to pass.</a:t>
            </a:r>
          </a:p>
          <a:p>
            <a:r>
              <a:rPr lang="en-GB" dirty="0" smtClean="0"/>
              <a:t> </a:t>
            </a:r>
          </a:p>
          <a:p>
            <a:pPr rtl="0" fontAlgn="ctr"/>
            <a:r>
              <a:rPr lang="en-GB" dirty="0" smtClean="0"/>
              <a:t>Make sure that the Solo A5 canister is at room temperature (15 to 25°C).  All aerosol smoke canisters do not create correct particle size at lower temperatures.  Solo A5 is more susceptible to performance fluctuations at temperatures below 10°C.</a:t>
            </a:r>
          </a:p>
          <a:p>
            <a:r>
              <a:rPr lang="en-GB" dirty="0" smtClean="0"/>
              <a:t> </a:t>
            </a:r>
          </a:p>
          <a:p>
            <a:r>
              <a:rPr lang="en-GB" b="1" dirty="0" smtClean="0"/>
              <a:t>If you are still not happy with the clearing time of Solo A5</a:t>
            </a:r>
            <a:endParaRPr lang="en-GB" dirty="0" smtClean="0"/>
          </a:p>
          <a:p>
            <a:pPr rtl="0" fontAlgn="ctr"/>
            <a:r>
              <a:rPr lang="en-GB" dirty="0" smtClean="0"/>
              <a:t>If you have tried all the above and still not happy with the performance of Solo A5, you may want to switch from Solo A5 to Solo A10s.  A10s is the new non-flammable aerosol that clears better from the detector chamber.  Re-alarms can still be an issue as it can with any aerosol smoke canister product.</a:t>
            </a:r>
          </a:p>
          <a:p>
            <a:r>
              <a:rPr lang="en-GB" dirty="0" smtClean="0"/>
              <a:t> </a:t>
            </a:r>
          </a:p>
          <a:p>
            <a:r>
              <a:rPr lang="en-GB" b="1" dirty="0" smtClean="0"/>
              <a:t>How to eliminate re-alarm issue</a:t>
            </a:r>
            <a:endParaRPr lang="en-GB" dirty="0" smtClean="0"/>
          </a:p>
          <a:p>
            <a:pPr rtl="0" fontAlgn="ctr"/>
            <a:r>
              <a:rPr lang="en-GB" dirty="0" smtClean="0"/>
              <a:t>Look at the new cartridge based smoke tester – Solo 365 or the combined all in one, </a:t>
            </a:r>
            <a:r>
              <a:rPr lang="en-GB" dirty="0" err="1" smtClean="0"/>
              <a:t>Testifire</a:t>
            </a:r>
            <a:r>
              <a:rPr lang="en-GB" dirty="0" smtClean="0"/>
              <a:t> range.  </a:t>
            </a:r>
            <a:br>
              <a:rPr lang="en-GB" dirty="0" smtClean="0"/>
            </a:br>
            <a:r>
              <a:rPr lang="en-GB" dirty="0" smtClean="0"/>
              <a:t/>
            </a:r>
            <a:br>
              <a:rPr lang="en-GB" dirty="0" smtClean="0"/>
            </a:br>
            <a:r>
              <a:rPr lang="en-GB" dirty="0" smtClean="0"/>
              <a:t>Both of these testers completely eliminate any re-alarm issue as they both include a clear feature that after the smoke detector has activation, blows clear air through the chamber to remove any lingering test smoke.  </a:t>
            </a:r>
          </a:p>
          <a:p>
            <a:r>
              <a:rPr lang="en-GB" dirty="0" smtClean="0"/>
              <a:t> </a:t>
            </a:r>
          </a:p>
          <a:p>
            <a:r>
              <a:rPr lang="en-GB" dirty="0" smtClean="0"/>
              <a:t>Both testers also give lower costs per tests when compared to aerosols canister and are designed to be able to test a wider range of detectors.</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B973AE43-65D9-42AB-8012-8BCF89C4427C}" type="slidenum">
              <a:rPr lang="en-GB" smtClean="0"/>
              <a:pPr/>
              <a:t>11</a:t>
            </a:fld>
            <a:endParaRPr lang="en-GB" dirty="0"/>
          </a:p>
        </p:txBody>
      </p:sp>
    </p:spTree>
    <p:extLst>
      <p:ext uri="{BB962C8B-B14F-4D97-AF65-F5344CB8AC3E}">
        <p14:creationId xmlns:p14="http://schemas.microsoft.com/office/powerpoint/2010/main" val="602829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26630289"/>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7560444"/>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Lato" panose="020F050202020403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xml"/><Relationship Id="rId7" Type="http://schemas.microsoft.com/office/2007/relationships/hdphoto" Target="../media/hdphoto8.wdp"/><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3.png"/><Relationship Id="rId11"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18.png"/><Relationship Id="rId4" Type="http://schemas.openxmlformats.org/officeDocument/2006/relationships/notesSlide" Target="../notesSlides/notesSlide8.xml"/><Relationship Id="rId9" Type="http://schemas.microsoft.com/office/2007/relationships/hdphoto" Target="../media/hdphoto12.wdp"/></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20.png"/><Relationship Id="rId2" Type="http://schemas.openxmlformats.org/officeDocument/2006/relationships/audio" Target="../media/media12.m4a"/><Relationship Id="rId1" Type="http://schemas.microsoft.com/office/2007/relationships/media" Target="../media/media12.m4a"/><Relationship Id="rId6" Type="http://schemas.microsoft.com/office/2007/relationships/hdphoto" Target="../media/hdphoto13.wdp"/><Relationship Id="rId5" Type="http://schemas.openxmlformats.org/officeDocument/2006/relationships/image" Target="../media/image19.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slideLayout" Target="../slideLayouts/slideLayout1.xml"/><Relationship Id="rId7" Type="http://schemas.microsoft.com/office/2007/relationships/hdphoto" Target="../media/hdphoto14.wdp"/><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1.png"/><Relationship Id="rId5" Type="http://schemas.openxmlformats.org/officeDocument/2006/relationships/image" Target="../media/image2.png"/><Relationship Id="rId4" Type="http://schemas.openxmlformats.org/officeDocument/2006/relationships/notesSlide" Target="../notesSlides/notesSlide11.xml"/><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3.m4a"/><Relationship Id="rId1" Type="http://schemas.microsoft.com/office/2007/relationships/media" Target="../media/media3.m4a"/><Relationship Id="rId6" Type="http://schemas.microsoft.com/office/2007/relationships/hdphoto" Target="../media/hdphoto3.wdp"/><Relationship Id="rId5" Type="http://schemas.openxmlformats.org/officeDocument/2006/relationships/image" Target="../media/image6.png"/><Relationship Id="rId10" Type="http://schemas.openxmlformats.org/officeDocument/2006/relationships/image" Target="../media/image3.png"/><Relationship Id="rId4" Type="http://schemas.openxmlformats.org/officeDocument/2006/relationships/notesSlide" Target="../notesSlides/notesSlide2.xml"/><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microsoft.com/office/2007/relationships/hdphoto" Target="../media/hdphoto5.wdp"/><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microsoft.com/office/2007/relationships/hdphoto" Target="../media/hdphoto6.wdp"/><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microsoft.com/office/2007/relationships/media" Target="../media/media7.m4a"/><Relationship Id="rId7" Type="http://schemas.openxmlformats.org/officeDocument/2006/relationships/image" Target="../media/image3.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10.png"/><Relationship Id="rId5" Type="http://schemas.openxmlformats.org/officeDocument/2006/relationships/slideLayout" Target="../slideLayouts/slideLayout1.xml"/><Relationship Id="rId4" Type="http://schemas.openxmlformats.org/officeDocument/2006/relationships/audio" Target="../media/media7.m4a"/></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microsoft.com/office/2007/relationships/hdphoto" Target="../media/hdphoto7.wdp"/><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notesSlide" Target="../notesSlides/notesSlide5.xml"/><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11.wdp"/><Relationship Id="rId3" Type="http://schemas.openxmlformats.org/officeDocument/2006/relationships/slideLayout" Target="../slideLayouts/slideLayout1.xml"/><Relationship Id="rId7" Type="http://schemas.microsoft.com/office/2007/relationships/hdphoto" Target="../media/hdphoto8.wdp"/><Relationship Id="rId12" Type="http://schemas.openxmlformats.org/officeDocument/2006/relationships/image" Target="../media/image1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3.png"/><Relationship Id="rId11" Type="http://schemas.microsoft.com/office/2007/relationships/hdphoto" Target="../media/hdphoto10.wdp"/><Relationship Id="rId5" Type="http://schemas.openxmlformats.org/officeDocument/2006/relationships/image" Target="../media/image2.png"/><Relationship Id="rId10" Type="http://schemas.openxmlformats.org/officeDocument/2006/relationships/image" Target="../media/image15.png"/><Relationship Id="rId4" Type="http://schemas.openxmlformats.org/officeDocument/2006/relationships/notesSlide" Target="../notesSlides/notesSlide6.xml"/><Relationship Id="rId9" Type="http://schemas.microsoft.com/office/2007/relationships/hdphoto" Target="../media/hdphoto9.wdp"/><Relationship Id="rId1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bwMode="auto">
          <a:xfrm>
            <a:off x="0" y="0"/>
            <a:ext cx="12192000" cy="6858000"/>
          </a:xfrm>
          <a:prstGeom prst="rect">
            <a:avLst/>
          </a:prstGeom>
          <a:blipFill dpi="0" rotWithShape="1">
            <a:blip r:embed="rId5" cstate="print">
              <a:duotone>
                <a:schemeClr val="accent3">
                  <a:shade val="45000"/>
                  <a:satMod val="135000"/>
                </a:schemeClr>
                <a:prstClr val="white"/>
              </a:duotone>
              <a:extLst>
                <a:ext uri="{BEBA8EAE-BF5A-486C-A8C5-ECC9F3942E4B}">
                  <a14:imgProps xmlns:a14="http://schemas.microsoft.com/office/drawing/2010/main">
                    <a14:imgLayer r:embed="rId6">
                      <a14:imgEffect>
                        <a14:artisticBlur/>
                      </a14:imgEffect>
                      <a14:imgEffect>
                        <a14:saturation sat="0"/>
                      </a14:imgEffect>
                    </a14:imgLayer>
                  </a14:imgProps>
                </a:ext>
                <a:ext uri="{28A0092B-C50C-407E-A947-70E740481C1C}">
                  <a14:useLocalDpi xmlns:a14="http://schemas.microsoft.com/office/drawing/2010/main" val="0"/>
                </a:ext>
              </a:extLst>
            </a:blip>
            <a:srcRect/>
            <a:stretch>
              <a:fillRect l="-791" t="-17724" r="-793" b="-17722"/>
            </a:stretch>
          </a:bli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26" name="Rectangle 25"/>
          <p:cNvSpPr/>
          <p:nvPr/>
        </p:nvSpPr>
        <p:spPr bwMode="auto">
          <a:xfrm>
            <a:off x="568689" y="1709700"/>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27" name="Rectangle 26"/>
          <p:cNvSpPr/>
          <p:nvPr/>
        </p:nvSpPr>
        <p:spPr bwMode="auto">
          <a:xfrm>
            <a:off x="2414446" y="1709700"/>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28" name="Rectangle 27"/>
          <p:cNvSpPr/>
          <p:nvPr/>
        </p:nvSpPr>
        <p:spPr bwMode="auto">
          <a:xfrm>
            <a:off x="4268454" y="1709700"/>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29" name="Rectangle 28"/>
          <p:cNvSpPr/>
          <p:nvPr/>
        </p:nvSpPr>
        <p:spPr bwMode="auto">
          <a:xfrm>
            <a:off x="6122462" y="1717904"/>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0" name="Rectangle 29"/>
          <p:cNvSpPr/>
          <p:nvPr/>
        </p:nvSpPr>
        <p:spPr bwMode="auto">
          <a:xfrm>
            <a:off x="7981282" y="1717904"/>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1" name="Rectangle 30"/>
          <p:cNvSpPr/>
          <p:nvPr/>
        </p:nvSpPr>
        <p:spPr bwMode="auto">
          <a:xfrm>
            <a:off x="9840102" y="1717904"/>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2" name="Rectangle 31"/>
          <p:cNvSpPr/>
          <p:nvPr/>
        </p:nvSpPr>
        <p:spPr bwMode="auto">
          <a:xfrm>
            <a:off x="568689" y="3571206"/>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3" name="Rectangle 32"/>
          <p:cNvSpPr/>
          <p:nvPr/>
        </p:nvSpPr>
        <p:spPr bwMode="auto">
          <a:xfrm>
            <a:off x="2414446" y="3571206"/>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4" name="Rectangle 33"/>
          <p:cNvSpPr/>
          <p:nvPr/>
        </p:nvSpPr>
        <p:spPr bwMode="auto">
          <a:xfrm>
            <a:off x="4268454" y="3571206"/>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5" name="Rectangle 34"/>
          <p:cNvSpPr/>
          <p:nvPr/>
        </p:nvSpPr>
        <p:spPr bwMode="auto">
          <a:xfrm>
            <a:off x="6122462" y="3579410"/>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6" name="Rectangle 35"/>
          <p:cNvSpPr/>
          <p:nvPr/>
        </p:nvSpPr>
        <p:spPr bwMode="auto">
          <a:xfrm>
            <a:off x="7981282" y="3579410"/>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7" name="Rectangle 36"/>
          <p:cNvSpPr/>
          <p:nvPr/>
        </p:nvSpPr>
        <p:spPr bwMode="auto">
          <a:xfrm>
            <a:off x="9835290" y="3579410"/>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8" name="Rectangle 37"/>
          <p:cNvSpPr/>
          <p:nvPr/>
        </p:nvSpPr>
        <p:spPr bwMode="auto">
          <a:xfrm>
            <a:off x="8621486" y="566947"/>
            <a:ext cx="3002470" cy="608707"/>
          </a:xfrm>
          <a:prstGeom prst="rect">
            <a:avLst/>
          </a:prstGeom>
          <a:noFill/>
          <a:ln w="57150" cap="flat" cmpd="sng" algn="ctr">
            <a:solidFill>
              <a:srgbClr val="DA291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9" name="TextBox 38"/>
          <p:cNvSpPr txBox="1"/>
          <p:nvPr/>
        </p:nvSpPr>
        <p:spPr>
          <a:xfrm>
            <a:off x="8093365" y="671451"/>
            <a:ext cx="3393923" cy="400110"/>
          </a:xfrm>
          <a:prstGeom prst="rect">
            <a:avLst/>
          </a:prstGeom>
          <a:noFill/>
        </p:spPr>
        <p:txBody>
          <a:bodyPr wrap="square" rtlCol="0">
            <a:spAutoFit/>
          </a:bodyPr>
          <a:lstStyle/>
          <a:p>
            <a:pPr algn="r"/>
            <a:r>
              <a:rPr lang="en-GB" sz="2000" b="1" i="1" spc="-150" dirty="0" smtClean="0">
                <a:solidFill>
                  <a:schemeClr val="bg2">
                    <a:lumMod val="10000"/>
                  </a:schemeClr>
                </a:solidFill>
                <a:latin typeface="Futura Md BT" panose="020B0602020204020303" pitchFamily="34" charset="0"/>
              </a:rPr>
              <a:t>COURSE OVERVIEW</a:t>
            </a:r>
            <a:endParaRPr lang="en-GB" sz="2000" b="1" i="1" spc="-150" dirty="0">
              <a:solidFill>
                <a:schemeClr val="bg2">
                  <a:lumMod val="10000"/>
                </a:schemeClr>
              </a:solidFill>
              <a:latin typeface="Futura Md BT" panose="020B0602020204020303" pitchFamily="34" charset="0"/>
            </a:endParaRPr>
          </a:p>
        </p:txBody>
      </p:sp>
      <p:sp>
        <p:nvSpPr>
          <p:cNvPr id="40" name="TextBox 39"/>
          <p:cNvSpPr txBox="1"/>
          <p:nvPr/>
        </p:nvSpPr>
        <p:spPr>
          <a:xfrm>
            <a:off x="765053" y="1855999"/>
            <a:ext cx="681199"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1</a:t>
            </a:r>
            <a:endParaRPr lang="en-GB" sz="4400" b="1" i="1" spc="-150" dirty="0">
              <a:solidFill>
                <a:schemeClr val="bg1">
                  <a:lumMod val="65000"/>
                </a:schemeClr>
              </a:solidFill>
              <a:latin typeface="Futura Md BT" panose="020B0602020204020303" pitchFamily="34" charset="0"/>
            </a:endParaRPr>
          </a:p>
        </p:txBody>
      </p:sp>
      <p:sp>
        <p:nvSpPr>
          <p:cNvPr id="41" name="TextBox 40"/>
          <p:cNvSpPr txBox="1"/>
          <p:nvPr/>
        </p:nvSpPr>
        <p:spPr>
          <a:xfrm>
            <a:off x="747515" y="2610242"/>
            <a:ext cx="1778226" cy="523220"/>
          </a:xfrm>
          <a:prstGeom prst="rect">
            <a:avLst/>
          </a:prstGeom>
          <a:noFill/>
        </p:spPr>
        <p:txBody>
          <a:bodyPr wrap="square" rtlCol="0">
            <a:spAutoFit/>
          </a:bodyPr>
          <a:lstStyle/>
          <a:p>
            <a:r>
              <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Competency &amp; </a:t>
            </a:r>
            <a:r>
              <a:rPr lang="en-GB" sz="1400" b="1" dirty="0" smtClean="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Responsibility</a:t>
            </a:r>
            <a:endPar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endParaRPr>
          </a:p>
        </p:txBody>
      </p:sp>
      <p:sp>
        <p:nvSpPr>
          <p:cNvPr id="42" name="TextBox 41"/>
          <p:cNvSpPr txBox="1"/>
          <p:nvPr/>
        </p:nvSpPr>
        <p:spPr>
          <a:xfrm>
            <a:off x="2586912" y="1865191"/>
            <a:ext cx="948638"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2</a:t>
            </a:r>
            <a:endParaRPr lang="en-GB" sz="4400" b="1" i="1" spc="-150" dirty="0">
              <a:solidFill>
                <a:schemeClr val="bg1">
                  <a:lumMod val="65000"/>
                </a:schemeClr>
              </a:solidFill>
              <a:latin typeface="Futura Md BT" panose="020B0602020204020303" pitchFamily="34" charset="0"/>
            </a:endParaRPr>
          </a:p>
        </p:txBody>
      </p:sp>
      <p:sp>
        <p:nvSpPr>
          <p:cNvPr id="43" name="TextBox 42"/>
          <p:cNvSpPr txBox="1"/>
          <p:nvPr/>
        </p:nvSpPr>
        <p:spPr>
          <a:xfrm>
            <a:off x="2497909" y="2610242"/>
            <a:ext cx="1643529" cy="523220"/>
          </a:xfrm>
          <a:prstGeom prst="rect">
            <a:avLst/>
          </a:prstGeom>
          <a:noFill/>
        </p:spPr>
        <p:txBody>
          <a:bodyPr wrap="square" rtlCol="0">
            <a:spAutoFit/>
          </a:bodyPr>
          <a:lstStyle/>
          <a:p>
            <a:pPr>
              <a:defRPr/>
            </a:pPr>
            <a:r>
              <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British Standards &amp; Best Practice</a:t>
            </a:r>
          </a:p>
        </p:txBody>
      </p:sp>
      <p:sp>
        <p:nvSpPr>
          <p:cNvPr id="44" name="TextBox 43"/>
          <p:cNvSpPr txBox="1"/>
          <p:nvPr/>
        </p:nvSpPr>
        <p:spPr>
          <a:xfrm>
            <a:off x="4467698" y="1861955"/>
            <a:ext cx="948638"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3</a:t>
            </a:r>
            <a:endParaRPr lang="en-GB" sz="4400" b="1" i="1" spc="-150" dirty="0">
              <a:solidFill>
                <a:schemeClr val="bg1">
                  <a:lumMod val="65000"/>
                </a:schemeClr>
              </a:solidFill>
              <a:latin typeface="Futura Md BT" panose="020B0602020204020303" pitchFamily="34" charset="0"/>
            </a:endParaRPr>
          </a:p>
        </p:txBody>
      </p:sp>
      <p:sp>
        <p:nvSpPr>
          <p:cNvPr id="45" name="TextBox 44"/>
          <p:cNvSpPr txBox="1"/>
          <p:nvPr/>
        </p:nvSpPr>
        <p:spPr>
          <a:xfrm>
            <a:off x="4467698" y="2609581"/>
            <a:ext cx="1931117" cy="307777"/>
          </a:xfrm>
          <a:prstGeom prst="rect">
            <a:avLst/>
          </a:prstGeom>
          <a:noFill/>
        </p:spPr>
        <p:txBody>
          <a:bodyPr wrap="square" rtlCol="0">
            <a:spAutoFit/>
          </a:bodyPr>
          <a:lstStyle/>
          <a:p>
            <a:pPr>
              <a:defRPr/>
            </a:pPr>
            <a:r>
              <a:rPr lang="en-GB" sz="1400" b="1" smtClean="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False </a:t>
            </a:r>
            <a:r>
              <a:rPr lang="en-GB" sz="1400" b="1" smtClean="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Alarms</a:t>
            </a:r>
            <a:endPar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endParaRPr>
          </a:p>
        </p:txBody>
      </p:sp>
      <p:sp>
        <p:nvSpPr>
          <p:cNvPr id="46" name="TextBox 45"/>
          <p:cNvSpPr txBox="1"/>
          <p:nvPr/>
        </p:nvSpPr>
        <p:spPr>
          <a:xfrm>
            <a:off x="6316229" y="1865191"/>
            <a:ext cx="948638" cy="769441"/>
          </a:xfrm>
          <a:prstGeom prst="rect">
            <a:avLst/>
          </a:prstGeom>
          <a:noFill/>
        </p:spPr>
        <p:txBody>
          <a:bodyPr wrap="square" rtlCol="0">
            <a:spAutoFit/>
          </a:bodyPr>
          <a:lstStyle/>
          <a:p>
            <a:r>
              <a:rPr lang="en-GB" sz="4400" b="1" i="1" spc="-150" dirty="0" smtClean="0">
                <a:latin typeface="Futura Md BT" panose="020B0602020204020303" pitchFamily="34" charset="0"/>
              </a:rPr>
              <a:t>4</a:t>
            </a:r>
            <a:endParaRPr lang="en-GB" sz="4400" b="1" i="1" spc="-150" dirty="0">
              <a:latin typeface="Futura Md BT" panose="020B0602020204020303" pitchFamily="34" charset="0"/>
            </a:endParaRPr>
          </a:p>
        </p:txBody>
      </p:sp>
      <p:sp>
        <p:nvSpPr>
          <p:cNvPr id="47" name="TextBox 46"/>
          <p:cNvSpPr txBox="1"/>
          <p:nvPr/>
        </p:nvSpPr>
        <p:spPr>
          <a:xfrm>
            <a:off x="6316229" y="2609581"/>
            <a:ext cx="1299417" cy="523220"/>
          </a:xfrm>
          <a:prstGeom prst="rect">
            <a:avLst/>
          </a:prstGeom>
          <a:noFill/>
        </p:spPr>
        <p:txBody>
          <a:bodyPr wrap="square" rtlCol="0">
            <a:spAutoFit/>
          </a:bodyPr>
          <a:lstStyle/>
          <a:p>
            <a:r>
              <a:rPr lang="en-GB" sz="1400" b="1" dirty="0" smtClean="0">
                <a:latin typeface="Lato" panose="020F0502020204030203" pitchFamily="34" charset="0"/>
                <a:ea typeface="Lato" panose="020F0502020204030203" pitchFamily="34" charset="0"/>
                <a:cs typeface="Lato" panose="020F0502020204030203" pitchFamily="34" charset="0"/>
              </a:rPr>
              <a:t>Aerosol</a:t>
            </a:r>
          </a:p>
          <a:p>
            <a:r>
              <a:rPr lang="en-GB" sz="1400" b="1" dirty="0" smtClean="0">
                <a:latin typeface="Lato" panose="020F0502020204030203" pitchFamily="34" charset="0"/>
                <a:ea typeface="Lato" panose="020F0502020204030203" pitchFamily="34" charset="0"/>
                <a:cs typeface="Lato" panose="020F0502020204030203" pitchFamily="34" charset="0"/>
              </a:rPr>
              <a:t>Canisters</a:t>
            </a:r>
            <a:endParaRPr lang="en-GB" sz="1400" b="1" dirty="0">
              <a:latin typeface="Lato" panose="020F0502020204030203" pitchFamily="34" charset="0"/>
              <a:ea typeface="Lato" panose="020F0502020204030203" pitchFamily="34" charset="0"/>
              <a:cs typeface="Lato" panose="020F0502020204030203" pitchFamily="34" charset="0"/>
            </a:endParaRPr>
          </a:p>
        </p:txBody>
      </p:sp>
      <p:sp>
        <p:nvSpPr>
          <p:cNvPr id="48" name="TextBox 47"/>
          <p:cNvSpPr txBox="1"/>
          <p:nvPr/>
        </p:nvSpPr>
        <p:spPr>
          <a:xfrm>
            <a:off x="8186294" y="1852666"/>
            <a:ext cx="948638"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5</a:t>
            </a:r>
            <a:endParaRPr lang="en-GB" sz="4400" b="1" i="1" spc="-150" dirty="0">
              <a:solidFill>
                <a:schemeClr val="bg1">
                  <a:lumMod val="65000"/>
                </a:schemeClr>
              </a:solidFill>
              <a:latin typeface="Futura Md BT" panose="020B0602020204020303" pitchFamily="34" charset="0"/>
            </a:endParaRPr>
          </a:p>
        </p:txBody>
      </p:sp>
      <p:sp>
        <p:nvSpPr>
          <p:cNvPr id="49" name="TextBox 48"/>
          <p:cNvSpPr txBox="1"/>
          <p:nvPr/>
        </p:nvSpPr>
        <p:spPr>
          <a:xfrm>
            <a:off x="8174984" y="2608040"/>
            <a:ext cx="1261151" cy="526301"/>
          </a:xfrm>
          <a:prstGeom prst="rect">
            <a:avLst/>
          </a:prstGeom>
          <a:noFill/>
        </p:spPr>
        <p:txBody>
          <a:bodyPr wrap="square" rtlCol="0">
            <a:spAutoFit/>
          </a:bodyPr>
          <a:lstStyle/>
          <a:p>
            <a:pPr>
              <a:defRPr/>
            </a:pPr>
            <a:r>
              <a:rPr lang="en-GB" sz="1400" b="1" dirty="0" smtClean="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Solo 330, 460 &amp; 423</a:t>
            </a:r>
            <a:endPar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endParaRPr>
          </a:p>
        </p:txBody>
      </p:sp>
      <p:sp>
        <p:nvSpPr>
          <p:cNvPr id="50" name="TextBox 49"/>
          <p:cNvSpPr txBox="1"/>
          <p:nvPr/>
        </p:nvSpPr>
        <p:spPr>
          <a:xfrm>
            <a:off x="9959002" y="1849005"/>
            <a:ext cx="948638"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6</a:t>
            </a:r>
            <a:endParaRPr lang="en-GB" sz="4400" b="1" i="1" spc="-150" dirty="0">
              <a:solidFill>
                <a:schemeClr val="bg1">
                  <a:lumMod val="65000"/>
                </a:schemeClr>
              </a:solidFill>
              <a:latin typeface="Futura Md BT" panose="020B0602020204020303" pitchFamily="34" charset="0"/>
            </a:endParaRPr>
          </a:p>
        </p:txBody>
      </p:sp>
      <p:sp>
        <p:nvSpPr>
          <p:cNvPr id="51" name="TextBox 50"/>
          <p:cNvSpPr txBox="1"/>
          <p:nvPr/>
        </p:nvSpPr>
        <p:spPr>
          <a:xfrm>
            <a:off x="9949445" y="2608040"/>
            <a:ext cx="1311036" cy="307777"/>
          </a:xfrm>
          <a:prstGeom prst="rect">
            <a:avLst/>
          </a:prstGeom>
          <a:noFill/>
        </p:spPr>
        <p:txBody>
          <a:bodyPr wrap="square" rtlCol="0">
            <a:spAutoFit/>
          </a:bodyPr>
          <a:lstStyle/>
          <a:p>
            <a:pPr>
              <a:defRPr/>
            </a:pPr>
            <a:r>
              <a:rPr lang="en-GB" sz="1400" b="1" dirty="0" err="1" smtClean="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Testifire</a:t>
            </a:r>
            <a:endPar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endParaRPr>
          </a:p>
        </p:txBody>
      </p:sp>
      <p:pic>
        <p:nvPicPr>
          <p:cNvPr id="53" name="Picture 5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96400" y="6021288"/>
            <a:ext cx="1983533" cy="407979"/>
          </a:xfrm>
          <a:prstGeom prst="rect">
            <a:avLst/>
          </a:prstGeom>
        </p:spPr>
      </p:pic>
      <p:sp>
        <p:nvSpPr>
          <p:cNvPr id="54" name="TextBox 53"/>
          <p:cNvSpPr txBox="1"/>
          <p:nvPr/>
        </p:nvSpPr>
        <p:spPr>
          <a:xfrm>
            <a:off x="737221" y="3772197"/>
            <a:ext cx="681199"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7</a:t>
            </a:r>
            <a:endParaRPr lang="en-GB" sz="4400" b="1" i="1" spc="-150" dirty="0">
              <a:solidFill>
                <a:schemeClr val="bg1">
                  <a:lumMod val="65000"/>
                </a:schemeClr>
              </a:solidFill>
              <a:latin typeface="Futura Md BT" panose="020B0602020204020303" pitchFamily="34" charset="0"/>
            </a:endParaRPr>
          </a:p>
        </p:txBody>
      </p:sp>
      <p:sp>
        <p:nvSpPr>
          <p:cNvPr id="55" name="TextBox 54"/>
          <p:cNvSpPr txBox="1"/>
          <p:nvPr/>
        </p:nvSpPr>
        <p:spPr>
          <a:xfrm>
            <a:off x="719683" y="4526440"/>
            <a:ext cx="1778226" cy="307777"/>
          </a:xfrm>
          <a:prstGeom prst="rect">
            <a:avLst/>
          </a:prstGeom>
          <a:noFill/>
        </p:spPr>
        <p:txBody>
          <a:bodyPr wrap="square" rtlCol="0">
            <a:spAutoFit/>
          </a:bodyPr>
          <a:lstStyle/>
          <a:p>
            <a:r>
              <a:rPr lang="en-GB" sz="1400" b="1" dirty="0" smtClean="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Solo 365</a:t>
            </a:r>
            <a:endPar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endParaRPr>
          </a:p>
        </p:txBody>
      </p:sp>
      <p:sp>
        <p:nvSpPr>
          <p:cNvPr id="56" name="TextBox 55"/>
          <p:cNvSpPr txBox="1"/>
          <p:nvPr/>
        </p:nvSpPr>
        <p:spPr>
          <a:xfrm>
            <a:off x="2559080" y="3781389"/>
            <a:ext cx="948638"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8</a:t>
            </a:r>
            <a:endParaRPr lang="en-GB" sz="4400" b="1" i="1" spc="-150" dirty="0">
              <a:solidFill>
                <a:schemeClr val="bg1">
                  <a:lumMod val="65000"/>
                </a:schemeClr>
              </a:solidFill>
              <a:latin typeface="Futura Md BT" panose="020B0602020204020303" pitchFamily="34" charset="0"/>
            </a:endParaRPr>
          </a:p>
        </p:txBody>
      </p:sp>
      <p:sp>
        <p:nvSpPr>
          <p:cNvPr id="57" name="TextBox 56"/>
          <p:cNvSpPr txBox="1"/>
          <p:nvPr/>
        </p:nvSpPr>
        <p:spPr>
          <a:xfrm>
            <a:off x="2470077" y="4526440"/>
            <a:ext cx="1643529" cy="738664"/>
          </a:xfrm>
          <a:prstGeom prst="rect">
            <a:avLst/>
          </a:prstGeom>
          <a:noFill/>
        </p:spPr>
        <p:txBody>
          <a:bodyPr wrap="square" rtlCol="0">
            <a:spAutoFit/>
          </a:bodyPr>
          <a:lstStyle/>
          <a:p>
            <a:pPr>
              <a:defRPr/>
            </a:pPr>
            <a:r>
              <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Solo Battery Batons, Chargers &amp; Accessories</a:t>
            </a:r>
          </a:p>
        </p:txBody>
      </p:sp>
      <p:sp>
        <p:nvSpPr>
          <p:cNvPr id="58" name="TextBox 57"/>
          <p:cNvSpPr txBox="1"/>
          <p:nvPr/>
        </p:nvSpPr>
        <p:spPr>
          <a:xfrm>
            <a:off x="4439866" y="3778153"/>
            <a:ext cx="948638"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9</a:t>
            </a:r>
            <a:endParaRPr lang="en-GB" sz="4400" b="1" i="1" spc="-150" dirty="0">
              <a:solidFill>
                <a:schemeClr val="bg1">
                  <a:lumMod val="65000"/>
                </a:schemeClr>
              </a:solidFill>
              <a:latin typeface="Futura Md BT" panose="020B0602020204020303" pitchFamily="34" charset="0"/>
            </a:endParaRPr>
          </a:p>
        </p:txBody>
      </p:sp>
      <p:sp>
        <p:nvSpPr>
          <p:cNvPr id="59" name="TextBox 58"/>
          <p:cNvSpPr txBox="1"/>
          <p:nvPr/>
        </p:nvSpPr>
        <p:spPr>
          <a:xfrm>
            <a:off x="4439867" y="4541638"/>
            <a:ext cx="1474468" cy="523220"/>
          </a:xfrm>
          <a:prstGeom prst="rect">
            <a:avLst/>
          </a:prstGeom>
          <a:noFill/>
        </p:spPr>
        <p:txBody>
          <a:bodyPr wrap="square" rtlCol="0">
            <a:spAutoFit/>
          </a:bodyPr>
          <a:lstStyle/>
          <a:p>
            <a:pPr>
              <a:defRPr/>
            </a:pPr>
            <a:r>
              <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ASD System Testing</a:t>
            </a:r>
          </a:p>
        </p:txBody>
      </p:sp>
      <p:sp>
        <p:nvSpPr>
          <p:cNvPr id="60" name="TextBox 59"/>
          <p:cNvSpPr txBox="1"/>
          <p:nvPr/>
        </p:nvSpPr>
        <p:spPr>
          <a:xfrm>
            <a:off x="6288397" y="3781389"/>
            <a:ext cx="948638"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10</a:t>
            </a:r>
            <a:endParaRPr lang="en-GB" sz="4400" b="1" i="1" spc="-150" dirty="0">
              <a:solidFill>
                <a:schemeClr val="bg1">
                  <a:lumMod val="65000"/>
                </a:schemeClr>
              </a:solidFill>
              <a:latin typeface="Futura Md BT" panose="020B0602020204020303" pitchFamily="34" charset="0"/>
            </a:endParaRPr>
          </a:p>
        </p:txBody>
      </p:sp>
      <p:sp>
        <p:nvSpPr>
          <p:cNvPr id="61" name="TextBox 60"/>
          <p:cNvSpPr txBox="1"/>
          <p:nvPr/>
        </p:nvSpPr>
        <p:spPr>
          <a:xfrm>
            <a:off x="6288397" y="4525779"/>
            <a:ext cx="1299417" cy="523220"/>
          </a:xfrm>
          <a:prstGeom prst="rect">
            <a:avLst/>
          </a:prstGeom>
          <a:noFill/>
        </p:spPr>
        <p:txBody>
          <a:bodyPr wrap="square" rtlCol="0">
            <a:spAutoFit/>
          </a:bodyPr>
          <a:lstStyle/>
          <a:p>
            <a:r>
              <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Removal &amp; Cleaning</a:t>
            </a:r>
          </a:p>
        </p:txBody>
      </p:sp>
      <p:sp>
        <p:nvSpPr>
          <p:cNvPr id="62" name="TextBox 61"/>
          <p:cNvSpPr txBox="1"/>
          <p:nvPr/>
        </p:nvSpPr>
        <p:spPr>
          <a:xfrm>
            <a:off x="8158462" y="3768864"/>
            <a:ext cx="948638"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11</a:t>
            </a:r>
            <a:endParaRPr lang="en-GB" sz="4400" b="1" i="1" spc="-150" dirty="0">
              <a:solidFill>
                <a:schemeClr val="bg1">
                  <a:lumMod val="65000"/>
                </a:schemeClr>
              </a:solidFill>
              <a:latin typeface="Futura Md BT" panose="020B0602020204020303" pitchFamily="34" charset="0"/>
            </a:endParaRPr>
          </a:p>
        </p:txBody>
      </p:sp>
      <p:sp>
        <p:nvSpPr>
          <p:cNvPr id="63" name="TextBox 62"/>
          <p:cNvSpPr txBox="1"/>
          <p:nvPr/>
        </p:nvSpPr>
        <p:spPr>
          <a:xfrm>
            <a:off x="8147152" y="4524238"/>
            <a:ext cx="1261151" cy="523220"/>
          </a:xfrm>
          <a:prstGeom prst="rect">
            <a:avLst/>
          </a:prstGeom>
          <a:noFill/>
        </p:spPr>
        <p:txBody>
          <a:bodyPr wrap="square" rtlCol="0">
            <a:spAutoFit/>
          </a:bodyPr>
          <a:lstStyle/>
          <a:p>
            <a:r>
              <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Working at Height</a:t>
            </a:r>
          </a:p>
        </p:txBody>
      </p:sp>
      <p:sp>
        <p:nvSpPr>
          <p:cNvPr id="64" name="TextBox 63"/>
          <p:cNvSpPr txBox="1"/>
          <p:nvPr/>
        </p:nvSpPr>
        <p:spPr>
          <a:xfrm>
            <a:off x="9931170" y="3765203"/>
            <a:ext cx="948638"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12</a:t>
            </a:r>
            <a:endParaRPr lang="en-GB" sz="4400" b="1" i="1" spc="-150" dirty="0">
              <a:solidFill>
                <a:schemeClr val="bg1">
                  <a:lumMod val="65000"/>
                </a:schemeClr>
              </a:solidFill>
              <a:latin typeface="Futura Md BT" panose="020B0602020204020303" pitchFamily="34" charset="0"/>
            </a:endParaRPr>
          </a:p>
        </p:txBody>
      </p:sp>
      <p:sp>
        <p:nvSpPr>
          <p:cNvPr id="65" name="TextBox 64"/>
          <p:cNvSpPr txBox="1"/>
          <p:nvPr/>
        </p:nvSpPr>
        <p:spPr>
          <a:xfrm>
            <a:off x="9921613" y="4524238"/>
            <a:ext cx="1495324" cy="738664"/>
          </a:xfrm>
          <a:prstGeom prst="rect">
            <a:avLst/>
          </a:prstGeom>
          <a:noFill/>
        </p:spPr>
        <p:txBody>
          <a:bodyPr wrap="square" rtlCol="0">
            <a:spAutoFit/>
          </a:bodyPr>
          <a:lstStyle/>
          <a:p>
            <a:pPr>
              <a:defRPr/>
            </a:pPr>
            <a:r>
              <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General Testing</a:t>
            </a:r>
          </a:p>
          <a:p>
            <a:pPr>
              <a:defRPr/>
            </a:pPr>
            <a:r>
              <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Tips &amp; Care of Products</a:t>
            </a:r>
          </a:p>
        </p:txBody>
      </p:sp>
      <p:sp>
        <p:nvSpPr>
          <p:cNvPr id="66" name="TextBox 65"/>
          <p:cNvSpPr txBox="1"/>
          <p:nvPr/>
        </p:nvSpPr>
        <p:spPr>
          <a:xfrm>
            <a:off x="497890" y="406579"/>
            <a:ext cx="4941512" cy="830997"/>
          </a:xfrm>
          <a:prstGeom prst="rect">
            <a:avLst/>
          </a:prstGeom>
          <a:noFill/>
        </p:spPr>
        <p:txBody>
          <a:bodyPr wrap="square" rtlCol="0">
            <a:spAutoFit/>
          </a:bodyPr>
          <a:lstStyle/>
          <a:p>
            <a:r>
              <a:rPr lang="en-GB" sz="2400" b="1" i="1" spc="-150" dirty="0" smtClean="0">
                <a:latin typeface="Futura Md BT" panose="020B0602020204020303" pitchFamily="34" charset="0"/>
              </a:rPr>
              <a:t>TESTING &amp; MAINTENANCE OF FIRE DETECTION SYSTEMS</a:t>
            </a:r>
            <a:endParaRPr lang="en-GB" sz="2400" b="1" i="1" spc="-150" dirty="0">
              <a:latin typeface="Futura Md BT" panose="020B0602020204020303" pitchFamily="34" charset="0"/>
            </a:endParaRPr>
          </a:p>
        </p:txBody>
      </p:sp>
      <p:sp>
        <p:nvSpPr>
          <p:cNvPr id="67" name="TextBox 66"/>
          <p:cNvSpPr txBox="1"/>
          <p:nvPr/>
        </p:nvSpPr>
        <p:spPr>
          <a:xfrm>
            <a:off x="497890" y="1140924"/>
            <a:ext cx="4104456" cy="646331"/>
          </a:xfrm>
          <a:prstGeom prst="rect">
            <a:avLst/>
          </a:prstGeom>
          <a:noFill/>
        </p:spPr>
        <p:txBody>
          <a:bodyPr wrap="square" rtlCol="0">
            <a:spAutoFit/>
          </a:bodyPr>
          <a:lstStyle/>
          <a:p>
            <a:r>
              <a:rPr lang="en-GB" dirty="0" smtClean="0">
                <a:latin typeface="Lato" panose="020F0502020204030203" pitchFamily="34" charset="0"/>
                <a:ea typeface="Lato" panose="020F0502020204030203" pitchFamily="34" charset="0"/>
                <a:cs typeface="Lato" panose="020F0502020204030203" pitchFamily="34" charset="0"/>
              </a:rPr>
              <a:t>2020 </a:t>
            </a:r>
            <a:r>
              <a:rPr lang="en-GB" dirty="0">
                <a:latin typeface="Lato" panose="020F0502020204030203" pitchFamily="34" charset="0"/>
                <a:ea typeface="Lato" panose="020F0502020204030203" pitchFamily="34" charset="0"/>
                <a:cs typeface="Lato" panose="020F0502020204030203" pitchFamily="34" charset="0"/>
              </a:rPr>
              <a:t>CPD Revised Edition</a:t>
            </a:r>
          </a:p>
          <a:p>
            <a:endParaRPr lang="en-GB" dirty="0">
              <a:latin typeface="Lato" panose="020F0502020204030203"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05575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96400" y="6021288"/>
            <a:ext cx="1983533" cy="407979"/>
          </a:xfrm>
          <a:prstGeom prst="rect">
            <a:avLst/>
          </a:prstGeom>
        </p:spPr>
      </p:pic>
      <p:sp>
        <p:nvSpPr>
          <p:cNvPr id="3" name="TextBox 2"/>
          <p:cNvSpPr txBox="1"/>
          <p:nvPr/>
        </p:nvSpPr>
        <p:spPr>
          <a:xfrm>
            <a:off x="9696400" y="344235"/>
            <a:ext cx="2088232" cy="276999"/>
          </a:xfrm>
          <a:prstGeom prst="rect">
            <a:avLst/>
          </a:prstGeom>
          <a:noFill/>
        </p:spPr>
        <p:txBody>
          <a:bodyPr wrap="square" rtlCol="0">
            <a:spAutoFit/>
          </a:bodyPr>
          <a:lstStyle/>
          <a:p>
            <a:pPr algn="r"/>
            <a:r>
              <a:rPr lang="en-GB" sz="1200" dirty="0" smtClean="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4. Aerosol Canisters</a:t>
            </a:r>
            <a:endParaRPr lang="en-GB" sz="12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endParaRPr>
          </a:p>
        </p:txBody>
      </p:sp>
      <p:sp>
        <p:nvSpPr>
          <p:cNvPr id="4" name="Parallelogram 3"/>
          <p:cNvSpPr/>
          <p:nvPr/>
        </p:nvSpPr>
        <p:spPr bwMode="auto">
          <a:xfrm>
            <a:off x="2264076" y="3068960"/>
            <a:ext cx="2329649" cy="3773708"/>
          </a:xfrm>
          <a:prstGeom prst="parallelogram">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5" name="Parallelogram 4"/>
          <p:cNvSpPr/>
          <p:nvPr/>
        </p:nvSpPr>
        <p:spPr bwMode="auto">
          <a:xfrm>
            <a:off x="1343472" y="0"/>
            <a:ext cx="1450050" cy="2348880"/>
          </a:xfrm>
          <a:prstGeom prst="parallelogram">
            <a:avLst/>
          </a:prstGeom>
          <a:blipFill dpi="0" rotWithShape="1">
            <a:blip r:embed="rId6" cstate="print">
              <a:grayscl/>
              <a:extLst>
                <a:ext uri="{BEBA8EAE-BF5A-486C-A8C5-ECC9F3942E4B}">
                  <a14:imgProps xmlns:a14="http://schemas.microsoft.com/office/drawing/2010/main">
                    <a14:imgLayer r:embed="rId7">
                      <a14:imgEffect>
                        <a14:artisticBlur/>
                      </a14:imgEffect>
                    </a14:imgLayer>
                  </a14:imgProps>
                </a:ext>
                <a:ext uri="{28A0092B-C50C-407E-A947-70E740481C1C}">
                  <a14:useLocalDpi xmlns:a14="http://schemas.microsoft.com/office/drawing/2010/main" val="0"/>
                </a:ext>
              </a:extLst>
            </a:blip>
            <a:srcRect/>
            <a:stretch>
              <a:fillRect l="-3995" r="-128431" b="-115229"/>
            </a:stretch>
          </a:blipFill>
          <a:ln w="9525" cap="flat" cmpd="sng" algn="ctr">
            <a:noFill/>
            <a:prstDash val="solid"/>
            <a:round/>
            <a:headEnd type="none" w="med" len="med"/>
            <a:tailEnd type="none" w="med" len="med"/>
          </a:ln>
          <a:effectLst>
            <a:innerShdw blurRad="63500" dist="50800">
              <a:prstClr val="black">
                <a:alpha val="13000"/>
              </a:prstClr>
            </a:inn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6" name="Parallelogram 5"/>
          <p:cNvSpPr/>
          <p:nvPr/>
        </p:nvSpPr>
        <p:spPr bwMode="auto">
          <a:xfrm>
            <a:off x="1487488" y="1196752"/>
            <a:ext cx="2828098" cy="4581128"/>
          </a:xfrm>
          <a:prstGeom prst="parallelogram">
            <a:avLst/>
          </a:prstGeom>
          <a:blipFill dpi="0" rotWithShape="1">
            <a:blip r:embed="rId8" cstate="print">
              <a:extLst>
                <a:ext uri="{BEBA8EAE-BF5A-486C-A8C5-ECC9F3942E4B}">
                  <a14:imgProps xmlns:a14="http://schemas.microsoft.com/office/drawing/2010/main">
                    <a14:imgLayer r:embed="rId9">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l="-3995" r="-3995"/>
            </a:stretch>
          </a:blip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7" name="Parallelogram 6"/>
          <p:cNvSpPr/>
          <p:nvPr/>
        </p:nvSpPr>
        <p:spPr bwMode="auto">
          <a:xfrm>
            <a:off x="3719736" y="4493788"/>
            <a:ext cx="1450050" cy="2348880"/>
          </a:xfrm>
          <a:prstGeom prst="parallelogram">
            <a:avLst/>
          </a:prstGeom>
          <a:blipFill dpi="0" rotWithShape="1">
            <a:blip r:embed="rId10" cstate="print">
              <a:extLst>
                <a:ext uri="{BEBA8EAE-BF5A-486C-A8C5-ECC9F3942E4B}">
                  <a14:imgProps xmlns:a14="http://schemas.microsoft.com/office/drawing/2010/main">
                    <a14:imgLayer r:embed="rId9">
                      <a14:imgEffect>
                        <a14:artisticBlur/>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l="-139045" t="-125058" r="-3995"/>
            </a:stretch>
          </a:blip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cxnSp>
        <p:nvCxnSpPr>
          <p:cNvPr id="8" name="Straight Connector 7"/>
          <p:cNvCxnSpPr/>
          <p:nvPr/>
        </p:nvCxnSpPr>
        <p:spPr bwMode="auto">
          <a:xfrm>
            <a:off x="4079776" y="4437112"/>
            <a:ext cx="914400" cy="914400"/>
          </a:xfrm>
          <a:prstGeom prst="line">
            <a:avLst/>
          </a:prstGeom>
          <a:noFill/>
          <a:ln w="9525" cap="flat" cmpd="sng" algn="ctr">
            <a:noFill/>
            <a:prstDash val="solid"/>
            <a:round/>
            <a:headEnd type="none" w="med" len="med"/>
            <a:tailEnd type="none" w="med" len="med"/>
          </a:ln>
          <a:effectLst/>
        </p:spPr>
      </p:cxnSp>
      <p:cxnSp>
        <p:nvCxnSpPr>
          <p:cNvPr id="9" name="Straight Connector 8"/>
          <p:cNvCxnSpPr/>
          <p:nvPr/>
        </p:nvCxnSpPr>
        <p:spPr bwMode="auto">
          <a:xfrm flipH="1">
            <a:off x="5807968" y="1045588"/>
            <a:ext cx="93239" cy="648072"/>
          </a:xfrm>
          <a:prstGeom prst="line">
            <a:avLst/>
          </a:prstGeom>
          <a:noFill/>
          <a:ln w="57150" cap="flat" cmpd="sng" algn="ctr">
            <a:solidFill>
              <a:srgbClr val="DA291C"/>
            </a:solidFill>
            <a:prstDash val="solid"/>
            <a:round/>
            <a:headEnd type="none" w="med" len="med"/>
            <a:tailEnd type="none" w="med" len="med"/>
          </a:ln>
          <a:effectLst/>
        </p:spPr>
      </p:cxnSp>
      <p:sp>
        <p:nvSpPr>
          <p:cNvPr id="10" name="TextBox 9"/>
          <p:cNvSpPr txBox="1"/>
          <p:nvPr/>
        </p:nvSpPr>
        <p:spPr>
          <a:xfrm>
            <a:off x="6023992" y="908720"/>
            <a:ext cx="3888432" cy="954107"/>
          </a:xfrm>
          <a:prstGeom prst="rect">
            <a:avLst/>
          </a:prstGeom>
          <a:noFill/>
        </p:spPr>
        <p:txBody>
          <a:bodyPr wrap="square" rtlCol="0">
            <a:spAutoFit/>
          </a:bodyPr>
          <a:lstStyle/>
          <a:p>
            <a:r>
              <a:rPr lang="en-GB" sz="2800" b="1" i="1" spc="-150" dirty="0" smtClean="0">
                <a:solidFill>
                  <a:schemeClr val="tx1">
                    <a:lumMod val="95000"/>
                    <a:lumOff val="5000"/>
                  </a:schemeClr>
                </a:solidFill>
                <a:latin typeface="Futura Md BT" panose="020B0602020204020303" pitchFamily="34" charset="0"/>
              </a:rPr>
              <a:t>DISPENSER CANISTER – </a:t>
            </a:r>
          </a:p>
          <a:p>
            <a:r>
              <a:rPr lang="en-GB" sz="2800" b="1" i="1" spc="-150" dirty="0" smtClean="0">
                <a:solidFill>
                  <a:schemeClr val="tx1">
                    <a:lumMod val="95000"/>
                    <a:lumOff val="5000"/>
                  </a:schemeClr>
                </a:solidFill>
                <a:latin typeface="Futura Md BT" panose="020B0602020204020303" pitchFamily="34" charset="0"/>
              </a:rPr>
              <a:t>IN USE</a:t>
            </a:r>
            <a:endParaRPr lang="en-GB" sz="2800" b="1" i="1" spc="-150" dirty="0">
              <a:solidFill>
                <a:schemeClr val="tx1">
                  <a:lumMod val="95000"/>
                  <a:lumOff val="5000"/>
                </a:schemeClr>
              </a:solidFill>
              <a:latin typeface="Futura Md BT" panose="020B0602020204020303" pitchFamily="34" charset="0"/>
            </a:endParaRPr>
          </a:p>
        </p:txBody>
      </p:sp>
      <p:sp>
        <p:nvSpPr>
          <p:cNvPr id="11" name="Content Placeholder 2"/>
          <p:cNvSpPr txBox="1">
            <a:spLocks/>
          </p:cNvSpPr>
          <p:nvPr/>
        </p:nvSpPr>
        <p:spPr>
          <a:xfrm>
            <a:off x="5735959" y="1959509"/>
            <a:ext cx="6120681" cy="49552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400" b="1" dirty="0" smtClean="0">
                <a:solidFill>
                  <a:srgbClr val="DA291C"/>
                </a:solidFill>
                <a:ea typeface="Lato" panose="020F0502020204030203" pitchFamily="34" charset="0"/>
                <a:cs typeface="Lato" panose="020F0502020204030203" pitchFamily="34" charset="0"/>
              </a:rPr>
              <a:t>General use</a:t>
            </a:r>
          </a:p>
          <a:p>
            <a:pPr>
              <a:buClr>
                <a:srgbClr val="DA291C"/>
              </a:buClr>
            </a:pPr>
            <a:r>
              <a:rPr lang="en-GB" sz="1400" dirty="0" smtClean="0">
                <a:solidFill>
                  <a:schemeClr val="tx1">
                    <a:lumMod val="95000"/>
                    <a:lumOff val="5000"/>
                  </a:schemeClr>
                </a:solidFill>
                <a:ea typeface="Lato" panose="020F0502020204030203" pitchFamily="34" charset="0"/>
                <a:cs typeface="Lato" panose="020F0502020204030203" pitchFamily="34" charset="0"/>
              </a:rPr>
              <a:t>Only use the recommended/endorsed aerosols – Solo A10s, A10 &amp; A5</a:t>
            </a:r>
          </a:p>
          <a:p>
            <a:pPr>
              <a:buClr>
                <a:srgbClr val="DA291C"/>
              </a:buClr>
            </a:pPr>
            <a:r>
              <a:rPr lang="en-GB" sz="1400" dirty="0" smtClean="0">
                <a:solidFill>
                  <a:schemeClr val="tx1">
                    <a:lumMod val="95000"/>
                    <a:lumOff val="5000"/>
                  </a:schemeClr>
                </a:solidFill>
                <a:ea typeface="Lato" panose="020F0502020204030203" pitchFamily="34" charset="0"/>
                <a:cs typeface="Lato" panose="020F0502020204030203" pitchFamily="34" charset="0"/>
              </a:rPr>
              <a:t>Dispenser test cup comes in to contact with ceiling</a:t>
            </a:r>
          </a:p>
          <a:p>
            <a:pPr>
              <a:buClr>
                <a:srgbClr val="DA291C"/>
              </a:buClr>
            </a:pPr>
            <a:r>
              <a:rPr lang="en-GB" sz="1400" dirty="0" smtClean="0">
                <a:solidFill>
                  <a:schemeClr val="tx1">
                    <a:lumMod val="95000"/>
                    <a:lumOff val="5000"/>
                  </a:schemeClr>
                </a:solidFill>
                <a:ea typeface="Lato" panose="020F0502020204030203" pitchFamily="34" charset="0"/>
                <a:cs typeface="Lato" panose="020F0502020204030203" pitchFamily="34" charset="0"/>
              </a:rPr>
              <a:t>Test cup membrane creates seal around the smoke detector under test  </a:t>
            </a:r>
          </a:p>
          <a:p>
            <a:pPr>
              <a:buClr>
                <a:srgbClr val="DA291C"/>
              </a:buClr>
            </a:pPr>
            <a:r>
              <a:rPr lang="en-GB" sz="1400" dirty="0" smtClean="0">
                <a:solidFill>
                  <a:schemeClr val="tx1">
                    <a:lumMod val="95000"/>
                    <a:lumOff val="5000"/>
                  </a:schemeClr>
                </a:solidFill>
                <a:ea typeface="Lato" panose="020F0502020204030203" pitchFamily="34" charset="0"/>
                <a:cs typeface="Lato" panose="020F0502020204030203" pitchFamily="34" charset="0"/>
              </a:rPr>
              <a:t>Upward force to release 0.5/1 second burst of smoke. Repeat application every 10 seconds up to max of 5 applications </a:t>
            </a:r>
          </a:p>
          <a:p>
            <a:pPr>
              <a:buClr>
                <a:srgbClr val="DA291C"/>
              </a:buClr>
            </a:pPr>
            <a:r>
              <a:rPr lang="en-GB" sz="1400" dirty="0" smtClean="0">
                <a:solidFill>
                  <a:schemeClr val="tx1">
                    <a:lumMod val="95000"/>
                    <a:lumOff val="5000"/>
                  </a:schemeClr>
                </a:solidFill>
                <a:ea typeface="Lato" panose="020F0502020204030203" pitchFamily="34" charset="0"/>
                <a:cs typeface="Lato" panose="020F0502020204030203" pitchFamily="34" charset="0"/>
              </a:rPr>
              <a:t>Consider integrating periods of detectors – do not over apply!</a:t>
            </a:r>
            <a:r>
              <a:rPr lang="en-GB" sz="1400" dirty="0" smtClean="0">
                <a:solidFill>
                  <a:schemeClr val="tx2">
                    <a:lumMod val="95000"/>
                    <a:lumOff val="5000"/>
                  </a:schemeClr>
                </a:solidFill>
                <a:ea typeface="Lato" panose="020F0502020204030203" pitchFamily="34" charset="0"/>
                <a:cs typeface="Lato" panose="020F0502020204030203" pitchFamily="34" charset="0"/>
              </a:rPr>
              <a:t/>
            </a:r>
            <a:br>
              <a:rPr lang="en-GB" sz="1400" dirty="0" smtClean="0">
                <a:solidFill>
                  <a:schemeClr val="tx2">
                    <a:lumMod val="95000"/>
                    <a:lumOff val="5000"/>
                  </a:schemeClr>
                </a:solidFill>
                <a:ea typeface="Lato" panose="020F0502020204030203" pitchFamily="34" charset="0"/>
                <a:cs typeface="Lato" panose="020F0502020204030203" pitchFamily="34" charset="0"/>
              </a:rPr>
            </a:br>
            <a:endParaRPr lang="en-GB" sz="1400" dirty="0" smtClean="0">
              <a:solidFill>
                <a:schemeClr val="tx2">
                  <a:lumMod val="95000"/>
                  <a:lumOff val="5000"/>
                </a:schemeClr>
              </a:solidFill>
              <a:ea typeface="Lato" panose="020F0502020204030203" pitchFamily="34" charset="0"/>
              <a:cs typeface="Lato" panose="020F0502020204030203" pitchFamily="34" charset="0"/>
            </a:endParaRPr>
          </a:p>
          <a:p>
            <a:pPr marL="0" indent="0">
              <a:buFont typeface="Arial" panose="020B0604020202020204" pitchFamily="34" charset="0"/>
              <a:buNone/>
            </a:pPr>
            <a:r>
              <a:rPr lang="en-GB" sz="1400" b="1" dirty="0" smtClean="0">
                <a:solidFill>
                  <a:srgbClr val="DA291C"/>
                </a:solidFill>
                <a:ea typeface="Lato" panose="020F0502020204030203" pitchFamily="34" charset="0"/>
                <a:cs typeface="Lato" panose="020F0502020204030203" pitchFamily="34" charset="0"/>
              </a:rPr>
              <a:t>High temperatures = high internal pressure = less test per canister</a:t>
            </a:r>
          </a:p>
          <a:p>
            <a:pPr>
              <a:buClr>
                <a:srgbClr val="DA291C"/>
              </a:buClr>
            </a:pPr>
            <a:r>
              <a:rPr lang="en-GB" sz="1400" dirty="0" smtClean="0">
                <a:solidFill>
                  <a:schemeClr val="tx1">
                    <a:lumMod val="95000"/>
                    <a:lumOff val="5000"/>
                  </a:schemeClr>
                </a:solidFill>
                <a:ea typeface="Lato" panose="020F0502020204030203" pitchFamily="34" charset="0"/>
                <a:cs typeface="Lato" panose="020F0502020204030203" pitchFamily="34" charset="0"/>
              </a:rPr>
              <a:t>More prominent with hydrocarbon propellants</a:t>
            </a:r>
          </a:p>
          <a:p>
            <a:pPr>
              <a:buClr>
                <a:srgbClr val="DA291C"/>
              </a:buClr>
            </a:pPr>
            <a:r>
              <a:rPr lang="en-GB" sz="1400" dirty="0" smtClean="0">
                <a:solidFill>
                  <a:schemeClr val="tx1">
                    <a:lumMod val="95000"/>
                    <a:lumOff val="5000"/>
                  </a:schemeClr>
                </a:solidFill>
                <a:ea typeface="Lato" panose="020F0502020204030203" pitchFamily="34" charset="0"/>
                <a:cs typeface="Lato" panose="020F0502020204030203" pitchFamily="34" charset="0"/>
              </a:rPr>
              <a:t>Optimum temperature 15°C to 30°C (59°F to 86°F)</a:t>
            </a:r>
          </a:p>
          <a:p>
            <a:pPr>
              <a:buClr>
                <a:srgbClr val="DA291C"/>
              </a:buClr>
            </a:pPr>
            <a:r>
              <a:rPr lang="en-GB" sz="1400" dirty="0" smtClean="0">
                <a:solidFill>
                  <a:schemeClr val="tx1">
                    <a:lumMod val="95000"/>
                    <a:lumOff val="5000"/>
                  </a:schemeClr>
                </a:solidFill>
                <a:ea typeface="Lato" panose="020F0502020204030203" pitchFamily="34" charset="0"/>
                <a:cs typeface="Lato" panose="020F0502020204030203" pitchFamily="34" charset="0"/>
              </a:rPr>
              <a:t>Solo aerosols sold by volume not weight</a:t>
            </a:r>
          </a:p>
          <a:p>
            <a:pPr>
              <a:buClr>
                <a:srgbClr val="DA291C"/>
              </a:buClr>
            </a:pPr>
            <a:r>
              <a:rPr lang="en-GB" sz="1400" dirty="0" smtClean="0">
                <a:solidFill>
                  <a:schemeClr val="tx1">
                    <a:lumMod val="95000"/>
                    <a:lumOff val="5000"/>
                  </a:schemeClr>
                </a:solidFill>
                <a:ea typeface="Lato" panose="020F0502020204030203" pitchFamily="34" charset="0"/>
                <a:cs typeface="Lato" panose="020F0502020204030203" pitchFamily="34" charset="0"/>
              </a:rPr>
              <a:t>Hydrocarbon (A5, </a:t>
            </a:r>
            <a:r>
              <a:rPr lang="en-GB" sz="1400" dirty="0" err="1" smtClean="0">
                <a:solidFill>
                  <a:schemeClr val="tx1">
                    <a:lumMod val="95000"/>
                    <a:lumOff val="5000"/>
                  </a:schemeClr>
                </a:solidFill>
                <a:ea typeface="Lato" panose="020F0502020204030203" pitchFamily="34" charset="0"/>
                <a:cs typeface="Lato" panose="020F0502020204030203" pitchFamily="34" charset="0"/>
              </a:rPr>
              <a:t>SmokeSabre</a:t>
            </a:r>
            <a:r>
              <a:rPr lang="en-GB" sz="1400" dirty="0" smtClean="0">
                <a:solidFill>
                  <a:schemeClr val="tx1">
                    <a:lumMod val="95000"/>
                    <a:lumOff val="5000"/>
                  </a:schemeClr>
                </a:solidFill>
                <a:ea typeface="Lato" panose="020F0502020204030203" pitchFamily="34" charset="0"/>
                <a:cs typeface="Lato" panose="020F0502020204030203" pitchFamily="34" charset="0"/>
              </a:rPr>
              <a:t>) are lighter in weight than (</a:t>
            </a:r>
            <a:r>
              <a:rPr lang="en-GB" sz="1400" dirty="0" err="1" smtClean="0">
                <a:solidFill>
                  <a:schemeClr val="tx1">
                    <a:lumMod val="95000"/>
                    <a:lumOff val="5000"/>
                  </a:schemeClr>
                </a:solidFill>
                <a:ea typeface="Lato" panose="020F0502020204030203" pitchFamily="34" charset="0"/>
                <a:cs typeface="Lato" panose="020F0502020204030203" pitchFamily="34" charset="0"/>
              </a:rPr>
              <a:t>hydrofluoroolefin</a:t>
            </a:r>
            <a:r>
              <a:rPr lang="en-GB" sz="1400" dirty="0" smtClean="0">
                <a:solidFill>
                  <a:schemeClr val="tx1">
                    <a:lumMod val="95000"/>
                    <a:lumOff val="5000"/>
                  </a:schemeClr>
                </a:solidFill>
                <a:ea typeface="Lato" panose="020F0502020204030203" pitchFamily="34" charset="0"/>
                <a:cs typeface="Lato" panose="020F0502020204030203" pitchFamily="34" charset="0"/>
              </a:rPr>
              <a:t>) Solo A10, A10s</a:t>
            </a:r>
          </a:p>
          <a:p>
            <a:pPr marL="0" indent="0">
              <a:buFont typeface="Arial" panose="020B0604020202020204" pitchFamily="34" charset="0"/>
              <a:buNone/>
            </a:pPr>
            <a:endParaRPr lang="en-GB" dirty="0"/>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120186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12192000" cy="6858000"/>
          </a:xfrm>
          <a:prstGeom prst="rect">
            <a:avLst/>
          </a:prstGeom>
          <a:blipFill dpi="0" rotWithShape="1">
            <a:blip r:embed="rId5">
              <a:extLst>
                <a:ext uri="{BEBA8EAE-BF5A-486C-A8C5-ECC9F3942E4B}">
                  <a14:imgProps xmlns:a14="http://schemas.microsoft.com/office/drawing/2010/main">
                    <a14:imgLayer r:embed="rId6">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t="-9259" b="-9259"/>
            </a:stretch>
          </a:bli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 name="TextBox 2"/>
          <p:cNvSpPr txBox="1"/>
          <p:nvPr/>
        </p:nvSpPr>
        <p:spPr>
          <a:xfrm>
            <a:off x="9696400" y="344235"/>
            <a:ext cx="2088232" cy="276999"/>
          </a:xfrm>
          <a:prstGeom prst="rect">
            <a:avLst/>
          </a:prstGeom>
          <a:noFill/>
        </p:spPr>
        <p:txBody>
          <a:bodyPr wrap="square" rtlCol="0">
            <a:spAutoFit/>
          </a:bodyPr>
          <a:lstStyle/>
          <a:p>
            <a:pPr algn="r"/>
            <a:r>
              <a:rPr lang="en-GB" sz="1200" dirty="0" smtClean="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4. Aerosol Canisters</a:t>
            </a:r>
            <a:endParaRPr lang="en-GB" sz="12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endParaRP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96400" y="6021274"/>
            <a:ext cx="1983600" cy="407993"/>
          </a:xfrm>
          <a:prstGeom prst="rect">
            <a:avLst/>
          </a:prstGeom>
        </p:spPr>
      </p:pic>
      <p:sp>
        <p:nvSpPr>
          <p:cNvPr id="5" name="Rectangle 4"/>
          <p:cNvSpPr/>
          <p:nvPr/>
        </p:nvSpPr>
        <p:spPr bwMode="auto">
          <a:xfrm rot="10800000">
            <a:off x="0" y="0"/>
            <a:ext cx="7824192" cy="6858000"/>
          </a:xfrm>
          <a:prstGeom prst="rect">
            <a:avLst/>
          </a:prstGeom>
          <a:gradFill flip="none" rotWithShape="1">
            <a:gsLst>
              <a:gs pos="85000">
                <a:schemeClr val="tx1">
                  <a:alpha val="10000"/>
                  <a:lumMod val="95000"/>
                </a:schemeClr>
              </a:gs>
              <a:gs pos="0">
                <a:schemeClr val="tx1">
                  <a:alpha val="99000"/>
                  <a:lumMod val="95000"/>
                  <a:lumOff val="5000"/>
                </a:schemeClr>
              </a:gs>
              <a:gs pos="100000">
                <a:schemeClr val="bg1">
                  <a:lumMod val="85000"/>
                  <a:alpha val="0"/>
                </a:schemeClr>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6" name="TextBox 5"/>
          <p:cNvSpPr txBox="1"/>
          <p:nvPr/>
        </p:nvSpPr>
        <p:spPr>
          <a:xfrm>
            <a:off x="1127448" y="621234"/>
            <a:ext cx="3227011" cy="954107"/>
          </a:xfrm>
          <a:prstGeom prst="rect">
            <a:avLst/>
          </a:prstGeom>
          <a:noFill/>
        </p:spPr>
        <p:txBody>
          <a:bodyPr wrap="square" rtlCol="0">
            <a:spAutoFit/>
          </a:bodyPr>
          <a:lstStyle/>
          <a:p>
            <a:r>
              <a:rPr lang="en-GB" sz="2800" b="1" i="1" spc="-150" dirty="0" smtClean="0">
                <a:solidFill>
                  <a:schemeClr val="bg1"/>
                </a:solidFill>
                <a:latin typeface="Futura Md BT" panose="020B0602020204020303" pitchFamily="34" charset="0"/>
              </a:rPr>
              <a:t>AEROSOL CANISTER TIPS</a:t>
            </a:r>
            <a:endParaRPr lang="en-GB" sz="2800" b="1" i="1" spc="-150" dirty="0">
              <a:solidFill>
                <a:schemeClr val="bg1"/>
              </a:solidFill>
              <a:latin typeface="Futura Md BT" panose="020B0602020204020303" pitchFamily="34" charset="0"/>
            </a:endParaRPr>
          </a:p>
        </p:txBody>
      </p:sp>
      <p:cxnSp>
        <p:nvCxnSpPr>
          <p:cNvPr id="7" name="Straight Connector 6"/>
          <p:cNvCxnSpPr/>
          <p:nvPr/>
        </p:nvCxnSpPr>
        <p:spPr bwMode="auto">
          <a:xfrm flipH="1">
            <a:off x="983432" y="774251"/>
            <a:ext cx="93239" cy="648072"/>
          </a:xfrm>
          <a:prstGeom prst="line">
            <a:avLst/>
          </a:prstGeom>
          <a:noFill/>
          <a:ln w="57150" cap="flat" cmpd="sng" algn="ctr">
            <a:solidFill>
              <a:srgbClr val="DA291C"/>
            </a:solidFill>
            <a:prstDash val="solid"/>
            <a:round/>
            <a:headEnd type="none" w="med" len="med"/>
            <a:tailEnd type="none" w="med" len="med"/>
          </a:ln>
          <a:effectLst/>
        </p:spPr>
      </p:cxnSp>
      <p:sp>
        <p:nvSpPr>
          <p:cNvPr id="8" name="Content Placeholder 2"/>
          <p:cNvSpPr txBox="1">
            <a:spLocks/>
          </p:cNvSpPr>
          <p:nvPr/>
        </p:nvSpPr>
        <p:spPr bwMode="auto">
          <a:xfrm>
            <a:off x="826067" y="1773361"/>
            <a:ext cx="3888432" cy="477404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F0000"/>
              </a:buClr>
              <a:buFont typeface="Arial" panose="020B0604020202020204" pitchFamily="34" charset="0"/>
              <a:buChar char="•"/>
              <a:defRPr sz="2000">
                <a:solidFill>
                  <a:srgbClr val="65666A"/>
                </a:solidFill>
                <a:latin typeface="Gill Sans MT" panose="020B0502020104020203"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FF0000"/>
              </a:buClr>
              <a:buFont typeface="Courier New" panose="02070309020205020404" pitchFamily="49" charset="0"/>
              <a:buChar char="o"/>
              <a:defRPr sz="2000">
                <a:solidFill>
                  <a:srgbClr val="65666A"/>
                </a:solidFill>
                <a:latin typeface="Gill Sans MT" panose="020B0502020104020203" pitchFamily="34" charset="0"/>
                <a:cs typeface="Arial" panose="020B0604020202020204" pitchFamily="34" charset="0"/>
              </a:defRPr>
            </a:lvl2pPr>
            <a:lvl3pPr marL="1143000" indent="-228600" algn="l" rtl="0" eaLnBrk="1" fontAlgn="base" hangingPunct="1">
              <a:spcBef>
                <a:spcPct val="20000"/>
              </a:spcBef>
              <a:spcAft>
                <a:spcPct val="0"/>
              </a:spcAft>
              <a:buClr>
                <a:srgbClr val="FF0000"/>
              </a:buClr>
              <a:buSzPct val="80000"/>
              <a:buFont typeface="Wingdings" panose="05000000000000000000" pitchFamily="2" charset="2"/>
              <a:buChar char="§"/>
              <a:defRPr>
                <a:solidFill>
                  <a:srgbClr val="65666A"/>
                </a:solidFill>
                <a:latin typeface="Gill Sans MT" panose="020B0502020104020203" pitchFamily="34" charset="0"/>
                <a:cs typeface="Arial" panose="020B0604020202020204" pitchFamily="34" charset="0"/>
              </a:defRPr>
            </a:lvl3pPr>
            <a:lvl4pPr marL="1600200" indent="-228600" algn="l" rtl="0" eaLnBrk="1" fontAlgn="base" hangingPunct="1">
              <a:spcBef>
                <a:spcPct val="20000"/>
              </a:spcBef>
              <a:spcAft>
                <a:spcPct val="0"/>
              </a:spcAft>
              <a:buClr>
                <a:srgbClr val="FF0000"/>
              </a:buClr>
              <a:buSzPct val="80000"/>
              <a:buFont typeface="Arial" panose="020B0604020202020204" pitchFamily="34" charset="0"/>
              <a:buChar char="•"/>
              <a:defRPr sz="1600">
                <a:solidFill>
                  <a:srgbClr val="65666A"/>
                </a:solidFill>
                <a:latin typeface="Gill Sans MT" panose="020B0502020104020203" pitchFamily="34" charset="0"/>
                <a:cs typeface="Arial" panose="020B0604020202020204" pitchFamily="34" charset="0"/>
              </a:defRPr>
            </a:lvl4pPr>
            <a:lvl5pPr marL="2057400" indent="-228600" algn="l" rtl="0" eaLnBrk="1" fontAlgn="base" hangingPunct="1">
              <a:spcBef>
                <a:spcPct val="20000"/>
              </a:spcBef>
              <a:spcAft>
                <a:spcPct val="0"/>
              </a:spcAft>
              <a:buClr>
                <a:srgbClr val="FF0000"/>
              </a:buClr>
              <a:buSzPct val="80000"/>
              <a:buFont typeface="Arial" panose="020B0604020202020204" pitchFamily="34" charset="0"/>
              <a:buChar char="•"/>
              <a:defRPr sz="1600">
                <a:solidFill>
                  <a:srgbClr val="65666A"/>
                </a:solidFill>
                <a:latin typeface="Gill Sans MT" panose="020B0502020104020203" pitchFamily="34" charset="0"/>
                <a:cs typeface="Arial" panose="020B0604020202020204" pitchFamily="34" charset="0"/>
              </a:defRPr>
            </a:lvl5pPr>
            <a:lvl6pPr marL="2514600" indent="-228600" algn="l" rtl="0" eaLnBrk="1" fontAlgn="base" hangingPunct="1">
              <a:spcBef>
                <a:spcPct val="20000"/>
              </a:spcBef>
              <a:spcAft>
                <a:spcPct val="0"/>
              </a:spcAft>
              <a:buClr>
                <a:srgbClr val="0091C9"/>
              </a:buClr>
              <a:buChar char="&gt;"/>
              <a:defRPr sz="1600">
                <a:solidFill>
                  <a:schemeClr val="tx1"/>
                </a:solidFill>
                <a:latin typeface="+mn-lt"/>
              </a:defRPr>
            </a:lvl6pPr>
            <a:lvl7pPr marL="2971800" indent="-228600" algn="l" rtl="0" eaLnBrk="1" fontAlgn="base" hangingPunct="1">
              <a:spcBef>
                <a:spcPct val="20000"/>
              </a:spcBef>
              <a:spcAft>
                <a:spcPct val="0"/>
              </a:spcAft>
              <a:buClr>
                <a:srgbClr val="0091C9"/>
              </a:buClr>
              <a:buChar char="&gt;"/>
              <a:defRPr sz="1600">
                <a:solidFill>
                  <a:schemeClr val="tx1"/>
                </a:solidFill>
                <a:latin typeface="+mn-lt"/>
              </a:defRPr>
            </a:lvl7pPr>
            <a:lvl8pPr marL="3429000" indent="-228600" algn="l" rtl="0" eaLnBrk="1" fontAlgn="base" hangingPunct="1">
              <a:spcBef>
                <a:spcPct val="20000"/>
              </a:spcBef>
              <a:spcAft>
                <a:spcPct val="0"/>
              </a:spcAft>
              <a:buClr>
                <a:srgbClr val="0091C9"/>
              </a:buClr>
              <a:buChar char="&gt;"/>
              <a:defRPr sz="1600">
                <a:solidFill>
                  <a:schemeClr val="tx1"/>
                </a:solidFill>
                <a:latin typeface="+mn-lt"/>
              </a:defRPr>
            </a:lvl8pPr>
            <a:lvl9pPr marL="3886200" indent="-228600" algn="l" rtl="0" eaLnBrk="1" fontAlgn="base" hangingPunct="1">
              <a:spcBef>
                <a:spcPct val="20000"/>
              </a:spcBef>
              <a:spcAft>
                <a:spcPct val="0"/>
              </a:spcAft>
              <a:buClr>
                <a:srgbClr val="0091C9"/>
              </a:buClr>
              <a:buChar char="&gt;"/>
              <a:defRPr sz="1600">
                <a:solidFill>
                  <a:schemeClr val="tx1"/>
                </a:solidFill>
                <a:latin typeface="+mn-lt"/>
              </a:defRPr>
            </a:lvl9pPr>
          </a:lstStyle>
          <a:p>
            <a:pPr marL="285750" lvl="1">
              <a:buFont typeface="Arial" panose="020B0604020202020204" pitchFamily="34" charset="0"/>
              <a:buChar char="•"/>
            </a:pPr>
            <a:r>
              <a:rPr lang="en-GB" sz="1400" kern="0" dirty="0" smtClean="0">
                <a:solidFill>
                  <a:schemeClr val="bg1"/>
                </a:solidFill>
                <a:latin typeface="Lato" panose="020F0502020204030203" pitchFamily="34" charset="0"/>
                <a:ea typeface="Lato" panose="020F0502020204030203" pitchFamily="34" charset="0"/>
                <a:cs typeface="Lato" panose="020F0502020204030203" pitchFamily="34" charset="0"/>
              </a:rPr>
              <a:t>Optimum operating </a:t>
            </a:r>
            <a:r>
              <a:rPr lang="en-GB" sz="1400" kern="0" dirty="0">
                <a:solidFill>
                  <a:schemeClr val="bg1"/>
                </a:solidFill>
                <a:latin typeface="Lato" panose="020F0502020204030203" pitchFamily="34" charset="0"/>
                <a:ea typeface="Lato" panose="020F0502020204030203" pitchFamily="34" charset="0"/>
                <a:cs typeface="Lato" panose="020F0502020204030203" pitchFamily="34" charset="0"/>
              </a:rPr>
              <a:t>temperature: </a:t>
            </a:r>
            <a:r>
              <a:rPr lang="en-GB" sz="1400" kern="0" dirty="0" smtClean="0">
                <a:solidFill>
                  <a:schemeClr val="bg1"/>
                </a:solidFill>
                <a:latin typeface="Lato" panose="020F0502020204030203" pitchFamily="34" charset="0"/>
                <a:ea typeface="Lato" panose="020F0502020204030203" pitchFamily="34" charset="0"/>
                <a:cs typeface="Lato" panose="020F0502020204030203" pitchFamily="34" charset="0"/>
              </a:rPr>
              <a:t>15°C </a:t>
            </a:r>
            <a:r>
              <a:rPr lang="en-GB" sz="1400" kern="0" dirty="0">
                <a:solidFill>
                  <a:schemeClr val="bg1"/>
                </a:solidFill>
                <a:latin typeface="Lato" panose="020F0502020204030203" pitchFamily="34" charset="0"/>
                <a:ea typeface="Lato" panose="020F0502020204030203" pitchFamily="34" charset="0"/>
                <a:cs typeface="Lato" panose="020F0502020204030203" pitchFamily="34" charset="0"/>
              </a:rPr>
              <a:t>to </a:t>
            </a:r>
            <a:r>
              <a:rPr lang="en-GB" sz="1400" kern="0" dirty="0" smtClean="0">
                <a:solidFill>
                  <a:schemeClr val="bg1"/>
                </a:solidFill>
                <a:latin typeface="Lato" panose="020F0502020204030203" pitchFamily="34" charset="0"/>
                <a:ea typeface="Lato" panose="020F0502020204030203" pitchFamily="34" charset="0"/>
                <a:cs typeface="Lato" panose="020F0502020204030203" pitchFamily="34" charset="0"/>
              </a:rPr>
              <a:t>30°C </a:t>
            </a:r>
            <a:r>
              <a:rPr lang="en-GB" sz="1400" kern="0" dirty="0">
                <a:solidFill>
                  <a:schemeClr val="bg1"/>
                </a:solidFill>
                <a:latin typeface="Lato" panose="020F0502020204030203" pitchFamily="34" charset="0"/>
                <a:ea typeface="Lato" panose="020F0502020204030203" pitchFamily="34" charset="0"/>
                <a:cs typeface="Lato" panose="020F0502020204030203" pitchFamily="34" charset="0"/>
              </a:rPr>
              <a:t>(59°F to </a:t>
            </a:r>
            <a:r>
              <a:rPr lang="en-GB" sz="1400" kern="0" dirty="0" smtClean="0">
                <a:solidFill>
                  <a:schemeClr val="bg1"/>
                </a:solidFill>
                <a:latin typeface="Lato" panose="020F0502020204030203" pitchFamily="34" charset="0"/>
                <a:ea typeface="Lato" panose="020F0502020204030203" pitchFamily="34" charset="0"/>
                <a:cs typeface="Lato" panose="020F0502020204030203" pitchFamily="34" charset="0"/>
              </a:rPr>
              <a:t>86°F)</a:t>
            </a:r>
          </a:p>
          <a:p>
            <a:pPr marL="285750" lvl="1">
              <a:buFont typeface="Arial" panose="020B0604020202020204" pitchFamily="34" charset="0"/>
              <a:buChar char="•"/>
            </a:pPr>
            <a:r>
              <a:rPr lang="en-GB" sz="1400" kern="0" dirty="0" smtClean="0">
                <a:solidFill>
                  <a:schemeClr val="bg1"/>
                </a:solidFill>
                <a:latin typeface="Lato" panose="020F0502020204030203" pitchFamily="34" charset="0"/>
                <a:ea typeface="Lato" panose="020F0502020204030203" pitchFamily="34" charset="0"/>
                <a:cs typeface="Lato" panose="020F0502020204030203" pitchFamily="34" charset="0"/>
              </a:rPr>
              <a:t>Consider temperature compensation</a:t>
            </a:r>
          </a:p>
          <a:p>
            <a:pPr marL="285750" lvl="1">
              <a:buFont typeface="Arial" panose="020B0604020202020204" pitchFamily="34" charset="0"/>
              <a:buChar char="•"/>
            </a:pPr>
            <a:r>
              <a:rPr lang="en-GB" sz="1400" kern="0" dirty="0">
                <a:solidFill>
                  <a:schemeClr val="bg1"/>
                </a:solidFill>
                <a:latin typeface="Lato" panose="020F0502020204030203" pitchFamily="34" charset="0"/>
                <a:ea typeface="Lato" panose="020F0502020204030203" pitchFamily="34" charset="0"/>
                <a:cs typeface="Lato" panose="020F0502020204030203" pitchFamily="34" charset="0"/>
              </a:rPr>
              <a:t>Pre-warm </a:t>
            </a:r>
            <a:r>
              <a:rPr lang="en-GB" sz="1400" kern="0" dirty="0" smtClean="0">
                <a:solidFill>
                  <a:schemeClr val="bg1"/>
                </a:solidFill>
                <a:latin typeface="Lato" panose="020F0502020204030203" pitchFamily="34" charset="0"/>
                <a:ea typeface="Lato" panose="020F0502020204030203" pitchFamily="34" charset="0"/>
                <a:cs typeface="Lato" panose="020F0502020204030203" pitchFamily="34" charset="0"/>
              </a:rPr>
              <a:t>or cool as necessary</a:t>
            </a:r>
            <a:endParaRPr lang="en-GB" sz="1400" kern="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lvl="1">
              <a:buFont typeface="Arial" panose="020B0604020202020204" pitchFamily="34" charset="0"/>
              <a:buChar char="•"/>
            </a:pPr>
            <a:r>
              <a:rPr lang="en-GB" sz="1400" kern="0" dirty="0" smtClean="0">
                <a:solidFill>
                  <a:schemeClr val="bg1"/>
                </a:solidFill>
                <a:latin typeface="Lato" panose="020F0502020204030203" pitchFamily="34" charset="0"/>
                <a:ea typeface="Lato" panose="020F0502020204030203" pitchFamily="34" charset="0"/>
                <a:cs typeface="Lato" panose="020F0502020204030203" pitchFamily="34" charset="0"/>
              </a:rPr>
              <a:t>Shake canister before use</a:t>
            </a:r>
          </a:p>
          <a:p>
            <a:pPr marL="285750" lvl="1">
              <a:buFont typeface="Arial" panose="020B0604020202020204" pitchFamily="34" charset="0"/>
              <a:buChar char="•"/>
            </a:pPr>
            <a:r>
              <a:rPr lang="en-GB" sz="1400" kern="0" dirty="0" smtClean="0">
                <a:solidFill>
                  <a:schemeClr val="bg1"/>
                </a:solidFill>
                <a:latin typeface="Lato" panose="020F0502020204030203" pitchFamily="34" charset="0"/>
                <a:ea typeface="Lato" panose="020F0502020204030203" pitchFamily="34" charset="0"/>
                <a:cs typeface="Lato" panose="020F0502020204030203" pitchFamily="34" charset="0"/>
              </a:rPr>
              <a:t>Use canister upright where possible</a:t>
            </a:r>
          </a:p>
          <a:p>
            <a:pPr marL="285750" lvl="1">
              <a:buFont typeface="Arial" panose="020B0604020202020204" pitchFamily="34" charset="0"/>
              <a:buChar char="•"/>
            </a:pPr>
            <a:r>
              <a:rPr lang="en-GB" sz="1400" kern="0" dirty="0" smtClean="0">
                <a:solidFill>
                  <a:schemeClr val="bg1"/>
                </a:solidFill>
                <a:latin typeface="Lato" panose="020F0502020204030203" pitchFamily="34" charset="0"/>
                <a:ea typeface="Lato" panose="020F0502020204030203" pitchFamily="34" charset="0"/>
                <a:cs typeface="Lato" panose="020F0502020204030203" pitchFamily="34" charset="0"/>
              </a:rPr>
              <a:t>Be aware of detector integrating period - be patient, don’t over apply!</a:t>
            </a:r>
          </a:p>
          <a:p>
            <a:pPr marL="285750" lvl="1">
              <a:buFont typeface="Arial" panose="020B0604020202020204" pitchFamily="34" charset="0"/>
              <a:buChar char="•"/>
            </a:pPr>
            <a:r>
              <a:rPr lang="en-GB" sz="1400" kern="0" dirty="0" smtClean="0">
                <a:solidFill>
                  <a:schemeClr val="bg1"/>
                </a:solidFill>
                <a:latin typeface="Lato" panose="020F0502020204030203" pitchFamily="34" charset="0"/>
                <a:ea typeface="Lato" panose="020F0502020204030203" pitchFamily="34" charset="0"/>
                <a:cs typeface="Lato" panose="020F0502020204030203" pitchFamily="34" charset="0"/>
              </a:rPr>
              <a:t>Solo A5, A10 &amp; A10s are only for dispenser use – Not by hand!</a:t>
            </a:r>
          </a:p>
          <a:p>
            <a:pPr marL="285750" lvl="1">
              <a:buFont typeface="Arial" panose="020B0604020202020204" pitchFamily="34" charset="0"/>
              <a:buChar char="•"/>
            </a:pPr>
            <a:r>
              <a:rPr lang="en-GB" sz="1400" kern="0" dirty="0" smtClean="0">
                <a:solidFill>
                  <a:schemeClr val="bg1"/>
                </a:solidFill>
                <a:latin typeface="Lato" panose="020F0502020204030203" pitchFamily="34" charset="0"/>
                <a:ea typeface="Lato" panose="020F0502020204030203" pitchFamily="34" charset="0"/>
                <a:cs typeface="Lato" panose="020F0502020204030203" pitchFamily="34" charset="0"/>
              </a:rPr>
              <a:t>Back off canister retaining cup to prevent accidental activation of dispenser Testing mains powered (Grade D1/D2) – isolate mains and test on backup battery</a:t>
            </a:r>
          </a:p>
          <a:p>
            <a:pPr marL="285750" lvl="1">
              <a:buFont typeface="Arial" panose="020B0604020202020204" pitchFamily="34" charset="0"/>
              <a:buChar char="•"/>
            </a:pPr>
            <a:r>
              <a:rPr lang="en-GB" sz="1400" kern="0" dirty="0" smtClean="0">
                <a:solidFill>
                  <a:schemeClr val="bg1"/>
                </a:solidFill>
                <a:latin typeface="Lato" panose="020F0502020204030203" pitchFamily="34" charset="0"/>
                <a:ea typeface="Lato" panose="020F0502020204030203" pitchFamily="34" charset="0"/>
                <a:cs typeface="Lato" panose="020F0502020204030203" pitchFamily="34" charset="0"/>
              </a:rPr>
              <a:t>Dispose in line with local regulations</a:t>
            </a:r>
          </a:p>
          <a:p>
            <a:pPr marL="285750" lvl="1">
              <a:buFont typeface="Arial" panose="020B0604020202020204" pitchFamily="34" charset="0"/>
              <a:buChar char="•"/>
            </a:pPr>
            <a:r>
              <a:rPr lang="en-GB" sz="1400" kern="0" dirty="0" smtClean="0">
                <a:solidFill>
                  <a:schemeClr val="bg1"/>
                </a:solidFill>
                <a:latin typeface="Lato" panose="020F0502020204030203" pitchFamily="34" charset="0"/>
                <a:ea typeface="Lato" panose="020F0502020204030203" pitchFamily="34" charset="0"/>
                <a:cs typeface="Lato" panose="020F0502020204030203" pitchFamily="34" charset="0"/>
              </a:rPr>
              <a:t>Do not puncture or incinerate canisters</a:t>
            </a:r>
          </a:p>
          <a:p>
            <a:pPr marL="285750" lvl="1">
              <a:buFont typeface="Arial" panose="020B0604020202020204" pitchFamily="34" charset="0"/>
              <a:buChar char="•"/>
            </a:pP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Consider need for risk assessment or method </a:t>
            </a: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statement</a:t>
            </a:r>
            <a:endParaRPr lang="en-GB" sz="1400" kern="0" dirty="0" smtClean="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9" name="Right Triangle 8"/>
          <p:cNvSpPr/>
          <p:nvPr/>
        </p:nvSpPr>
        <p:spPr bwMode="auto">
          <a:xfrm rot="5400000">
            <a:off x="5087888" y="0"/>
            <a:ext cx="5530552" cy="5530552"/>
          </a:xfrm>
          <a:prstGeom prst="rtTriangl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11" name="Right Triangle 10"/>
          <p:cNvSpPr/>
          <p:nvPr/>
        </p:nvSpPr>
        <p:spPr bwMode="auto">
          <a:xfrm rot="16200000">
            <a:off x="3649844" y="-15721"/>
            <a:ext cx="1438044" cy="1438044"/>
          </a:xfrm>
          <a:prstGeom prst="rtTriangl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12" name="Right Triangle 11"/>
          <p:cNvSpPr/>
          <p:nvPr/>
        </p:nvSpPr>
        <p:spPr bwMode="auto">
          <a:xfrm rot="8100000">
            <a:off x="5376978" y="4811530"/>
            <a:ext cx="1438044" cy="1438044"/>
          </a:xfrm>
          <a:prstGeom prst="rtTriangl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060561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bwMode="auto">
          <a:xfrm>
            <a:off x="0" y="0"/>
            <a:ext cx="12192000" cy="6858000"/>
          </a:xfrm>
          <a:prstGeom prst="rect">
            <a:avLst/>
          </a:prstGeom>
          <a:blipFill dpi="0" rotWithShape="1">
            <a:blip r:embed="rId5" cstate="print">
              <a:duotone>
                <a:schemeClr val="accent3">
                  <a:shade val="45000"/>
                  <a:satMod val="135000"/>
                </a:schemeClr>
                <a:prstClr val="white"/>
              </a:duotone>
              <a:extLst>
                <a:ext uri="{BEBA8EAE-BF5A-486C-A8C5-ECC9F3942E4B}">
                  <a14:imgProps xmlns:a14="http://schemas.microsoft.com/office/drawing/2010/main">
                    <a14:imgLayer r:embed="rId6">
                      <a14:imgEffect>
                        <a14:artisticBlur/>
                      </a14:imgEffect>
                      <a14:imgEffect>
                        <a14:saturation sat="0"/>
                      </a14:imgEffect>
                    </a14:imgLayer>
                  </a14:imgProps>
                </a:ext>
                <a:ext uri="{28A0092B-C50C-407E-A947-70E740481C1C}">
                  <a14:useLocalDpi xmlns:a14="http://schemas.microsoft.com/office/drawing/2010/main" val="0"/>
                </a:ext>
              </a:extLst>
            </a:blip>
            <a:srcRect/>
            <a:stretch>
              <a:fillRect l="-791" t="-17724" r="-793" b="-17722"/>
            </a:stretch>
          </a:bli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26" name="Rectangle 25"/>
          <p:cNvSpPr/>
          <p:nvPr/>
        </p:nvSpPr>
        <p:spPr bwMode="auto">
          <a:xfrm>
            <a:off x="568689" y="1709700"/>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27" name="Rectangle 26"/>
          <p:cNvSpPr/>
          <p:nvPr/>
        </p:nvSpPr>
        <p:spPr bwMode="auto">
          <a:xfrm>
            <a:off x="2414446" y="1709700"/>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28" name="Rectangle 27"/>
          <p:cNvSpPr/>
          <p:nvPr/>
        </p:nvSpPr>
        <p:spPr bwMode="auto">
          <a:xfrm>
            <a:off x="4268454" y="1709700"/>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29" name="Rectangle 28"/>
          <p:cNvSpPr/>
          <p:nvPr/>
        </p:nvSpPr>
        <p:spPr bwMode="auto">
          <a:xfrm>
            <a:off x="6122462" y="1717904"/>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0" name="Rectangle 29"/>
          <p:cNvSpPr/>
          <p:nvPr/>
        </p:nvSpPr>
        <p:spPr bwMode="auto">
          <a:xfrm>
            <a:off x="7981282" y="1717904"/>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1" name="Rectangle 30"/>
          <p:cNvSpPr/>
          <p:nvPr/>
        </p:nvSpPr>
        <p:spPr bwMode="auto">
          <a:xfrm>
            <a:off x="9840102" y="1717904"/>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2" name="Rectangle 31"/>
          <p:cNvSpPr/>
          <p:nvPr/>
        </p:nvSpPr>
        <p:spPr bwMode="auto">
          <a:xfrm>
            <a:off x="568689" y="3571206"/>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3" name="Rectangle 32"/>
          <p:cNvSpPr/>
          <p:nvPr/>
        </p:nvSpPr>
        <p:spPr bwMode="auto">
          <a:xfrm>
            <a:off x="2414446" y="3571206"/>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4" name="Rectangle 33"/>
          <p:cNvSpPr/>
          <p:nvPr/>
        </p:nvSpPr>
        <p:spPr bwMode="auto">
          <a:xfrm>
            <a:off x="4268454" y="3571206"/>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5" name="Rectangle 34"/>
          <p:cNvSpPr/>
          <p:nvPr/>
        </p:nvSpPr>
        <p:spPr bwMode="auto">
          <a:xfrm>
            <a:off x="6122462" y="3579410"/>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6" name="Rectangle 35"/>
          <p:cNvSpPr/>
          <p:nvPr/>
        </p:nvSpPr>
        <p:spPr bwMode="auto">
          <a:xfrm>
            <a:off x="7981282" y="3579410"/>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7" name="Rectangle 36"/>
          <p:cNvSpPr/>
          <p:nvPr/>
        </p:nvSpPr>
        <p:spPr bwMode="auto">
          <a:xfrm>
            <a:off x="9835290" y="3579410"/>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8" name="Rectangle 37"/>
          <p:cNvSpPr/>
          <p:nvPr/>
        </p:nvSpPr>
        <p:spPr bwMode="auto">
          <a:xfrm>
            <a:off x="8621486" y="566947"/>
            <a:ext cx="3002470" cy="608707"/>
          </a:xfrm>
          <a:prstGeom prst="rect">
            <a:avLst/>
          </a:prstGeom>
          <a:noFill/>
          <a:ln w="57150" cap="flat" cmpd="sng" algn="ctr">
            <a:solidFill>
              <a:srgbClr val="DA291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9" name="TextBox 38"/>
          <p:cNvSpPr txBox="1"/>
          <p:nvPr/>
        </p:nvSpPr>
        <p:spPr>
          <a:xfrm>
            <a:off x="8093365" y="671451"/>
            <a:ext cx="3393923" cy="400110"/>
          </a:xfrm>
          <a:prstGeom prst="rect">
            <a:avLst/>
          </a:prstGeom>
          <a:noFill/>
        </p:spPr>
        <p:txBody>
          <a:bodyPr wrap="square" rtlCol="0">
            <a:spAutoFit/>
          </a:bodyPr>
          <a:lstStyle/>
          <a:p>
            <a:pPr algn="r"/>
            <a:r>
              <a:rPr lang="en-GB" sz="2000" b="1" i="1" spc="-150" dirty="0" smtClean="0">
                <a:solidFill>
                  <a:schemeClr val="bg2">
                    <a:lumMod val="10000"/>
                  </a:schemeClr>
                </a:solidFill>
                <a:latin typeface="Futura Md BT" panose="020B0602020204020303" pitchFamily="34" charset="0"/>
              </a:rPr>
              <a:t>COURSE OVERVIEW</a:t>
            </a:r>
            <a:endParaRPr lang="en-GB" sz="2000" b="1" i="1" spc="-150" dirty="0">
              <a:solidFill>
                <a:schemeClr val="bg2">
                  <a:lumMod val="10000"/>
                </a:schemeClr>
              </a:solidFill>
              <a:latin typeface="Futura Md BT" panose="020B0602020204020303" pitchFamily="34" charset="0"/>
            </a:endParaRPr>
          </a:p>
        </p:txBody>
      </p:sp>
      <p:sp>
        <p:nvSpPr>
          <p:cNvPr id="40" name="TextBox 39"/>
          <p:cNvSpPr txBox="1"/>
          <p:nvPr/>
        </p:nvSpPr>
        <p:spPr>
          <a:xfrm>
            <a:off x="765053" y="1855999"/>
            <a:ext cx="681199"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1</a:t>
            </a:r>
            <a:endParaRPr lang="en-GB" sz="4400" b="1" i="1" spc="-150" dirty="0">
              <a:solidFill>
                <a:schemeClr val="bg1">
                  <a:lumMod val="65000"/>
                </a:schemeClr>
              </a:solidFill>
              <a:latin typeface="Futura Md BT" panose="020B0602020204020303" pitchFamily="34" charset="0"/>
            </a:endParaRPr>
          </a:p>
        </p:txBody>
      </p:sp>
      <p:sp>
        <p:nvSpPr>
          <p:cNvPr id="41" name="TextBox 40"/>
          <p:cNvSpPr txBox="1"/>
          <p:nvPr/>
        </p:nvSpPr>
        <p:spPr>
          <a:xfrm>
            <a:off x="747515" y="2610242"/>
            <a:ext cx="1778226" cy="523220"/>
          </a:xfrm>
          <a:prstGeom prst="rect">
            <a:avLst/>
          </a:prstGeom>
          <a:noFill/>
        </p:spPr>
        <p:txBody>
          <a:bodyPr wrap="square" rtlCol="0">
            <a:spAutoFit/>
          </a:bodyPr>
          <a:lstStyle/>
          <a:p>
            <a:r>
              <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Competency &amp; </a:t>
            </a:r>
            <a:r>
              <a:rPr lang="en-GB" sz="1400" b="1" dirty="0" smtClean="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Responsibility</a:t>
            </a:r>
            <a:endPar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endParaRPr>
          </a:p>
        </p:txBody>
      </p:sp>
      <p:sp>
        <p:nvSpPr>
          <p:cNvPr id="42" name="TextBox 41"/>
          <p:cNvSpPr txBox="1"/>
          <p:nvPr/>
        </p:nvSpPr>
        <p:spPr>
          <a:xfrm>
            <a:off x="2586912" y="1865191"/>
            <a:ext cx="948638"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2</a:t>
            </a:r>
            <a:endParaRPr lang="en-GB" sz="4400" b="1" i="1" spc="-150" dirty="0">
              <a:solidFill>
                <a:schemeClr val="bg1">
                  <a:lumMod val="65000"/>
                </a:schemeClr>
              </a:solidFill>
              <a:latin typeface="Futura Md BT" panose="020B0602020204020303" pitchFamily="34" charset="0"/>
            </a:endParaRPr>
          </a:p>
        </p:txBody>
      </p:sp>
      <p:sp>
        <p:nvSpPr>
          <p:cNvPr id="43" name="TextBox 42"/>
          <p:cNvSpPr txBox="1"/>
          <p:nvPr/>
        </p:nvSpPr>
        <p:spPr>
          <a:xfrm>
            <a:off x="2497909" y="2610242"/>
            <a:ext cx="1643529" cy="523220"/>
          </a:xfrm>
          <a:prstGeom prst="rect">
            <a:avLst/>
          </a:prstGeom>
          <a:noFill/>
        </p:spPr>
        <p:txBody>
          <a:bodyPr wrap="square" rtlCol="0">
            <a:spAutoFit/>
          </a:bodyPr>
          <a:lstStyle/>
          <a:p>
            <a:pPr>
              <a:defRPr/>
            </a:pPr>
            <a:r>
              <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British Standards &amp; Best Practice</a:t>
            </a:r>
          </a:p>
        </p:txBody>
      </p:sp>
      <p:sp>
        <p:nvSpPr>
          <p:cNvPr id="44" name="TextBox 43"/>
          <p:cNvSpPr txBox="1"/>
          <p:nvPr/>
        </p:nvSpPr>
        <p:spPr>
          <a:xfrm>
            <a:off x="4467698" y="1861955"/>
            <a:ext cx="948638"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3</a:t>
            </a:r>
            <a:endParaRPr lang="en-GB" sz="4400" b="1" i="1" spc="-150" dirty="0">
              <a:solidFill>
                <a:schemeClr val="bg1">
                  <a:lumMod val="65000"/>
                </a:schemeClr>
              </a:solidFill>
              <a:latin typeface="Futura Md BT" panose="020B0602020204020303" pitchFamily="34" charset="0"/>
            </a:endParaRPr>
          </a:p>
        </p:txBody>
      </p:sp>
      <p:sp>
        <p:nvSpPr>
          <p:cNvPr id="45" name="TextBox 44"/>
          <p:cNvSpPr txBox="1"/>
          <p:nvPr/>
        </p:nvSpPr>
        <p:spPr>
          <a:xfrm>
            <a:off x="4467698" y="2609581"/>
            <a:ext cx="1931117" cy="523220"/>
          </a:xfrm>
          <a:prstGeom prst="rect">
            <a:avLst/>
          </a:prstGeom>
          <a:noFill/>
        </p:spPr>
        <p:txBody>
          <a:bodyPr wrap="square" rtlCol="0">
            <a:spAutoFit/>
          </a:bodyPr>
          <a:lstStyle/>
          <a:p>
            <a:pPr>
              <a:defRPr/>
            </a:pPr>
            <a:r>
              <a:rPr lang="en-GB" sz="1400" b="1" dirty="0" smtClean="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Unwanted Fire Signals</a:t>
            </a:r>
            <a:endPar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endParaRPr>
          </a:p>
        </p:txBody>
      </p:sp>
      <p:sp>
        <p:nvSpPr>
          <p:cNvPr id="46" name="TextBox 45"/>
          <p:cNvSpPr txBox="1"/>
          <p:nvPr/>
        </p:nvSpPr>
        <p:spPr>
          <a:xfrm>
            <a:off x="6316229" y="1865191"/>
            <a:ext cx="948638"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4</a:t>
            </a:r>
            <a:endParaRPr lang="en-GB" sz="4400" b="1" i="1" spc="-150" dirty="0">
              <a:solidFill>
                <a:schemeClr val="bg1">
                  <a:lumMod val="65000"/>
                </a:schemeClr>
              </a:solidFill>
              <a:latin typeface="Futura Md BT" panose="020B0602020204020303" pitchFamily="34" charset="0"/>
            </a:endParaRPr>
          </a:p>
        </p:txBody>
      </p:sp>
      <p:sp>
        <p:nvSpPr>
          <p:cNvPr id="47" name="TextBox 46"/>
          <p:cNvSpPr txBox="1"/>
          <p:nvPr/>
        </p:nvSpPr>
        <p:spPr>
          <a:xfrm>
            <a:off x="6316229" y="2609581"/>
            <a:ext cx="1299417" cy="523220"/>
          </a:xfrm>
          <a:prstGeom prst="rect">
            <a:avLst/>
          </a:prstGeom>
          <a:noFill/>
        </p:spPr>
        <p:txBody>
          <a:bodyPr wrap="square" rtlCol="0">
            <a:spAutoFit/>
          </a:bodyPr>
          <a:lstStyle/>
          <a:p>
            <a:r>
              <a:rPr lang="en-GB" sz="1400" b="1" dirty="0" smtClean="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Aerosol</a:t>
            </a:r>
          </a:p>
          <a:p>
            <a:r>
              <a:rPr lang="en-GB" sz="1400" b="1" dirty="0" smtClean="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Canisters</a:t>
            </a:r>
            <a:endPar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endParaRPr>
          </a:p>
        </p:txBody>
      </p:sp>
      <p:sp>
        <p:nvSpPr>
          <p:cNvPr id="48" name="TextBox 47"/>
          <p:cNvSpPr txBox="1"/>
          <p:nvPr/>
        </p:nvSpPr>
        <p:spPr>
          <a:xfrm>
            <a:off x="8186294" y="1852666"/>
            <a:ext cx="948638" cy="769441"/>
          </a:xfrm>
          <a:prstGeom prst="rect">
            <a:avLst/>
          </a:prstGeom>
          <a:noFill/>
        </p:spPr>
        <p:txBody>
          <a:bodyPr wrap="square" rtlCol="0">
            <a:spAutoFit/>
          </a:bodyPr>
          <a:lstStyle/>
          <a:p>
            <a:r>
              <a:rPr lang="en-GB" sz="4400" b="1" i="1" spc="-150" dirty="0" smtClean="0">
                <a:latin typeface="Futura Md BT" panose="020B0602020204020303" pitchFamily="34" charset="0"/>
              </a:rPr>
              <a:t>5</a:t>
            </a:r>
            <a:endParaRPr lang="en-GB" sz="4400" b="1" i="1" spc="-150" dirty="0">
              <a:latin typeface="Futura Md BT" panose="020B0602020204020303" pitchFamily="34" charset="0"/>
            </a:endParaRPr>
          </a:p>
        </p:txBody>
      </p:sp>
      <p:sp>
        <p:nvSpPr>
          <p:cNvPr id="49" name="TextBox 48"/>
          <p:cNvSpPr txBox="1"/>
          <p:nvPr/>
        </p:nvSpPr>
        <p:spPr>
          <a:xfrm>
            <a:off x="8174984" y="2608040"/>
            <a:ext cx="1261151" cy="526301"/>
          </a:xfrm>
          <a:prstGeom prst="rect">
            <a:avLst/>
          </a:prstGeom>
          <a:noFill/>
        </p:spPr>
        <p:txBody>
          <a:bodyPr wrap="square" rtlCol="0">
            <a:spAutoFit/>
          </a:bodyPr>
          <a:lstStyle/>
          <a:p>
            <a:pPr>
              <a:defRPr/>
            </a:pPr>
            <a:r>
              <a:rPr lang="en-GB" sz="1400" b="1" dirty="0" smtClean="0">
                <a:latin typeface="Lato" panose="020F0502020204030203" pitchFamily="34" charset="0"/>
                <a:ea typeface="Lato" panose="020F0502020204030203" pitchFamily="34" charset="0"/>
                <a:cs typeface="Lato" panose="020F0502020204030203" pitchFamily="34" charset="0"/>
              </a:rPr>
              <a:t>Solo 330, 460 &amp; 423</a:t>
            </a:r>
            <a:endParaRPr lang="en-GB" sz="1400" b="1" dirty="0">
              <a:latin typeface="Lato" panose="020F0502020204030203" pitchFamily="34" charset="0"/>
              <a:ea typeface="Lato" panose="020F0502020204030203" pitchFamily="34" charset="0"/>
              <a:cs typeface="Lato" panose="020F0502020204030203" pitchFamily="34" charset="0"/>
            </a:endParaRPr>
          </a:p>
        </p:txBody>
      </p:sp>
      <p:sp>
        <p:nvSpPr>
          <p:cNvPr id="50" name="TextBox 49"/>
          <p:cNvSpPr txBox="1"/>
          <p:nvPr/>
        </p:nvSpPr>
        <p:spPr>
          <a:xfrm>
            <a:off x="9959002" y="1849005"/>
            <a:ext cx="948638"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6</a:t>
            </a:r>
            <a:endParaRPr lang="en-GB" sz="4400" b="1" i="1" spc="-150" dirty="0">
              <a:solidFill>
                <a:schemeClr val="bg1">
                  <a:lumMod val="65000"/>
                </a:schemeClr>
              </a:solidFill>
              <a:latin typeface="Futura Md BT" panose="020B0602020204020303" pitchFamily="34" charset="0"/>
            </a:endParaRPr>
          </a:p>
        </p:txBody>
      </p:sp>
      <p:sp>
        <p:nvSpPr>
          <p:cNvPr id="51" name="TextBox 50"/>
          <p:cNvSpPr txBox="1"/>
          <p:nvPr/>
        </p:nvSpPr>
        <p:spPr>
          <a:xfrm>
            <a:off x="9949445" y="2608040"/>
            <a:ext cx="1311036" cy="307777"/>
          </a:xfrm>
          <a:prstGeom prst="rect">
            <a:avLst/>
          </a:prstGeom>
          <a:noFill/>
        </p:spPr>
        <p:txBody>
          <a:bodyPr wrap="square" rtlCol="0">
            <a:spAutoFit/>
          </a:bodyPr>
          <a:lstStyle/>
          <a:p>
            <a:pPr>
              <a:defRPr/>
            </a:pPr>
            <a:r>
              <a:rPr lang="en-GB" sz="1400" b="1" dirty="0" err="1" smtClean="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Testifire</a:t>
            </a:r>
            <a:endPar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endParaRPr>
          </a:p>
        </p:txBody>
      </p:sp>
      <p:pic>
        <p:nvPicPr>
          <p:cNvPr id="53" name="Picture 5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96400" y="6021288"/>
            <a:ext cx="1983533" cy="407979"/>
          </a:xfrm>
          <a:prstGeom prst="rect">
            <a:avLst/>
          </a:prstGeom>
        </p:spPr>
      </p:pic>
      <p:sp>
        <p:nvSpPr>
          <p:cNvPr id="54" name="TextBox 53"/>
          <p:cNvSpPr txBox="1"/>
          <p:nvPr/>
        </p:nvSpPr>
        <p:spPr>
          <a:xfrm>
            <a:off x="737221" y="3772197"/>
            <a:ext cx="681199"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7</a:t>
            </a:r>
            <a:endParaRPr lang="en-GB" sz="4400" b="1" i="1" spc="-150" dirty="0">
              <a:solidFill>
                <a:schemeClr val="bg1">
                  <a:lumMod val="65000"/>
                </a:schemeClr>
              </a:solidFill>
              <a:latin typeface="Futura Md BT" panose="020B0602020204020303" pitchFamily="34" charset="0"/>
            </a:endParaRPr>
          </a:p>
        </p:txBody>
      </p:sp>
      <p:sp>
        <p:nvSpPr>
          <p:cNvPr id="55" name="TextBox 54"/>
          <p:cNvSpPr txBox="1"/>
          <p:nvPr/>
        </p:nvSpPr>
        <p:spPr>
          <a:xfrm>
            <a:off x="719683" y="4526440"/>
            <a:ext cx="1778226" cy="307777"/>
          </a:xfrm>
          <a:prstGeom prst="rect">
            <a:avLst/>
          </a:prstGeom>
          <a:noFill/>
        </p:spPr>
        <p:txBody>
          <a:bodyPr wrap="square" rtlCol="0">
            <a:spAutoFit/>
          </a:bodyPr>
          <a:lstStyle/>
          <a:p>
            <a:r>
              <a:rPr lang="en-GB" sz="1400" b="1" dirty="0" smtClean="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Solo 365</a:t>
            </a:r>
            <a:endPar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endParaRPr>
          </a:p>
        </p:txBody>
      </p:sp>
      <p:sp>
        <p:nvSpPr>
          <p:cNvPr id="56" name="TextBox 55"/>
          <p:cNvSpPr txBox="1"/>
          <p:nvPr/>
        </p:nvSpPr>
        <p:spPr>
          <a:xfrm>
            <a:off x="2559080" y="3781389"/>
            <a:ext cx="948638"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8</a:t>
            </a:r>
            <a:endParaRPr lang="en-GB" sz="4400" b="1" i="1" spc="-150" dirty="0">
              <a:solidFill>
                <a:schemeClr val="bg1">
                  <a:lumMod val="65000"/>
                </a:schemeClr>
              </a:solidFill>
              <a:latin typeface="Futura Md BT" panose="020B0602020204020303" pitchFamily="34" charset="0"/>
            </a:endParaRPr>
          </a:p>
        </p:txBody>
      </p:sp>
      <p:sp>
        <p:nvSpPr>
          <p:cNvPr id="57" name="TextBox 56"/>
          <p:cNvSpPr txBox="1"/>
          <p:nvPr/>
        </p:nvSpPr>
        <p:spPr>
          <a:xfrm>
            <a:off x="2470077" y="4526440"/>
            <a:ext cx="1643529" cy="738664"/>
          </a:xfrm>
          <a:prstGeom prst="rect">
            <a:avLst/>
          </a:prstGeom>
          <a:noFill/>
        </p:spPr>
        <p:txBody>
          <a:bodyPr wrap="square" rtlCol="0">
            <a:spAutoFit/>
          </a:bodyPr>
          <a:lstStyle/>
          <a:p>
            <a:pPr>
              <a:defRPr/>
            </a:pPr>
            <a:r>
              <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Solo Battery Batons, Chargers &amp; Accessories</a:t>
            </a:r>
          </a:p>
        </p:txBody>
      </p:sp>
      <p:sp>
        <p:nvSpPr>
          <p:cNvPr id="58" name="TextBox 57"/>
          <p:cNvSpPr txBox="1"/>
          <p:nvPr/>
        </p:nvSpPr>
        <p:spPr>
          <a:xfrm>
            <a:off x="4439866" y="3778153"/>
            <a:ext cx="948638"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9</a:t>
            </a:r>
            <a:endParaRPr lang="en-GB" sz="4400" b="1" i="1" spc="-150" dirty="0">
              <a:solidFill>
                <a:schemeClr val="bg1">
                  <a:lumMod val="65000"/>
                </a:schemeClr>
              </a:solidFill>
              <a:latin typeface="Futura Md BT" panose="020B0602020204020303" pitchFamily="34" charset="0"/>
            </a:endParaRPr>
          </a:p>
        </p:txBody>
      </p:sp>
      <p:sp>
        <p:nvSpPr>
          <p:cNvPr id="59" name="TextBox 58"/>
          <p:cNvSpPr txBox="1"/>
          <p:nvPr/>
        </p:nvSpPr>
        <p:spPr>
          <a:xfrm>
            <a:off x="4439867" y="4541638"/>
            <a:ext cx="1474468" cy="523220"/>
          </a:xfrm>
          <a:prstGeom prst="rect">
            <a:avLst/>
          </a:prstGeom>
          <a:noFill/>
        </p:spPr>
        <p:txBody>
          <a:bodyPr wrap="square" rtlCol="0">
            <a:spAutoFit/>
          </a:bodyPr>
          <a:lstStyle/>
          <a:p>
            <a:pPr>
              <a:defRPr/>
            </a:pPr>
            <a:r>
              <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ASD System Testing</a:t>
            </a:r>
          </a:p>
        </p:txBody>
      </p:sp>
      <p:sp>
        <p:nvSpPr>
          <p:cNvPr id="60" name="TextBox 59"/>
          <p:cNvSpPr txBox="1"/>
          <p:nvPr/>
        </p:nvSpPr>
        <p:spPr>
          <a:xfrm>
            <a:off x="6288397" y="3781389"/>
            <a:ext cx="948638"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10</a:t>
            </a:r>
            <a:endParaRPr lang="en-GB" sz="4400" b="1" i="1" spc="-150" dirty="0">
              <a:solidFill>
                <a:schemeClr val="bg1">
                  <a:lumMod val="65000"/>
                </a:schemeClr>
              </a:solidFill>
              <a:latin typeface="Futura Md BT" panose="020B0602020204020303" pitchFamily="34" charset="0"/>
            </a:endParaRPr>
          </a:p>
        </p:txBody>
      </p:sp>
      <p:sp>
        <p:nvSpPr>
          <p:cNvPr id="61" name="TextBox 60"/>
          <p:cNvSpPr txBox="1"/>
          <p:nvPr/>
        </p:nvSpPr>
        <p:spPr>
          <a:xfrm>
            <a:off x="6288397" y="4525779"/>
            <a:ext cx="1299417" cy="523220"/>
          </a:xfrm>
          <a:prstGeom prst="rect">
            <a:avLst/>
          </a:prstGeom>
          <a:noFill/>
        </p:spPr>
        <p:txBody>
          <a:bodyPr wrap="square" rtlCol="0">
            <a:spAutoFit/>
          </a:bodyPr>
          <a:lstStyle/>
          <a:p>
            <a:r>
              <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Removal &amp; Cleaning</a:t>
            </a:r>
          </a:p>
        </p:txBody>
      </p:sp>
      <p:sp>
        <p:nvSpPr>
          <p:cNvPr id="62" name="TextBox 61"/>
          <p:cNvSpPr txBox="1"/>
          <p:nvPr/>
        </p:nvSpPr>
        <p:spPr>
          <a:xfrm>
            <a:off x="8158462" y="3768864"/>
            <a:ext cx="948638"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11</a:t>
            </a:r>
            <a:endParaRPr lang="en-GB" sz="4400" b="1" i="1" spc="-150" dirty="0">
              <a:solidFill>
                <a:schemeClr val="bg1">
                  <a:lumMod val="65000"/>
                </a:schemeClr>
              </a:solidFill>
              <a:latin typeface="Futura Md BT" panose="020B0602020204020303" pitchFamily="34" charset="0"/>
            </a:endParaRPr>
          </a:p>
        </p:txBody>
      </p:sp>
      <p:sp>
        <p:nvSpPr>
          <p:cNvPr id="63" name="TextBox 62"/>
          <p:cNvSpPr txBox="1"/>
          <p:nvPr/>
        </p:nvSpPr>
        <p:spPr>
          <a:xfrm>
            <a:off x="8147152" y="4524238"/>
            <a:ext cx="1261151" cy="523220"/>
          </a:xfrm>
          <a:prstGeom prst="rect">
            <a:avLst/>
          </a:prstGeom>
          <a:noFill/>
        </p:spPr>
        <p:txBody>
          <a:bodyPr wrap="square" rtlCol="0">
            <a:spAutoFit/>
          </a:bodyPr>
          <a:lstStyle/>
          <a:p>
            <a:r>
              <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Working at Height</a:t>
            </a:r>
          </a:p>
        </p:txBody>
      </p:sp>
      <p:sp>
        <p:nvSpPr>
          <p:cNvPr id="64" name="TextBox 63"/>
          <p:cNvSpPr txBox="1"/>
          <p:nvPr/>
        </p:nvSpPr>
        <p:spPr>
          <a:xfrm>
            <a:off x="9931170" y="3765203"/>
            <a:ext cx="948638"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12</a:t>
            </a:r>
            <a:endParaRPr lang="en-GB" sz="4400" b="1" i="1" spc="-150" dirty="0">
              <a:solidFill>
                <a:schemeClr val="bg1">
                  <a:lumMod val="65000"/>
                </a:schemeClr>
              </a:solidFill>
              <a:latin typeface="Futura Md BT" panose="020B0602020204020303" pitchFamily="34" charset="0"/>
            </a:endParaRPr>
          </a:p>
        </p:txBody>
      </p:sp>
      <p:sp>
        <p:nvSpPr>
          <p:cNvPr id="65" name="TextBox 64"/>
          <p:cNvSpPr txBox="1"/>
          <p:nvPr/>
        </p:nvSpPr>
        <p:spPr>
          <a:xfrm>
            <a:off x="9921613" y="4524238"/>
            <a:ext cx="1495324" cy="738664"/>
          </a:xfrm>
          <a:prstGeom prst="rect">
            <a:avLst/>
          </a:prstGeom>
          <a:noFill/>
        </p:spPr>
        <p:txBody>
          <a:bodyPr wrap="square" rtlCol="0">
            <a:spAutoFit/>
          </a:bodyPr>
          <a:lstStyle/>
          <a:p>
            <a:pPr>
              <a:defRPr/>
            </a:pPr>
            <a:r>
              <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General Testing</a:t>
            </a:r>
          </a:p>
          <a:p>
            <a:pPr>
              <a:defRPr/>
            </a:pPr>
            <a:r>
              <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Tips &amp; Care of Products</a:t>
            </a:r>
          </a:p>
        </p:txBody>
      </p:sp>
      <p:sp>
        <p:nvSpPr>
          <p:cNvPr id="66" name="TextBox 65"/>
          <p:cNvSpPr txBox="1"/>
          <p:nvPr/>
        </p:nvSpPr>
        <p:spPr>
          <a:xfrm>
            <a:off x="497890" y="406579"/>
            <a:ext cx="4941512" cy="830997"/>
          </a:xfrm>
          <a:prstGeom prst="rect">
            <a:avLst/>
          </a:prstGeom>
          <a:noFill/>
        </p:spPr>
        <p:txBody>
          <a:bodyPr wrap="square" rtlCol="0">
            <a:spAutoFit/>
          </a:bodyPr>
          <a:lstStyle/>
          <a:p>
            <a:r>
              <a:rPr lang="en-GB" sz="2400" b="1" i="1" spc="-150" dirty="0" smtClean="0">
                <a:latin typeface="Futura Md BT" panose="020B0602020204020303" pitchFamily="34" charset="0"/>
              </a:rPr>
              <a:t>TESTING &amp; MAINTENANCE OF FIRE DETECTION SYSTEMS</a:t>
            </a:r>
            <a:endParaRPr lang="en-GB" sz="2400" b="1" i="1" spc="-150" dirty="0">
              <a:latin typeface="Futura Md BT" panose="020B0602020204020303" pitchFamily="34" charset="0"/>
            </a:endParaRPr>
          </a:p>
        </p:txBody>
      </p:sp>
      <p:sp>
        <p:nvSpPr>
          <p:cNvPr id="67" name="TextBox 66"/>
          <p:cNvSpPr txBox="1"/>
          <p:nvPr/>
        </p:nvSpPr>
        <p:spPr>
          <a:xfrm>
            <a:off x="497890" y="1140924"/>
            <a:ext cx="4104456" cy="646331"/>
          </a:xfrm>
          <a:prstGeom prst="rect">
            <a:avLst/>
          </a:prstGeom>
          <a:noFill/>
        </p:spPr>
        <p:txBody>
          <a:bodyPr wrap="square" rtlCol="0">
            <a:spAutoFit/>
          </a:bodyPr>
          <a:lstStyle/>
          <a:p>
            <a:r>
              <a:rPr lang="en-GB" dirty="0" smtClean="0">
                <a:latin typeface="Lato" panose="020F0502020204030203" pitchFamily="34" charset="0"/>
                <a:ea typeface="Lato" panose="020F0502020204030203" pitchFamily="34" charset="0"/>
                <a:cs typeface="Lato" panose="020F0502020204030203" pitchFamily="34" charset="0"/>
              </a:rPr>
              <a:t>2020 </a:t>
            </a:r>
            <a:r>
              <a:rPr lang="en-GB" dirty="0">
                <a:latin typeface="Lato" panose="020F0502020204030203" pitchFamily="34" charset="0"/>
                <a:ea typeface="Lato" panose="020F0502020204030203" pitchFamily="34" charset="0"/>
                <a:cs typeface="Lato" panose="020F0502020204030203" pitchFamily="34" charset="0"/>
              </a:rPr>
              <a:t>CPD Revised Edition</a:t>
            </a:r>
          </a:p>
          <a:p>
            <a:endParaRPr lang="en-GB" dirty="0">
              <a:latin typeface="Lato" panose="020F0502020204030203" pitchFamily="34"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90337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Parallelogram 22"/>
          <p:cNvSpPr/>
          <p:nvPr/>
        </p:nvSpPr>
        <p:spPr bwMode="auto">
          <a:xfrm rot="10800000">
            <a:off x="5016068" y="4758277"/>
            <a:ext cx="898257" cy="1371600"/>
          </a:xfrm>
          <a:prstGeom prst="parallelogram">
            <a:avLst/>
          </a:prstGeom>
          <a:solidFill>
            <a:schemeClr val="bg1">
              <a:lumMod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24" name="Parallelogram 23"/>
          <p:cNvSpPr/>
          <p:nvPr/>
        </p:nvSpPr>
        <p:spPr bwMode="auto">
          <a:xfrm rot="10800000">
            <a:off x="5238958" y="4131760"/>
            <a:ext cx="1631146" cy="2739759"/>
          </a:xfrm>
          <a:prstGeom prst="parallelogram">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26" name="Parallelogram 25"/>
          <p:cNvSpPr/>
          <p:nvPr/>
        </p:nvSpPr>
        <p:spPr bwMode="auto">
          <a:xfrm rot="10800000">
            <a:off x="5914325" y="4924403"/>
            <a:ext cx="898257" cy="1726992"/>
          </a:xfrm>
          <a:prstGeom prst="parallelogram">
            <a:avLst/>
          </a:prstGeom>
          <a:solidFill>
            <a:schemeClr val="bg1">
              <a:lumMod val="95000"/>
            </a:schemeClr>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cxnSp>
        <p:nvCxnSpPr>
          <p:cNvPr id="9" name="Straight Connector 8"/>
          <p:cNvCxnSpPr/>
          <p:nvPr/>
        </p:nvCxnSpPr>
        <p:spPr bwMode="auto">
          <a:xfrm flipH="1">
            <a:off x="1146011" y="2113481"/>
            <a:ext cx="58545" cy="393922"/>
          </a:xfrm>
          <a:prstGeom prst="line">
            <a:avLst/>
          </a:prstGeom>
          <a:noFill/>
          <a:ln w="57150" cap="flat" cmpd="sng" algn="ctr">
            <a:solidFill>
              <a:srgbClr val="DA291C"/>
            </a:solidFill>
            <a:prstDash val="solid"/>
            <a:round/>
            <a:headEnd type="none" w="med" len="med"/>
            <a:tailEnd type="none" w="med" len="med"/>
          </a:ln>
          <a:effectLst/>
        </p:spPr>
      </p:cxnSp>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96400" y="6021288"/>
            <a:ext cx="1983533" cy="407979"/>
          </a:xfrm>
          <a:prstGeom prst="rect">
            <a:avLst/>
          </a:prstGeom>
        </p:spPr>
      </p:pic>
      <p:sp>
        <p:nvSpPr>
          <p:cNvPr id="27" name="TextBox 26"/>
          <p:cNvSpPr txBox="1"/>
          <p:nvPr/>
        </p:nvSpPr>
        <p:spPr>
          <a:xfrm>
            <a:off x="1247264" y="2048832"/>
            <a:ext cx="3300908" cy="523220"/>
          </a:xfrm>
          <a:prstGeom prst="rect">
            <a:avLst/>
          </a:prstGeom>
          <a:noFill/>
        </p:spPr>
        <p:txBody>
          <a:bodyPr wrap="square" rtlCol="0">
            <a:spAutoFit/>
          </a:bodyPr>
          <a:lstStyle/>
          <a:p>
            <a:r>
              <a:rPr lang="en-US" altLang="en-US" sz="2800" b="1" i="1" spc="-150" dirty="0" smtClean="0">
                <a:latin typeface="Futura Md BT" panose="020B0602020204020303" pitchFamily="34" charset="0"/>
                <a:ea typeface="Lato" panose="020F0502020204030203" pitchFamily="34" charset="0"/>
                <a:cs typeface="Lato" panose="020F0502020204030203" pitchFamily="34" charset="0"/>
              </a:rPr>
              <a:t>KEEP IN TOUCH</a:t>
            </a:r>
          </a:p>
        </p:txBody>
      </p:sp>
      <p:sp>
        <p:nvSpPr>
          <p:cNvPr id="11" name="Parallelogram 10"/>
          <p:cNvSpPr/>
          <p:nvPr/>
        </p:nvSpPr>
        <p:spPr bwMode="auto">
          <a:xfrm>
            <a:off x="9558582" y="0"/>
            <a:ext cx="898257" cy="1371600"/>
          </a:xfrm>
          <a:prstGeom prst="parallelogram">
            <a:avLst/>
          </a:prstGeom>
          <a:solidFill>
            <a:schemeClr val="bg1">
              <a:lumMod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12" name="Parallelogram 11"/>
          <p:cNvSpPr/>
          <p:nvPr/>
        </p:nvSpPr>
        <p:spPr bwMode="auto">
          <a:xfrm>
            <a:off x="9558582" y="0"/>
            <a:ext cx="1631146" cy="2739759"/>
          </a:xfrm>
          <a:prstGeom prst="parallelogram">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13" name="Parallelogram 12"/>
          <p:cNvSpPr/>
          <p:nvPr/>
        </p:nvSpPr>
        <p:spPr bwMode="auto">
          <a:xfrm>
            <a:off x="10456839" y="166126"/>
            <a:ext cx="898257" cy="1726992"/>
          </a:xfrm>
          <a:prstGeom prst="parallelogram">
            <a:avLst/>
          </a:prstGeom>
          <a:solidFill>
            <a:schemeClr val="bg1">
              <a:lumMod val="95000"/>
            </a:schemeClr>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14" name="TextBox 13"/>
          <p:cNvSpPr txBox="1"/>
          <p:nvPr/>
        </p:nvSpPr>
        <p:spPr>
          <a:xfrm>
            <a:off x="1855492" y="2598088"/>
            <a:ext cx="3585285" cy="2057999"/>
          </a:xfrm>
          <a:prstGeom prst="rect">
            <a:avLst/>
          </a:prstGeom>
          <a:noFill/>
        </p:spPr>
        <p:txBody>
          <a:bodyPr wrap="square" lIns="0" tIns="0" rIns="91440" bIns="0" rtlCol="0">
            <a:spAutoFit/>
          </a:bodyPr>
          <a:lstStyle/>
          <a:p>
            <a:pPr>
              <a:lnSpc>
                <a:spcPct val="250000"/>
              </a:lnSpc>
            </a:pPr>
            <a:r>
              <a:rPr lang="en-US" sz="1400" b="1" dirty="0" smtClean="0">
                <a:latin typeface="Lato" panose="020F0502020204030203" pitchFamily="34" charset="0"/>
              </a:rPr>
              <a:t>Detectortesters1</a:t>
            </a:r>
          </a:p>
          <a:p>
            <a:pPr>
              <a:lnSpc>
                <a:spcPct val="250000"/>
              </a:lnSpc>
            </a:pPr>
            <a:r>
              <a:rPr lang="en-US" sz="1400" b="1" dirty="0" smtClean="0">
                <a:latin typeface="Lato" panose="020F0502020204030203" pitchFamily="34" charset="0"/>
              </a:rPr>
              <a:t>@</a:t>
            </a:r>
            <a:r>
              <a:rPr lang="en-US" sz="1400" b="1" dirty="0" err="1" smtClean="0">
                <a:latin typeface="Lato" panose="020F0502020204030203" pitchFamily="34" charset="0"/>
              </a:rPr>
              <a:t>NoClimbProducts</a:t>
            </a:r>
            <a:endParaRPr lang="en-US" sz="1400" b="1" dirty="0" smtClean="0">
              <a:latin typeface="Lato" panose="020F0502020204030203" pitchFamily="34" charset="0"/>
            </a:endParaRPr>
          </a:p>
          <a:p>
            <a:pPr>
              <a:lnSpc>
                <a:spcPct val="250000"/>
              </a:lnSpc>
            </a:pPr>
            <a:r>
              <a:rPr lang="en-US" sz="1400" b="1" dirty="0" err="1" smtClean="0">
                <a:latin typeface="Lato" panose="020F0502020204030203" pitchFamily="34" charset="0"/>
              </a:rPr>
              <a:t>Detectortesters</a:t>
            </a:r>
            <a:r>
              <a:rPr lang="en-US" sz="1400" b="1" dirty="0" smtClean="0">
                <a:latin typeface="Lato" panose="020F0502020204030203" pitchFamily="34" charset="0"/>
              </a:rPr>
              <a:t> (No Climb Products Ltd)</a:t>
            </a:r>
          </a:p>
          <a:p>
            <a:pPr>
              <a:lnSpc>
                <a:spcPct val="250000"/>
              </a:lnSpc>
            </a:pPr>
            <a:r>
              <a:rPr lang="en-US" sz="1400" b="1" dirty="0">
                <a:latin typeface="Lato" panose="020F0502020204030203" pitchFamily="34" charset="0"/>
              </a:rPr>
              <a:t>D</a:t>
            </a:r>
            <a:r>
              <a:rPr lang="en-US" sz="1400" b="1" dirty="0" smtClean="0">
                <a:latin typeface="Lato" panose="020F0502020204030203" pitchFamily="34" charset="0"/>
              </a:rPr>
              <a:t>etectortesters1</a:t>
            </a:r>
            <a:endParaRPr lang="en-US" sz="1400" b="1" dirty="0">
              <a:latin typeface="Lato" panose="020F0502020204030203" pitchFamily="34" charset="0"/>
            </a:endParaRPr>
          </a:p>
        </p:txBody>
      </p:sp>
      <p:sp>
        <p:nvSpPr>
          <p:cNvPr id="15" name="Shape 3907"/>
          <p:cNvSpPr/>
          <p:nvPr/>
        </p:nvSpPr>
        <p:spPr>
          <a:xfrm>
            <a:off x="1344048" y="2767049"/>
            <a:ext cx="360000" cy="360000"/>
          </a:xfrm>
          <a:custGeom>
            <a:avLst/>
            <a:gdLst/>
            <a:ahLst/>
            <a:cxnLst>
              <a:cxn ang="0">
                <a:pos x="wd2" y="hd2"/>
              </a:cxn>
              <a:cxn ang="5400000">
                <a:pos x="wd2" y="hd2"/>
              </a:cxn>
              <a:cxn ang="10800000">
                <a:pos x="wd2" y="hd2"/>
              </a:cxn>
              <a:cxn ang="16200000">
                <a:pos x="wd2" y="hd2"/>
              </a:cxn>
            </a:cxnLst>
            <a:rect l="0" t="0" r="r" b="b"/>
            <a:pathLst>
              <a:path w="21600" h="21600" extrusionOk="0">
                <a:moveTo>
                  <a:pt x="11776" y="8468"/>
                </a:moveTo>
                <a:cubicBezTo>
                  <a:pt x="11776" y="8071"/>
                  <a:pt x="11817" y="7858"/>
                  <a:pt x="12428" y="7858"/>
                </a:cubicBezTo>
                <a:lnTo>
                  <a:pt x="13245" y="7858"/>
                </a:lnTo>
                <a:lnTo>
                  <a:pt x="13245" y="6381"/>
                </a:lnTo>
                <a:lnTo>
                  <a:pt x="11938" y="6381"/>
                </a:lnTo>
                <a:cubicBezTo>
                  <a:pt x="10369" y="6381"/>
                  <a:pt x="9815" y="7120"/>
                  <a:pt x="9815" y="8363"/>
                </a:cubicBezTo>
                <a:lnTo>
                  <a:pt x="9815" y="9322"/>
                </a:lnTo>
                <a:lnTo>
                  <a:pt x="8837" y="9322"/>
                </a:lnTo>
                <a:lnTo>
                  <a:pt x="8837" y="10800"/>
                </a:lnTo>
                <a:lnTo>
                  <a:pt x="9815" y="10800"/>
                </a:lnTo>
                <a:lnTo>
                  <a:pt x="9815" y="15219"/>
                </a:lnTo>
                <a:lnTo>
                  <a:pt x="11774" y="15219"/>
                </a:lnTo>
                <a:lnTo>
                  <a:pt x="11774" y="10800"/>
                </a:lnTo>
                <a:lnTo>
                  <a:pt x="13081" y="10800"/>
                </a:lnTo>
                <a:lnTo>
                  <a:pt x="13254" y="9322"/>
                </a:lnTo>
                <a:lnTo>
                  <a:pt x="11774" y="9322"/>
                </a:lnTo>
                <a:cubicBezTo>
                  <a:pt x="11774" y="9322"/>
                  <a:pt x="11776" y="8468"/>
                  <a:pt x="11776" y="8468"/>
                </a:cubicBezTo>
                <a:close/>
                <a:moveTo>
                  <a:pt x="20618" y="19636"/>
                </a:moveTo>
                <a:cubicBezTo>
                  <a:pt x="20618" y="20179"/>
                  <a:pt x="20179"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9"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1"/>
          </a:solidFill>
          <a:ln w="12700">
            <a:miter lim="400000"/>
          </a:ln>
        </p:spPr>
        <p:txBody>
          <a:bodyPr lIns="38100" tIns="38100" rIns="38100" bIns="38100" anchor="ctr"/>
          <a:lstStyle/>
          <a:p>
            <a:endParaRPr>
              <a:solidFill>
                <a:prstClr val="black"/>
              </a:solidFill>
            </a:endParaRPr>
          </a:p>
        </p:txBody>
      </p:sp>
      <p:sp>
        <p:nvSpPr>
          <p:cNvPr id="16" name="Shape 3906"/>
          <p:cNvSpPr/>
          <p:nvPr/>
        </p:nvSpPr>
        <p:spPr>
          <a:xfrm>
            <a:off x="1344048" y="3291836"/>
            <a:ext cx="360000" cy="360000"/>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5929" y="7018"/>
                </a:moveTo>
                <a:cubicBezTo>
                  <a:pt x="15539" y="7246"/>
                  <a:pt x="15108" y="7411"/>
                  <a:pt x="14650" y="7500"/>
                </a:cubicBezTo>
                <a:cubicBezTo>
                  <a:pt x="14282" y="7114"/>
                  <a:pt x="13759" y="6874"/>
                  <a:pt x="13180" y="6874"/>
                </a:cubicBezTo>
                <a:cubicBezTo>
                  <a:pt x="12067" y="6874"/>
                  <a:pt x="11165" y="7762"/>
                  <a:pt x="11165" y="8856"/>
                </a:cubicBezTo>
                <a:cubicBezTo>
                  <a:pt x="11165" y="9012"/>
                  <a:pt x="11183" y="9162"/>
                  <a:pt x="11217" y="9308"/>
                </a:cubicBezTo>
                <a:cubicBezTo>
                  <a:pt x="9543" y="9226"/>
                  <a:pt x="8059" y="8436"/>
                  <a:pt x="7065" y="7236"/>
                </a:cubicBezTo>
                <a:cubicBezTo>
                  <a:pt x="6892" y="7530"/>
                  <a:pt x="6793" y="7870"/>
                  <a:pt x="6793" y="8233"/>
                </a:cubicBezTo>
                <a:cubicBezTo>
                  <a:pt x="6793" y="8921"/>
                  <a:pt x="7148" y="9528"/>
                  <a:pt x="7689" y="9883"/>
                </a:cubicBezTo>
                <a:cubicBezTo>
                  <a:pt x="7359" y="9873"/>
                  <a:pt x="7048" y="9784"/>
                  <a:pt x="6777" y="9635"/>
                </a:cubicBezTo>
                <a:cubicBezTo>
                  <a:pt x="6776" y="9644"/>
                  <a:pt x="6776" y="9652"/>
                  <a:pt x="6776" y="9660"/>
                </a:cubicBezTo>
                <a:cubicBezTo>
                  <a:pt x="6776" y="10621"/>
                  <a:pt x="7471" y="11422"/>
                  <a:pt x="8392" y="11604"/>
                </a:cubicBezTo>
                <a:cubicBezTo>
                  <a:pt x="8223" y="11650"/>
                  <a:pt x="8045" y="11673"/>
                  <a:pt x="7861" y="11673"/>
                </a:cubicBezTo>
                <a:cubicBezTo>
                  <a:pt x="7732" y="11673"/>
                  <a:pt x="7606" y="11662"/>
                  <a:pt x="7483" y="11638"/>
                </a:cubicBezTo>
                <a:cubicBezTo>
                  <a:pt x="7739" y="12426"/>
                  <a:pt x="8483" y="12999"/>
                  <a:pt x="9364" y="13015"/>
                </a:cubicBezTo>
                <a:cubicBezTo>
                  <a:pt x="8674" y="13547"/>
                  <a:pt x="7806" y="13863"/>
                  <a:pt x="6862" y="13863"/>
                </a:cubicBezTo>
                <a:cubicBezTo>
                  <a:pt x="6699" y="13863"/>
                  <a:pt x="6539" y="13855"/>
                  <a:pt x="6382" y="13837"/>
                </a:cubicBezTo>
                <a:cubicBezTo>
                  <a:pt x="7274" y="14398"/>
                  <a:pt x="8332" y="14727"/>
                  <a:pt x="9470" y="14727"/>
                </a:cubicBezTo>
                <a:cubicBezTo>
                  <a:pt x="13174" y="14727"/>
                  <a:pt x="15200" y="11706"/>
                  <a:pt x="15200" y="9086"/>
                </a:cubicBezTo>
                <a:cubicBezTo>
                  <a:pt x="15200" y="9000"/>
                  <a:pt x="15199" y="8914"/>
                  <a:pt x="15195" y="8830"/>
                </a:cubicBezTo>
                <a:cubicBezTo>
                  <a:pt x="15588" y="8550"/>
                  <a:pt x="15930" y="8201"/>
                  <a:pt x="16200" y="7804"/>
                </a:cubicBezTo>
                <a:cubicBezTo>
                  <a:pt x="15839" y="7961"/>
                  <a:pt x="15451" y="8067"/>
                  <a:pt x="15044" y="8115"/>
                </a:cubicBezTo>
                <a:cubicBezTo>
                  <a:pt x="15459" y="7870"/>
                  <a:pt x="15778" y="7482"/>
                  <a:pt x="15929" y="7018"/>
                </a:cubicBezTo>
              </a:path>
            </a:pathLst>
          </a:custGeom>
          <a:solidFill>
            <a:schemeClr val="tx1"/>
          </a:solidFill>
          <a:ln w="12700">
            <a:miter lim="400000"/>
          </a:ln>
        </p:spPr>
        <p:txBody>
          <a:bodyPr lIns="38100" tIns="38100" rIns="38100" bIns="38100" anchor="ctr"/>
          <a:lstStyle/>
          <a:p>
            <a:endParaRPr>
              <a:solidFill>
                <a:prstClr val="black"/>
              </a:solidFill>
            </a:endParaRPr>
          </a:p>
        </p:txBody>
      </p:sp>
      <p:sp>
        <p:nvSpPr>
          <p:cNvPr id="17" name="Shape 3912"/>
          <p:cNvSpPr/>
          <p:nvPr/>
        </p:nvSpPr>
        <p:spPr>
          <a:xfrm>
            <a:off x="1344047" y="3836959"/>
            <a:ext cx="360000" cy="360000"/>
          </a:xfrm>
          <a:custGeom>
            <a:avLst/>
            <a:gdLst/>
            <a:ahLst/>
            <a:cxnLst>
              <a:cxn ang="0">
                <a:pos x="wd2" y="hd2"/>
              </a:cxn>
              <a:cxn ang="5400000">
                <a:pos x="wd2" y="hd2"/>
              </a:cxn>
              <a:cxn ang="10800000">
                <a:pos x="wd2" y="hd2"/>
              </a:cxn>
              <a:cxn ang="16200000">
                <a:pos x="wd2" y="hd2"/>
              </a:cxn>
            </a:cxnLst>
            <a:rect l="0" t="0" r="r" b="b"/>
            <a:pathLst>
              <a:path w="21600" h="21600" extrusionOk="0">
                <a:moveTo>
                  <a:pt x="13430" y="9321"/>
                </a:moveTo>
                <a:cubicBezTo>
                  <a:pt x="11975" y="9321"/>
                  <a:pt x="11780" y="10196"/>
                  <a:pt x="11780" y="10196"/>
                </a:cubicBezTo>
                <a:lnTo>
                  <a:pt x="11782" y="9327"/>
                </a:lnTo>
                <a:lnTo>
                  <a:pt x="9818" y="9327"/>
                </a:lnTo>
                <a:lnTo>
                  <a:pt x="9818" y="14727"/>
                </a:lnTo>
                <a:lnTo>
                  <a:pt x="11782" y="14727"/>
                </a:lnTo>
                <a:lnTo>
                  <a:pt x="11782" y="11782"/>
                </a:lnTo>
                <a:cubicBezTo>
                  <a:pt x="11782" y="11782"/>
                  <a:pt x="11782" y="10793"/>
                  <a:pt x="12616" y="10793"/>
                </a:cubicBezTo>
                <a:cubicBezTo>
                  <a:pt x="13086" y="10793"/>
                  <a:pt x="13255" y="11232"/>
                  <a:pt x="13255" y="11782"/>
                </a:cubicBezTo>
                <a:lnTo>
                  <a:pt x="13255" y="14727"/>
                </a:lnTo>
                <a:lnTo>
                  <a:pt x="15218" y="14727"/>
                </a:lnTo>
                <a:lnTo>
                  <a:pt x="15218" y="11782"/>
                </a:lnTo>
                <a:cubicBezTo>
                  <a:pt x="15218" y="10245"/>
                  <a:pt x="14550" y="9321"/>
                  <a:pt x="13430" y="9321"/>
                </a:cubicBezTo>
                <a:moveTo>
                  <a:pt x="6873" y="14727"/>
                </a:moveTo>
                <a:lnTo>
                  <a:pt x="8829" y="14727"/>
                </a:lnTo>
                <a:lnTo>
                  <a:pt x="8829" y="9321"/>
                </a:lnTo>
                <a:lnTo>
                  <a:pt x="6873" y="9321"/>
                </a:lnTo>
                <a:cubicBezTo>
                  <a:pt x="6873" y="9321"/>
                  <a:pt x="6873" y="14727"/>
                  <a:pt x="6873" y="14727"/>
                </a:cubicBezTo>
                <a:close/>
                <a:moveTo>
                  <a:pt x="20618" y="19636"/>
                </a:moveTo>
                <a:cubicBezTo>
                  <a:pt x="20618" y="20179"/>
                  <a:pt x="20179" y="20618"/>
                  <a:pt x="19636" y="20618"/>
                </a:cubicBezTo>
                <a:lnTo>
                  <a:pt x="1964" y="20618"/>
                </a:lnTo>
                <a:cubicBezTo>
                  <a:pt x="1421" y="20618"/>
                  <a:pt x="982" y="20179"/>
                  <a:pt x="982" y="19636"/>
                </a:cubicBezTo>
                <a:lnTo>
                  <a:pt x="982" y="1964"/>
                </a:lnTo>
                <a:cubicBezTo>
                  <a:pt x="982" y="1422"/>
                  <a:pt x="1421" y="982"/>
                  <a:pt x="1964" y="982"/>
                </a:cubicBezTo>
                <a:lnTo>
                  <a:pt x="19636" y="982"/>
                </a:lnTo>
                <a:cubicBezTo>
                  <a:pt x="20179"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7851" y="6873"/>
                </a:moveTo>
                <a:cubicBezTo>
                  <a:pt x="7311" y="6873"/>
                  <a:pt x="6873" y="7313"/>
                  <a:pt x="6873" y="7856"/>
                </a:cubicBezTo>
                <a:cubicBezTo>
                  <a:pt x="6873" y="8399"/>
                  <a:pt x="7311" y="8839"/>
                  <a:pt x="7851" y="8839"/>
                </a:cubicBezTo>
                <a:cubicBezTo>
                  <a:pt x="8391" y="8839"/>
                  <a:pt x="8829" y="8399"/>
                  <a:pt x="8829" y="7856"/>
                </a:cubicBezTo>
                <a:cubicBezTo>
                  <a:pt x="8829" y="7313"/>
                  <a:pt x="8391" y="6873"/>
                  <a:pt x="7851" y="6873"/>
                </a:cubicBezTo>
              </a:path>
            </a:pathLst>
          </a:custGeom>
          <a:solidFill>
            <a:schemeClr val="tx1"/>
          </a:solidFill>
          <a:ln w="12700">
            <a:miter lim="400000"/>
          </a:ln>
        </p:spPr>
        <p:txBody>
          <a:bodyPr lIns="38100" tIns="38100" rIns="38100" bIns="38100" anchor="ctr"/>
          <a:lstStyle/>
          <a:p>
            <a:endParaRPr>
              <a:solidFill>
                <a:prstClr val="black"/>
              </a:solidFill>
            </a:endParaRPr>
          </a:p>
        </p:txBody>
      </p:sp>
      <p:pic>
        <p:nvPicPr>
          <p:cNvPr id="20" name="Picture 19"/>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038377" y="1600242"/>
            <a:ext cx="6641556" cy="3899528"/>
          </a:xfrm>
          <a:prstGeom prst="rect">
            <a:avLst/>
          </a:prstGeom>
          <a:effectLst/>
        </p:spPr>
      </p:pic>
      <p:pic>
        <p:nvPicPr>
          <p:cNvPr id="21" name="Picture Placeholder 20"/>
          <p:cNvPicPr>
            <a:picLocks noChangeAspect="1"/>
          </p:cNvPicPr>
          <p:nvPr/>
        </p:nvPicPr>
        <p:blipFill>
          <a:blip r:embed="rId8" cstate="print">
            <a:extLst>
              <a:ext uri="{28A0092B-C50C-407E-A947-70E740481C1C}">
                <a14:useLocalDpi xmlns:a14="http://schemas.microsoft.com/office/drawing/2010/main" val="0"/>
              </a:ext>
            </a:extLst>
          </a:blip>
          <a:srcRect l="20" r="20"/>
          <a:stretch>
            <a:fillRect/>
          </a:stretch>
        </p:blipFill>
        <p:spPr>
          <a:xfrm>
            <a:off x="5845998" y="1844506"/>
            <a:ext cx="5026766" cy="3163953"/>
          </a:xfrm>
          <a:prstGeom prst="rect">
            <a:avLst/>
          </a:prstGeom>
          <a:solidFill>
            <a:schemeClr val="bg1"/>
          </a:solidFill>
        </p:spPr>
      </p:pic>
      <p:sp>
        <p:nvSpPr>
          <p:cNvPr id="22" name="Shape 3908"/>
          <p:cNvSpPr/>
          <p:nvPr/>
        </p:nvSpPr>
        <p:spPr>
          <a:xfrm>
            <a:off x="1344047" y="4355956"/>
            <a:ext cx="360000" cy="360000"/>
          </a:xfrm>
          <a:custGeom>
            <a:avLst/>
            <a:gdLst/>
            <a:ahLst/>
            <a:cxnLst>
              <a:cxn ang="0">
                <a:pos x="wd2" y="hd2"/>
              </a:cxn>
              <a:cxn ang="5400000">
                <a:pos x="wd2" y="hd2"/>
              </a:cxn>
              <a:cxn ang="10800000">
                <a:pos x="wd2" y="hd2"/>
              </a:cxn>
              <a:cxn ang="16200000">
                <a:pos x="wd2" y="hd2"/>
              </a:cxn>
            </a:cxnLst>
            <a:rect l="0" t="0" r="r" b="b"/>
            <a:pathLst>
              <a:path w="21600" h="21600" extrusionOk="0">
                <a:moveTo>
                  <a:pt x="14324" y="12090"/>
                </a:moveTo>
                <a:cubicBezTo>
                  <a:pt x="14020" y="12090"/>
                  <a:pt x="14020" y="12429"/>
                  <a:pt x="14020" y="12429"/>
                </a:cubicBezTo>
                <a:lnTo>
                  <a:pt x="14020" y="12863"/>
                </a:lnTo>
                <a:lnTo>
                  <a:pt x="14629" y="12863"/>
                </a:lnTo>
                <a:lnTo>
                  <a:pt x="14629" y="12429"/>
                </a:lnTo>
                <a:cubicBezTo>
                  <a:pt x="14629" y="12429"/>
                  <a:pt x="14629" y="12090"/>
                  <a:pt x="14324" y="12090"/>
                </a:cubicBezTo>
                <a:moveTo>
                  <a:pt x="15287" y="12380"/>
                </a:moveTo>
                <a:lnTo>
                  <a:pt x="15287" y="13348"/>
                </a:lnTo>
                <a:lnTo>
                  <a:pt x="14020" y="13348"/>
                </a:lnTo>
                <a:lnTo>
                  <a:pt x="14020" y="14072"/>
                </a:lnTo>
                <a:cubicBezTo>
                  <a:pt x="14020" y="14072"/>
                  <a:pt x="14020" y="14411"/>
                  <a:pt x="14324" y="14411"/>
                </a:cubicBezTo>
                <a:cubicBezTo>
                  <a:pt x="14629" y="14411"/>
                  <a:pt x="14629" y="14072"/>
                  <a:pt x="14629" y="14072"/>
                </a:cubicBezTo>
                <a:lnTo>
                  <a:pt x="14629" y="13734"/>
                </a:lnTo>
                <a:lnTo>
                  <a:pt x="15287" y="13734"/>
                </a:lnTo>
                <a:lnTo>
                  <a:pt x="15287" y="14266"/>
                </a:lnTo>
                <a:cubicBezTo>
                  <a:pt x="15287" y="14266"/>
                  <a:pt x="15186" y="14943"/>
                  <a:pt x="14374" y="14943"/>
                </a:cubicBezTo>
                <a:cubicBezTo>
                  <a:pt x="13563" y="14943"/>
                  <a:pt x="13412" y="14266"/>
                  <a:pt x="13412" y="14266"/>
                </a:cubicBezTo>
                <a:lnTo>
                  <a:pt x="13412" y="12380"/>
                </a:lnTo>
                <a:cubicBezTo>
                  <a:pt x="13412" y="12380"/>
                  <a:pt x="13412" y="11558"/>
                  <a:pt x="14374" y="11558"/>
                </a:cubicBezTo>
                <a:cubicBezTo>
                  <a:pt x="15338" y="11558"/>
                  <a:pt x="15287" y="12380"/>
                  <a:pt x="15287" y="12380"/>
                </a:cubicBezTo>
                <a:moveTo>
                  <a:pt x="12905" y="14169"/>
                </a:moveTo>
                <a:cubicBezTo>
                  <a:pt x="12905" y="14169"/>
                  <a:pt x="12905" y="14943"/>
                  <a:pt x="12347" y="14943"/>
                </a:cubicBezTo>
                <a:cubicBezTo>
                  <a:pt x="12005" y="14943"/>
                  <a:pt x="11797" y="14762"/>
                  <a:pt x="11687" y="14622"/>
                </a:cubicBezTo>
                <a:lnTo>
                  <a:pt x="11687" y="14895"/>
                </a:lnTo>
                <a:lnTo>
                  <a:pt x="11028" y="14895"/>
                </a:lnTo>
                <a:lnTo>
                  <a:pt x="11028" y="10446"/>
                </a:lnTo>
                <a:lnTo>
                  <a:pt x="11687" y="10446"/>
                </a:lnTo>
                <a:lnTo>
                  <a:pt x="11687" y="11888"/>
                </a:lnTo>
                <a:cubicBezTo>
                  <a:pt x="11788" y="11782"/>
                  <a:pt x="12036" y="11558"/>
                  <a:pt x="12347" y="11558"/>
                </a:cubicBezTo>
                <a:cubicBezTo>
                  <a:pt x="12752" y="11558"/>
                  <a:pt x="12905" y="11897"/>
                  <a:pt x="12905" y="12332"/>
                </a:cubicBezTo>
                <a:cubicBezTo>
                  <a:pt x="12905" y="12332"/>
                  <a:pt x="12905" y="14169"/>
                  <a:pt x="12905" y="14169"/>
                </a:cubicBezTo>
                <a:close/>
                <a:moveTo>
                  <a:pt x="10521" y="14895"/>
                </a:moveTo>
                <a:lnTo>
                  <a:pt x="9913" y="14895"/>
                </a:lnTo>
                <a:lnTo>
                  <a:pt x="9913" y="14605"/>
                </a:lnTo>
                <a:cubicBezTo>
                  <a:pt x="9913" y="14605"/>
                  <a:pt x="9558" y="14943"/>
                  <a:pt x="9152" y="14943"/>
                </a:cubicBezTo>
                <a:cubicBezTo>
                  <a:pt x="8746" y="14943"/>
                  <a:pt x="8696" y="14556"/>
                  <a:pt x="8696" y="14556"/>
                </a:cubicBezTo>
                <a:lnTo>
                  <a:pt x="8696" y="11558"/>
                </a:lnTo>
                <a:lnTo>
                  <a:pt x="9304" y="11558"/>
                </a:lnTo>
                <a:lnTo>
                  <a:pt x="9304" y="14363"/>
                </a:lnTo>
                <a:cubicBezTo>
                  <a:pt x="9304" y="14363"/>
                  <a:pt x="9304" y="14508"/>
                  <a:pt x="9507" y="14508"/>
                </a:cubicBezTo>
                <a:cubicBezTo>
                  <a:pt x="9710" y="14508"/>
                  <a:pt x="9913" y="14266"/>
                  <a:pt x="9913" y="14266"/>
                </a:cubicBezTo>
                <a:lnTo>
                  <a:pt x="9913" y="11558"/>
                </a:lnTo>
                <a:lnTo>
                  <a:pt x="10521" y="11558"/>
                </a:lnTo>
                <a:cubicBezTo>
                  <a:pt x="10521" y="11558"/>
                  <a:pt x="10521" y="14895"/>
                  <a:pt x="10521" y="14895"/>
                </a:cubicBezTo>
                <a:close/>
                <a:moveTo>
                  <a:pt x="8595" y="11074"/>
                </a:moveTo>
                <a:lnTo>
                  <a:pt x="7833" y="11074"/>
                </a:lnTo>
                <a:lnTo>
                  <a:pt x="7833" y="14895"/>
                </a:lnTo>
                <a:lnTo>
                  <a:pt x="7124" y="14895"/>
                </a:lnTo>
                <a:lnTo>
                  <a:pt x="7124" y="11074"/>
                </a:lnTo>
                <a:lnTo>
                  <a:pt x="6364" y="11074"/>
                </a:lnTo>
                <a:lnTo>
                  <a:pt x="6364" y="10446"/>
                </a:lnTo>
                <a:lnTo>
                  <a:pt x="8595" y="10446"/>
                </a:lnTo>
                <a:cubicBezTo>
                  <a:pt x="8595" y="10446"/>
                  <a:pt x="8595" y="11074"/>
                  <a:pt x="8595" y="11074"/>
                </a:cubicBezTo>
                <a:close/>
                <a:moveTo>
                  <a:pt x="14527" y="9431"/>
                </a:moveTo>
                <a:cubicBezTo>
                  <a:pt x="14527" y="9431"/>
                  <a:pt x="12667" y="9334"/>
                  <a:pt x="10800" y="9334"/>
                </a:cubicBezTo>
                <a:cubicBezTo>
                  <a:pt x="8940" y="9334"/>
                  <a:pt x="7073" y="9431"/>
                  <a:pt x="7073" y="9431"/>
                </a:cubicBezTo>
                <a:cubicBezTo>
                  <a:pt x="6233" y="9431"/>
                  <a:pt x="5552" y="10080"/>
                  <a:pt x="5552" y="10881"/>
                </a:cubicBezTo>
                <a:cubicBezTo>
                  <a:pt x="5552" y="10881"/>
                  <a:pt x="5400" y="11822"/>
                  <a:pt x="5400" y="12767"/>
                </a:cubicBezTo>
                <a:cubicBezTo>
                  <a:pt x="5400" y="13708"/>
                  <a:pt x="5552" y="14652"/>
                  <a:pt x="5552" y="14652"/>
                </a:cubicBezTo>
                <a:cubicBezTo>
                  <a:pt x="5552" y="15454"/>
                  <a:pt x="6233" y="16104"/>
                  <a:pt x="7073" y="16104"/>
                </a:cubicBezTo>
                <a:cubicBezTo>
                  <a:pt x="7073" y="16104"/>
                  <a:pt x="8905" y="16200"/>
                  <a:pt x="10800" y="16200"/>
                </a:cubicBezTo>
                <a:cubicBezTo>
                  <a:pt x="12630" y="16200"/>
                  <a:pt x="14527" y="16104"/>
                  <a:pt x="14527" y="16104"/>
                </a:cubicBezTo>
                <a:cubicBezTo>
                  <a:pt x="15367" y="16104"/>
                  <a:pt x="16049" y="15454"/>
                  <a:pt x="16049" y="14652"/>
                </a:cubicBezTo>
                <a:cubicBezTo>
                  <a:pt x="16049" y="14652"/>
                  <a:pt x="16200" y="13700"/>
                  <a:pt x="16200" y="12767"/>
                </a:cubicBezTo>
                <a:cubicBezTo>
                  <a:pt x="16200" y="11814"/>
                  <a:pt x="16049" y="10881"/>
                  <a:pt x="16049" y="10881"/>
                </a:cubicBezTo>
                <a:cubicBezTo>
                  <a:pt x="16049" y="10080"/>
                  <a:pt x="15367" y="9431"/>
                  <a:pt x="14527" y="9431"/>
                </a:cubicBezTo>
                <a:moveTo>
                  <a:pt x="11991" y="12090"/>
                </a:moveTo>
                <a:cubicBezTo>
                  <a:pt x="11859" y="12090"/>
                  <a:pt x="11757" y="12167"/>
                  <a:pt x="11687" y="12243"/>
                </a:cubicBezTo>
                <a:lnTo>
                  <a:pt x="11687" y="14277"/>
                </a:lnTo>
                <a:cubicBezTo>
                  <a:pt x="11751" y="14345"/>
                  <a:pt x="11847" y="14411"/>
                  <a:pt x="11991" y="14411"/>
                </a:cubicBezTo>
                <a:cubicBezTo>
                  <a:pt x="12296" y="14411"/>
                  <a:pt x="12296" y="14072"/>
                  <a:pt x="12296" y="14072"/>
                </a:cubicBezTo>
                <a:lnTo>
                  <a:pt x="12296" y="12429"/>
                </a:lnTo>
                <a:cubicBezTo>
                  <a:pt x="12296" y="12429"/>
                  <a:pt x="12245" y="12090"/>
                  <a:pt x="11991" y="12090"/>
                </a:cubicBezTo>
                <a:moveTo>
                  <a:pt x="20618" y="19636"/>
                </a:moveTo>
                <a:cubicBezTo>
                  <a:pt x="20618" y="20179"/>
                  <a:pt x="20179" y="20618"/>
                  <a:pt x="19636" y="20618"/>
                </a:cubicBezTo>
                <a:lnTo>
                  <a:pt x="1964" y="20618"/>
                </a:lnTo>
                <a:cubicBezTo>
                  <a:pt x="1421" y="20618"/>
                  <a:pt x="982" y="20179"/>
                  <a:pt x="982" y="19636"/>
                </a:cubicBezTo>
                <a:lnTo>
                  <a:pt x="982" y="1964"/>
                </a:lnTo>
                <a:cubicBezTo>
                  <a:pt x="982" y="1422"/>
                  <a:pt x="1421" y="982"/>
                  <a:pt x="1964" y="982"/>
                </a:cubicBezTo>
                <a:lnTo>
                  <a:pt x="19636" y="982"/>
                </a:lnTo>
                <a:cubicBezTo>
                  <a:pt x="20179"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7986" y="8751"/>
                </a:moveTo>
                <a:lnTo>
                  <a:pt x="8696" y="8751"/>
                </a:lnTo>
                <a:lnTo>
                  <a:pt x="8696" y="7188"/>
                </a:lnTo>
                <a:lnTo>
                  <a:pt x="9507" y="4970"/>
                </a:lnTo>
                <a:lnTo>
                  <a:pt x="8848" y="4970"/>
                </a:lnTo>
                <a:lnTo>
                  <a:pt x="8341" y="6433"/>
                </a:lnTo>
                <a:lnTo>
                  <a:pt x="7833" y="4970"/>
                </a:lnTo>
                <a:lnTo>
                  <a:pt x="7124" y="4970"/>
                </a:lnTo>
                <a:lnTo>
                  <a:pt x="7986" y="7188"/>
                </a:lnTo>
                <a:cubicBezTo>
                  <a:pt x="7986" y="7188"/>
                  <a:pt x="7986" y="8751"/>
                  <a:pt x="7986" y="8751"/>
                </a:cubicBezTo>
                <a:close/>
                <a:moveTo>
                  <a:pt x="10166" y="6634"/>
                </a:moveTo>
                <a:cubicBezTo>
                  <a:pt x="10166" y="6467"/>
                  <a:pt x="10302" y="6332"/>
                  <a:pt x="10470" y="6332"/>
                </a:cubicBezTo>
                <a:cubicBezTo>
                  <a:pt x="10638" y="6332"/>
                  <a:pt x="10774" y="6467"/>
                  <a:pt x="10774" y="6634"/>
                </a:cubicBezTo>
                <a:lnTo>
                  <a:pt x="10774" y="8045"/>
                </a:lnTo>
                <a:cubicBezTo>
                  <a:pt x="10774" y="8212"/>
                  <a:pt x="10638" y="8348"/>
                  <a:pt x="10470" y="8348"/>
                </a:cubicBezTo>
                <a:cubicBezTo>
                  <a:pt x="10302" y="8348"/>
                  <a:pt x="10166" y="8212"/>
                  <a:pt x="10166" y="8045"/>
                </a:cubicBezTo>
                <a:cubicBezTo>
                  <a:pt x="10166" y="8045"/>
                  <a:pt x="10166" y="6634"/>
                  <a:pt x="10166" y="6634"/>
                </a:cubicBezTo>
                <a:close/>
                <a:moveTo>
                  <a:pt x="10369" y="8802"/>
                </a:moveTo>
                <a:lnTo>
                  <a:pt x="10572" y="8802"/>
                </a:lnTo>
                <a:cubicBezTo>
                  <a:pt x="11020" y="8802"/>
                  <a:pt x="11383" y="8440"/>
                  <a:pt x="11383" y="7995"/>
                </a:cubicBezTo>
                <a:lnTo>
                  <a:pt x="11383" y="6685"/>
                </a:lnTo>
                <a:cubicBezTo>
                  <a:pt x="11383" y="6239"/>
                  <a:pt x="11020" y="5877"/>
                  <a:pt x="10572" y="5877"/>
                </a:cubicBezTo>
                <a:lnTo>
                  <a:pt x="10369" y="5877"/>
                </a:lnTo>
                <a:cubicBezTo>
                  <a:pt x="9921" y="5877"/>
                  <a:pt x="9558" y="6239"/>
                  <a:pt x="9558" y="6685"/>
                </a:cubicBezTo>
                <a:lnTo>
                  <a:pt x="9558" y="7995"/>
                </a:lnTo>
                <a:cubicBezTo>
                  <a:pt x="9558" y="8440"/>
                  <a:pt x="9921" y="8802"/>
                  <a:pt x="10369" y="8802"/>
                </a:cubicBezTo>
                <a:moveTo>
                  <a:pt x="12397" y="8802"/>
                </a:moveTo>
                <a:cubicBezTo>
                  <a:pt x="12803" y="8802"/>
                  <a:pt x="13158" y="8449"/>
                  <a:pt x="13158" y="8449"/>
                </a:cubicBezTo>
                <a:lnTo>
                  <a:pt x="13158" y="8751"/>
                </a:lnTo>
                <a:lnTo>
                  <a:pt x="13767" y="8751"/>
                </a:lnTo>
                <a:lnTo>
                  <a:pt x="13767" y="5877"/>
                </a:lnTo>
                <a:lnTo>
                  <a:pt x="13158" y="5877"/>
                </a:lnTo>
                <a:lnTo>
                  <a:pt x="13158" y="8096"/>
                </a:lnTo>
                <a:cubicBezTo>
                  <a:pt x="13158" y="8096"/>
                  <a:pt x="12955" y="8348"/>
                  <a:pt x="12752" y="8348"/>
                </a:cubicBezTo>
                <a:cubicBezTo>
                  <a:pt x="12549" y="8348"/>
                  <a:pt x="12549" y="8197"/>
                  <a:pt x="12549" y="8197"/>
                </a:cubicBezTo>
                <a:lnTo>
                  <a:pt x="12549" y="5877"/>
                </a:lnTo>
                <a:lnTo>
                  <a:pt x="11941" y="5877"/>
                </a:lnTo>
                <a:lnTo>
                  <a:pt x="11941" y="8398"/>
                </a:lnTo>
                <a:cubicBezTo>
                  <a:pt x="11941" y="8398"/>
                  <a:pt x="11991" y="8802"/>
                  <a:pt x="12397" y="8802"/>
                </a:cubicBezTo>
              </a:path>
            </a:pathLst>
          </a:custGeom>
          <a:solidFill>
            <a:schemeClr val="tx1"/>
          </a:solidFill>
          <a:ln w="12700">
            <a:miter lim="400000"/>
          </a:ln>
        </p:spPr>
        <p:txBody>
          <a:bodyPr lIns="38100" tIns="38100" rIns="38100" bIns="38100" anchor="ctr"/>
          <a:lstStyle/>
          <a:p>
            <a:endParaRPr>
              <a:solidFill>
                <a:prstClr val="black"/>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764158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12192000" cy="6858000"/>
          </a:xfrm>
          <a:prstGeom prst="rect">
            <a:avLst/>
          </a:prstGeom>
          <a:blipFill dpi="0" rotWithShape="1">
            <a:blip r:embed="rId4">
              <a:extLst>
                <a:ext uri="{BEBA8EAE-BF5A-486C-A8C5-ECC9F3942E4B}">
                  <a14:imgProps xmlns:a14="http://schemas.microsoft.com/office/drawing/2010/main">
                    <a14:imgLayer r:embed="rId5">
                      <a14:imgEffect>
                        <a14:artisticBlur/>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t="-9285" b="-9285"/>
            </a:stretch>
          </a:bli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 name="Rectangle 2"/>
          <p:cNvSpPr/>
          <p:nvPr/>
        </p:nvSpPr>
        <p:spPr bwMode="auto">
          <a:xfrm>
            <a:off x="4367808" y="692696"/>
            <a:ext cx="4464496" cy="4464496"/>
          </a:xfrm>
          <a:prstGeom prst="rect">
            <a:avLst/>
          </a:prstGeom>
          <a:blipFill dpi="0" rotWithShape="1">
            <a:blip r:embed="rId6">
              <a:extLst>
                <a:ext uri="{BEBA8EAE-BF5A-486C-A8C5-ECC9F3942E4B}">
                  <a14:imgProps xmlns:a14="http://schemas.microsoft.com/office/drawing/2010/main">
                    <a14:imgLayer r:embed="rId5">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l="-97833" t="-29637" r="-75255" b="-52499"/>
            </a:stretch>
          </a:bli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4" name="Rectangle 3"/>
          <p:cNvSpPr/>
          <p:nvPr/>
        </p:nvSpPr>
        <p:spPr bwMode="auto">
          <a:xfrm>
            <a:off x="1653319" y="2132856"/>
            <a:ext cx="3312368" cy="2564904"/>
          </a:xfrm>
          <a:prstGeom prst="rect">
            <a:avLst/>
          </a:prstGeom>
          <a:solidFill>
            <a:schemeClr val="tx1">
              <a:lumMod val="85000"/>
              <a:lumOff val="1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5" name="Rectangle 4"/>
          <p:cNvSpPr/>
          <p:nvPr/>
        </p:nvSpPr>
        <p:spPr bwMode="auto">
          <a:xfrm>
            <a:off x="4389623" y="692696"/>
            <a:ext cx="4464496" cy="4464496"/>
          </a:xfrm>
          <a:prstGeom prst="rect">
            <a:avLst/>
          </a:prstGeom>
          <a:noFill/>
          <a:ln w="57150" cap="flat" cmpd="sng" algn="ctr">
            <a:solidFill>
              <a:srgbClr val="DA291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6" name="TextBox 5"/>
          <p:cNvSpPr txBox="1"/>
          <p:nvPr/>
        </p:nvSpPr>
        <p:spPr>
          <a:xfrm>
            <a:off x="1795306" y="2194406"/>
            <a:ext cx="948638" cy="769441"/>
          </a:xfrm>
          <a:prstGeom prst="rect">
            <a:avLst/>
          </a:prstGeom>
          <a:noFill/>
        </p:spPr>
        <p:txBody>
          <a:bodyPr wrap="square" rtlCol="0">
            <a:spAutoFit/>
          </a:bodyPr>
          <a:lstStyle/>
          <a:p>
            <a:r>
              <a:rPr lang="en-GB" sz="4400" b="1" i="1" spc="-150" dirty="0" smtClean="0">
                <a:solidFill>
                  <a:schemeClr val="bg1"/>
                </a:solidFill>
                <a:latin typeface="Futura Md BT" panose="020B0602020204020303" pitchFamily="34" charset="0"/>
              </a:rPr>
              <a:t>4</a:t>
            </a:r>
            <a:endParaRPr lang="en-GB" sz="4400" b="1" i="1" spc="-150" dirty="0">
              <a:solidFill>
                <a:schemeClr val="bg1"/>
              </a:solidFill>
              <a:latin typeface="Futura Md BT" panose="020B0602020204020303" pitchFamily="34" charset="0"/>
            </a:endParaRPr>
          </a:p>
        </p:txBody>
      </p:sp>
      <p:sp>
        <p:nvSpPr>
          <p:cNvPr id="7" name="TextBox 6"/>
          <p:cNvSpPr txBox="1"/>
          <p:nvPr/>
        </p:nvSpPr>
        <p:spPr>
          <a:xfrm>
            <a:off x="1847527" y="2924944"/>
            <a:ext cx="2549735" cy="830997"/>
          </a:xfrm>
          <a:prstGeom prst="rect">
            <a:avLst/>
          </a:prstGeom>
          <a:noFill/>
        </p:spPr>
        <p:txBody>
          <a:bodyPr wrap="square" rtlCol="0">
            <a:spAutoFit/>
          </a:bodyPr>
          <a:lstStyle/>
          <a:p>
            <a:r>
              <a:rPr lang="en-GB" sz="2400" b="1" dirty="0" smtClean="0">
                <a:solidFill>
                  <a:schemeClr val="bg1"/>
                </a:solidFill>
                <a:latin typeface="Lato" panose="020F0502020204030203" pitchFamily="34" charset="0"/>
                <a:ea typeface="Lato" panose="020F0502020204030203" pitchFamily="34" charset="0"/>
                <a:cs typeface="Lato" panose="020F0502020204030203" pitchFamily="34" charset="0"/>
              </a:rPr>
              <a:t>Aerosol</a:t>
            </a:r>
          </a:p>
          <a:p>
            <a:r>
              <a:rPr lang="en-GB" sz="2400" b="1" dirty="0" smtClean="0">
                <a:solidFill>
                  <a:schemeClr val="bg1"/>
                </a:solidFill>
                <a:latin typeface="Lato" panose="020F0502020204030203" pitchFamily="34" charset="0"/>
                <a:ea typeface="Lato" panose="020F0502020204030203" pitchFamily="34" charset="0"/>
                <a:cs typeface="Lato" panose="020F0502020204030203" pitchFamily="34" charset="0"/>
              </a:rPr>
              <a:t>Canisters</a:t>
            </a:r>
            <a:endParaRPr lang="en-GB" sz="24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96400" y="6021288"/>
            <a:ext cx="1983533" cy="407979"/>
          </a:xfrm>
          <a:prstGeom prst="rect">
            <a:avLst/>
          </a:prstGeom>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71404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7608167" y="4509120"/>
            <a:ext cx="4583832" cy="2348880"/>
          </a:xfrm>
          <a:prstGeom prst="rect">
            <a:avLst/>
          </a:prstGeom>
          <a:blipFill dpi="0" rotWithShape="1">
            <a:blip r:embed="rId5">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l="-23564" t="-165340" b="-96363"/>
            </a:stretch>
          </a:bli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 name="Rectangle 2"/>
          <p:cNvSpPr/>
          <p:nvPr/>
        </p:nvSpPr>
        <p:spPr bwMode="auto">
          <a:xfrm>
            <a:off x="5231904" y="0"/>
            <a:ext cx="6960095" cy="4509120"/>
          </a:xfrm>
          <a:prstGeom prst="rect">
            <a:avLst/>
          </a:prstGeom>
          <a:blipFill dpi="0" rotWithShape="1">
            <a:blip r:embed="rId7" cstate="print">
              <a:extLst>
                <a:ext uri="{BEBA8EAE-BF5A-486C-A8C5-ECC9F3942E4B}">
                  <a14:imgProps xmlns:a14="http://schemas.microsoft.com/office/drawing/2010/main">
                    <a14:imgLayer r:embed="rId8">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t="-1452" b="-1452"/>
            </a:stretch>
          </a:bli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1424" y="6021288"/>
            <a:ext cx="1983533" cy="407979"/>
          </a:xfrm>
          <a:prstGeom prst="rect">
            <a:avLst/>
          </a:prstGeom>
        </p:spPr>
      </p:pic>
      <p:sp>
        <p:nvSpPr>
          <p:cNvPr id="5" name="Rectangle 4"/>
          <p:cNvSpPr/>
          <p:nvPr/>
        </p:nvSpPr>
        <p:spPr bwMode="auto">
          <a:xfrm>
            <a:off x="5231904" y="0"/>
            <a:ext cx="6960095" cy="4509120"/>
          </a:xfrm>
          <a:prstGeom prst="rect">
            <a:avLst/>
          </a:prstGeom>
          <a:solidFill>
            <a:schemeClr val="tx1">
              <a:alpha val="73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6" name="TextBox 5"/>
          <p:cNvSpPr txBox="1"/>
          <p:nvPr/>
        </p:nvSpPr>
        <p:spPr>
          <a:xfrm>
            <a:off x="5807968" y="589903"/>
            <a:ext cx="4383996" cy="3016210"/>
          </a:xfrm>
          <a:prstGeom prst="rect">
            <a:avLst/>
          </a:prstGeom>
          <a:noFill/>
        </p:spPr>
        <p:txBody>
          <a:bodyPr wrap="square" rtlCol="0">
            <a:spAutoFit/>
          </a:bodyPr>
          <a:lstStyle/>
          <a:p>
            <a:pPr marL="0" indent="0">
              <a:buNone/>
            </a:pPr>
            <a:r>
              <a:rPr lang="en-GB" b="1" dirty="0">
                <a:solidFill>
                  <a:schemeClr val="bg1"/>
                </a:solidFill>
                <a:latin typeface="Lato" panose="020F0502020204030203" pitchFamily="34" charset="0"/>
                <a:ea typeface="Lato" panose="020F0502020204030203" pitchFamily="34" charset="0"/>
                <a:cs typeface="Lato" panose="020F0502020204030203" pitchFamily="34" charset="0"/>
              </a:rPr>
              <a:t>Are aerosols still an effective solution 25 years </a:t>
            </a:r>
            <a:r>
              <a:rPr lang="en-GB" b="1" dirty="0" smtClean="0">
                <a:solidFill>
                  <a:schemeClr val="bg1"/>
                </a:solidFill>
                <a:latin typeface="Lato" panose="020F0502020204030203" pitchFamily="34" charset="0"/>
                <a:ea typeface="Lato" panose="020F0502020204030203" pitchFamily="34" charset="0"/>
                <a:cs typeface="Lato" panose="020F0502020204030203" pitchFamily="34" charset="0"/>
              </a:rPr>
              <a:t>on?</a:t>
            </a:r>
          </a:p>
          <a:p>
            <a:pPr marL="0" indent="0">
              <a:buNone/>
            </a:pPr>
            <a:endParaRPr lang="en-GB" sz="1400" b="1" dirty="0" smtClean="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DA291C"/>
              </a:buClr>
              <a:buFont typeface="Arial" panose="020B0604020202020204" pitchFamily="34" charset="0"/>
              <a:buChar char="•"/>
            </a:pP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Performance </a:t>
            </a: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and </a:t>
            </a: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temperature</a:t>
            </a:r>
          </a:p>
          <a:p>
            <a:pPr marL="285750" indent="-285750">
              <a:buClr>
                <a:srgbClr val="DA291C"/>
              </a:buClr>
              <a:buFont typeface="Arial" panose="020B0604020202020204" pitchFamily="34" charset="0"/>
              <a:buChar char="•"/>
            </a:pP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Environmental considerations </a:t>
            </a: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 F Gas </a:t>
            </a: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regulations</a:t>
            </a:r>
          </a:p>
          <a:p>
            <a:pPr marL="285750" indent="-285750">
              <a:buClr>
                <a:srgbClr val="DA291C"/>
              </a:buClr>
              <a:buFont typeface="Arial" panose="020B0604020202020204" pitchFamily="34" charset="0"/>
              <a:buChar char="•"/>
            </a:pP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Aerosol </a:t>
            </a: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canister </a:t>
            </a: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safety </a:t>
            </a: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 dangerous </a:t>
            </a: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goods</a:t>
            </a:r>
          </a:p>
          <a:p>
            <a:pPr marL="285750" indent="-285750">
              <a:buClr>
                <a:srgbClr val="DA291C"/>
              </a:buClr>
              <a:buFont typeface="Arial" panose="020B0604020202020204" pitchFamily="34" charset="0"/>
              <a:buChar char="•"/>
            </a:pP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Flammable </a:t>
            </a: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or non flammable </a:t>
            </a: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propellants?</a:t>
            </a:r>
          </a:p>
          <a:p>
            <a:pPr marL="285750" indent="-285750">
              <a:buClr>
                <a:srgbClr val="DA291C"/>
              </a:buClr>
              <a:buFont typeface="Arial" panose="020B0604020202020204" pitchFamily="34" charset="0"/>
              <a:buChar char="•"/>
            </a:pP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Advances </a:t>
            </a: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in fire detection technology/understand integrating </a:t>
            </a: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periods</a:t>
            </a:r>
          </a:p>
          <a:p>
            <a:pPr marL="285750" indent="-285750">
              <a:buClr>
                <a:srgbClr val="DA291C"/>
              </a:buClr>
              <a:buFont typeface="Arial" panose="020B0604020202020204" pitchFamily="34" charset="0"/>
              <a:buChar char="•"/>
            </a:pP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Questions </a:t>
            </a: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on </a:t>
            </a: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health</a:t>
            </a:r>
          </a:p>
          <a:p>
            <a:pPr marL="285750" indent="-285750">
              <a:buClr>
                <a:srgbClr val="DA291C"/>
              </a:buClr>
              <a:buFont typeface="Arial" panose="020B0604020202020204" pitchFamily="34" charset="0"/>
              <a:buChar char="•"/>
            </a:pP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Higher </a:t>
            </a: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degree of skill and knowledge now required to use correctly</a:t>
            </a:r>
          </a:p>
          <a:p>
            <a:endParaRPr lang="en-GB" sz="1400" dirty="0">
              <a:solidFill>
                <a:schemeClr val="tx2">
                  <a:lumMod val="95000"/>
                  <a:lumOff val="5000"/>
                </a:schemeClr>
              </a:solidFill>
              <a:latin typeface="Lato" panose="020F0502020204030203" pitchFamily="34" charset="0"/>
            </a:endParaRPr>
          </a:p>
        </p:txBody>
      </p:sp>
      <p:sp>
        <p:nvSpPr>
          <p:cNvPr id="7" name="TextBox 6"/>
          <p:cNvSpPr txBox="1"/>
          <p:nvPr/>
        </p:nvSpPr>
        <p:spPr>
          <a:xfrm>
            <a:off x="8544272" y="344235"/>
            <a:ext cx="3240360" cy="276999"/>
          </a:xfrm>
          <a:prstGeom prst="rect">
            <a:avLst/>
          </a:prstGeom>
          <a:noFill/>
        </p:spPr>
        <p:txBody>
          <a:bodyPr wrap="square" rtlCol="0">
            <a:spAutoFit/>
          </a:bodyPr>
          <a:lstStyle/>
          <a:p>
            <a:pPr algn="r"/>
            <a:r>
              <a:rPr lang="en-GB" sz="1200" dirty="0" smtClean="0">
                <a:solidFill>
                  <a:schemeClr val="bg1">
                    <a:lumMod val="85000"/>
                  </a:schemeClr>
                </a:solidFill>
                <a:latin typeface="Lato" panose="020F0502020204030203" pitchFamily="34" charset="0"/>
                <a:ea typeface="Lato" panose="020F0502020204030203" pitchFamily="34" charset="0"/>
                <a:cs typeface="Lato" panose="020F0502020204030203" pitchFamily="34" charset="0"/>
              </a:rPr>
              <a:t>4. Aerosol Canisters</a:t>
            </a:r>
            <a:endParaRPr lang="en-GB" sz="1200" dirty="0">
              <a:solidFill>
                <a:schemeClr val="bg1">
                  <a:lumMod val="85000"/>
                </a:schemeClr>
              </a:solidFill>
              <a:latin typeface="Lato" panose="020F0502020204030203" pitchFamily="34" charset="0"/>
              <a:ea typeface="Lato" panose="020F0502020204030203" pitchFamily="34" charset="0"/>
              <a:cs typeface="Lato" panose="020F0502020204030203" pitchFamily="34" charset="0"/>
            </a:endParaRPr>
          </a:p>
        </p:txBody>
      </p:sp>
      <p:sp>
        <p:nvSpPr>
          <p:cNvPr id="8" name="Rectangle 7"/>
          <p:cNvSpPr/>
          <p:nvPr/>
        </p:nvSpPr>
        <p:spPr bwMode="auto">
          <a:xfrm>
            <a:off x="5231904" y="4293096"/>
            <a:ext cx="2376263" cy="216024"/>
          </a:xfrm>
          <a:prstGeom prst="rect">
            <a:avLst/>
          </a:prstGeom>
          <a:solidFill>
            <a:srgbClr val="DA291C"/>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rgbClr val="DA291C"/>
              </a:solidFill>
              <a:effectLst/>
              <a:latin typeface="Lato" panose="020F0502020204030203" pitchFamily="34" charset="0"/>
            </a:endParaRPr>
          </a:p>
        </p:txBody>
      </p:sp>
      <p:cxnSp>
        <p:nvCxnSpPr>
          <p:cNvPr id="9" name="Straight Connector 8"/>
          <p:cNvCxnSpPr/>
          <p:nvPr/>
        </p:nvCxnSpPr>
        <p:spPr bwMode="auto">
          <a:xfrm flipH="1">
            <a:off x="1158560" y="2404695"/>
            <a:ext cx="142140" cy="884273"/>
          </a:xfrm>
          <a:prstGeom prst="line">
            <a:avLst/>
          </a:prstGeom>
          <a:noFill/>
          <a:ln w="57150" cap="flat" cmpd="sng" algn="ctr">
            <a:solidFill>
              <a:srgbClr val="DA291C"/>
            </a:solidFill>
            <a:prstDash val="solid"/>
            <a:round/>
            <a:headEnd type="none" w="med" len="med"/>
            <a:tailEnd type="none" w="med" len="med"/>
          </a:ln>
          <a:effectLst/>
        </p:spPr>
      </p:cxnSp>
      <p:sp>
        <p:nvSpPr>
          <p:cNvPr id="10" name="TextBox 9"/>
          <p:cNvSpPr txBox="1"/>
          <p:nvPr/>
        </p:nvSpPr>
        <p:spPr>
          <a:xfrm>
            <a:off x="1385184" y="2334851"/>
            <a:ext cx="4752528" cy="1077218"/>
          </a:xfrm>
          <a:prstGeom prst="rect">
            <a:avLst/>
          </a:prstGeom>
          <a:noFill/>
        </p:spPr>
        <p:txBody>
          <a:bodyPr wrap="square" rtlCol="0">
            <a:spAutoFit/>
          </a:bodyPr>
          <a:lstStyle/>
          <a:p>
            <a:r>
              <a:rPr lang="en-GB" sz="3200" b="1" i="1" spc="-150" dirty="0" smtClean="0">
                <a:solidFill>
                  <a:schemeClr val="tx1">
                    <a:lumMod val="95000"/>
                    <a:lumOff val="5000"/>
                  </a:schemeClr>
                </a:solidFill>
                <a:latin typeface="Futura Md BT" panose="020B0602020204020303" pitchFamily="34" charset="0"/>
              </a:rPr>
              <a:t>HOW DO </a:t>
            </a:r>
          </a:p>
          <a:p>
            <a:r>
              <a:rPr lang="en-GB" sz="3200" b="1" i="1" spc="-150" dirty="0" smtClean="0">
                <a:solidFill>
                  <a:schemeClr val="tx1">
                    <a:lumMod val="95000"/>
                    <a:lumOff val="5000"/>
                  </a:schemeClr>
                </a:solidFill>
                <a:latin typeface="Futura Md BT" panose="020B0602020204020303" pitchFamily="34" charset="0"/>
              </a:rPr>
              <a:t>THEY WORK?</a:t>
            </a:r>
            <a:endParaRPr lang="en-GB" sz="2000" b="1" i="1" spc="-150" dirty="0">
              <a:solidFill>
                <a:schemeClr val="tx1">
                  <a:lumMod val="95000"/>
                  <a:lumOff val="5000"/>
                </a:schemeClr>
              </a:solidFill>
              <a:latin typeface="Futura Md BT" panose="020B0602020204020303" pitchFamily="34" charset="0"/>
            </a:endParaRPr>
          </a:p>
        </p:txBody>
      </p:sp>
      <p:sp>
        <p:nvSpPr>
          <p:cNvPr id="11" name="TextBox 10"/>
          <p:cNvSpPr txBox="1"/>
          <p:nvPr/>
        </p:nvSpPr>
        <p:spPr>
          <a:xfrm>
            <a:off x="1385184" y="3375529"/>
            <a:ext cx="2850049" cy="954107"/>
          </a:xfrm>
          <a:prstGeom prst="rect">
            <a:avLst/>
          </a:prstGeom>
          <a:noFill/>
        </p:spPr>
        <p:txBody>
          <a:bodyPr wrap="square" rtlCol="0">
            <a:spAutoFit/>
          </a:bodyPr>
          <a:lstStyle/>
          <a:p>
            <a:r>
              <a:rPr lang="en-GB"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Canisters contain a pressurised propellant (gas) to expel a liquid product via a valve to create a fine smoke mist</a:t>
            </a:r>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422632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p:cNvSpPr/>
          <p:nvPr/>
        </p:nvSpPr>
        <p:spPr bwMode="auto">
          <a:xfrm>
            <a:off x="0" y="0"/>
            <a:ext cx="4727848" cy="6858000"/>
          </a:xfrm>
          <a:prstGeom prst="parallelogram">
            <a:avLst/>
          </a:prstGeom>
          <a:blipFill dpi="0" rotWithShape="1">
            <a:blip r:embed="rId5" cstate="print">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t="-1704" b="-1704"/>
            </a:stretch>
          </a:bli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 name="TextBox 2"/>
          <p:cNvSpPr txBox="1"/>
          <p:nvPr/>
        </p:nvSpPr>
        <p:spPr>
          <a:xfrm>
            <a:off x="4659623" y="1865144"/>
            <a:ext cx="2489654" cy="3539430"/>
          </a:xfrm>
          <a:prstGeom prst="rect">
            <a:avLst/>
          </a:prstGeom>
          <a:noFill/>
        </p:spPr>
        <p:txBody>
          <a:bodyPr wrap="square" rtlCol="0">
            <a:spAutoFit/>
          </a:bodyPr>
          <a:lstStyle/>
          <a:p>
            <a:pPr marL="0" indent="0">
              <a:buNone/>
            </a:pPr>
            <a:r>
              <a:rPr lang="en-GB" sz="1400" b="1"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Nuisance re-alarm possible </a:t>
            </a:r>
            <a:r>
              <a:rPr lang="en-GB" sz="1400" b="1"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causes:</a:t>
            </a:r>
          </a:p>
          <a:p>
            <a:pPr marL="0" indent="0">
              <a:buNone/>
            </a:pPr>
            <a:endParaRPr lang="en-GB" sz="1400" b="1"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DA291C"/>
              </a:buClr>
              <a:buFont typeface="Arial" panose="020B0604020202020204" pitchFamily="34" charset="0"/>
              <a:buChar char="•"/>
            </a:pPr>
            <a:r>
              <a:rPr lang="en-GB"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Over application of smoke - caused by dirty detector; long activation time; skill</a:t>
            </a:r>
          </a:p>
          <a:p>
            <a:pPr marL="285750" indent="-285750">
              <a:buClr>
                <a:srgbClr val="DA291C"/>
              </a:buClr>
              <a:buFont typeface="Arial" panose="020B0604020202020204" pitchFamily="34" charset="0"/>
              <a:buChar char="•"/>
            </a:pPr>
            <a:r>
              <a:rPr lang="en-GB"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Smoke detector design - insect resistant gauze holds test </a:t>
            </a:r>
            <a:r>
              <a:rPr lang="en-GB"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smoke</a:t>
            </a:r>
            <a:endParaRPr lang="en-GB"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DA291C"/>
              </a:buClr>
              <a:buFont typeface="Arial" panose="020B0604020202020204" pitchFamily="34" charset="0"/>
              <a:buChar char="•"/>
            </a:pPr>
            <a:r>
              <a:rPr lang="en-GB"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Temperature below 15°C = slower evaporation of test </a:t>
            </a:r>
            <a:r>
              <a:rPr lang="en-GB"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smoke</a:t>
            </a:r>
            <a:endParaRPr lang="en-GB"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DA291C"/>
              </a:buClr>
              <a:buFont typeface="Arial" panose="020B0604020202020204" pitchFamily="34" charset="0"/>
              <a:buChar char="•"/>
            </a:pPr>
            <a:r>
              <a:rPr lang="en-GB"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Smoke detector mounted in areas of slow air movement</a:t>
            </a:r>
          </a:p>
        </p:txBody>
      </p:sp>
      <p:sp>
        <p:nvSpPr>
          <p:cNvPr id="4" name="TextBox 3"/>
          <p:cNvSpPr txBox="1"/>
          <p:nvPr/>
        </p:nvSpPr>
        <p:spPr>
          <a:xfrm>
            <a:off x="8304498" y="1865144"/>
            <a:ext cx="2489654" cy="3539430"/>
          </a:xfrm>
          <a:prstGeom prst="rect">
            <a:avLst/>
          </a:prstGeom>
          <a:noFill/>
        </p:spPr>
        <p:txBody>
          <a:bodyPr wrap="square" rtlCol="0">
            <a:spAutoFit/>
          </a:bodyPr>
          <a:lstStyle/>
          <a:p>
            <a:pPr marL="0" indent="0">
              <a:buNone/>
            </a:pPr>
            <a:r>
              <a:rPr lang="en-GB" sz="1400" b="1"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Optimum temperature ranges 15°C - 30°C:</a:t>
            </a:r>
            <a:endParaRPr lang="en-GB" sz="1400" b="1"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DA291C"/>
              </a:buClr>
              <a:buFont typeface="Arial" panose="020B0604020202020204" pitchFamily="34" charset="0"/>
              <a:buChar char="•"/>
            </a:pPr>
            <a:endParaRPr lang="en-GB"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DA291C"/>
              </a:buClr>
              <a:buFont typeface="Arial" panose="020B0604020202020204" pitchFamily="34" charset="0"/>
              <a:buChar char="•"/>
            </a:pPr>
            <a:r>
              <a:rPr lang="en-GB" sz="1400" dirty="0">
                <a:latin typeface="Lato" panose="020F0502020204030203" pitchFamily="34" charset="0"/>
                <a:ea typeface="Lato" panose="020F0502020204030203" pitchFamily="34" charset="0"/>
                <a:cs typeface="Lato" panose="020F0502020204030203" pitchFamily="34" charset="0"/>
              </a:rPr>
              <a:t>Below or above these temperature ranges slow, or even non activation is </a:t>
            </a:r>
            <a:r>
              <a:rPr lang="en-GB" sz="1400" dirty="0" smtClean="0">
                <a:latin typeface="Lato" panose="020F0502020204030203" pitchFamily="34" charset="0"/>
                <a:ea typeface="Lato" panose="020F0502020204030203" pitchFamily="34" charset="0"/>
                <a:cs typeface="Lato" panose="020F0502020204030203" pitchFamily="34" charset="0"/>
              </a:rPr>
              <a:t>possible</a:t>
            </a:r>
          </a:p>
          <a:p>
            <a:pPr marL="285750" indent="-285750">
              <a:buClr>
                <a:srgbClr val="DA291C"/>
              </a:buClr>
              <a:buFont typeface="Arial" panose="020B0604020202020204" pitchFamily="34" charset="0"/>
              <a:buChar char="•"/>
            </a:pPr>
            <a:endParaRPr lang="en-GB" sz="1400" dirty="0">
              <a:latin typeface="Lato" panose="020F0502020204030203" pitchFamily="34" charset="0"/>
              <a:ea typeface="Lato" panose="020F0502020204030203" pitchFamily="34" charset="0"/>
              <a:cs typeface="Lato" panose="020F0502020204030203" pitchFamily="34" charset="0"/>
            </a:endParaRPr>
          </a:p>
          <a:p>
            <a:pPr marL="285750" indent="-285750">
              <a:buClr>
                <a:srgbClr val="DA291C"/>
              </a:buClr>
              <a:buFont typeface="Arial" panose="020B0604020202020204" pitchFamily="34" charset="0"/>
              <a:buChar char="•"/>
            </a:pPr>
            <a:r>
              <a:rPr lang="en-GB"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Canister temperature below 15°C  (Reduction in pressure</a:t>
            </a:r>
            <a:r>
              <a:rPr lang="en-GB"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a:t>
            </a:r>
          </a:p>
          <a:p>
            <a:pPr>
              <a:buClr>
                <a:srgbClr val="DA291C"/>
              </a:buClr>
            </a:pPr>
            <a:endParaRPr lang="en-GB"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DA291C"/>
              </a:buClr>
              <a:buFont typeface="Arial" panose="020B0604020202020204" pitchFamily="34" charset="0"/>
              <a:buChar char="•"/>
            </a:pPr>
            <a:r>
              <a:rPr lang="en-GB"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Canister temperature above </a:t>
            </a:r>
            <a:r>
              <a:rPr lang="en-GB"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30°C </a:t>
            </a:r>
            <a:r>
              <a:rPr lang="en-GB"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(Increase in pressure – fast evaporation)</a:t>
            </a:r>
          </a:p>
        </p:txBody>
      </p:sp>
      <p:sp>
        <p:nvSpPr>
          <p:cNvPr id="6" name="TextBox 5"/>
          <p:cNvSpPr txBox="1"/>
          <p:nvPr/>
        </p:nvSpPr>
        <p:spPr>
          <a:xfrm>
            <a:off x="5087888" y="677953"/>
            <a:ext cx="3816424" cy="954107"/>
          </a:xfrm>
          <a:prstGeom prst="rect">
            <a:avLst/>
          </a:prstGeom>
          <a:noFill/>
        </p:spPr>
        <p:txBody>
          <a:bodyPr wrap="square" rtlCol="0">
            <a:spAutoFit/>
          </a:bodyPr>
          <a:lstStyle/>
          <a:p>
            <a:r>
              <a:rPr lang="en-GB" sz="2800" b="1" i="1" spc="-150" dirty="0" smtClean="0">
                <a:solidFill>
                  <a:schemeClr val="tx1">
                    <a:lumMod val="95000"/>
                    <a:lumOff val="5000"/>
                  </a:schemeClr>
                </a:solidFill>
                <a:latin typeface="Futura Md BT" panose="020B0602020204020303" pitchFamily="34" charset="0"/>
              </a:rPr>
              <a:t>PERFORMANCE &amp; TEMPERATURE</a:t>
            </a:r>
            <a:endParaRPr lang="en-GB" sz="2800" b="1" i="1" spc="-150" dirty="0">
              <a:solidFill>
                <a:schemeClr val="tx1">
                  <a:lumMod val="95000"/>
                  <a:lumOff val="5000"/>
                </a:schemeClr>
              </a:solidFill>
              <a:latin typeface="Futura Md BT" panose="020B0602020204020303" pitchFamily="34" charset="0"/>
            </a:endParaRPr>
          </a:p>
        </p:txBody>
      </p:sp>
      <p:cxnSp>
        <p:nvCxnSpPr>
          <p:cNvPr id="7" name="Straight Connector 6"/>
          <p:cNvCxnSpPr/>
          <p:nvPr/>
        </p:nvCxnSpPr>
        <p:spPr bwMode="auto">
          <a:xfrm flipH="1">
            <a:off x="4861249" y="830970"/>
            <a:ext cx="93239" cy="648072"/>
          </a:xfrm>
          <a:prstGeom prst="line">
            <a:avLst/>
          </a:prstGeom>
          <a:noFill/>
          <a:ln w="57150" cap="flat" cmpd="sng" algn="ctr">
            <a:solidFill>
              <a:srgbClr val="DA291C"/>
            </a:solidFill>
            <a:prstDash val="solid"/>
            <a:round/>
            <a:headEnd type="none" w="med" len="med"/>
            <a:tailEnd type="none" w="med" len="med"/>
          </a:ln>
          <a:effectLst/>
        </p:spPr>
      </p:cxn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96400" y="6021288"/>
            <a:ext cx="1983533" cy="407979"/>
          </a:xfrm>
          <a:prstGeom prst="rect">
            <a:avLst/>
          </a:prstGeom>
        </p:spPr>
      </p:pic>
      <p:sp>
        <p:nvSpPr>
          <p:cNvPr id="9" name="TextBox 8"/>
          <p:cNvSpPr txBox="1"/>
          <p:nvPr/>
        </p:nvSpPr>
        <p:spPr>
          <a:xfrm>
            <a:off x="9696400" y="344235"/>
            <a:ext cx="2088232" cy="276999"/>
          </a:xfrm>
          <a:prstGeom prst="rect">
            <a:avLst/>
          </a:prstGeom>
          <a:noFill/>
        </p:spPr>
        <p:txBody>
          <a:bodyPr wrap="square" rtlCol="0">
            <a:spAutoFit/>
          </a:bodyPr>
          <a:lstStyle/>
          <a:p>
            <a:pPr algn="r"/>
            <a:r>
              <a:rPr lang="en-GB" sz="1200" dirty="0" smtClean="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4. Aerosol Canisters</a:t>
            </a:r>
            <a:endParaRPr lang="en-GB" sz="12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endParaRP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237691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8184232" y="3438534"/>
            <a:ext cx="2664296" cy="2592288"/>
          </a:xfrm>
          <a:prstGeom prst="rect">
            <a:avLst/>
          </a:prstGeom>
          <a:blipFill dpi="0" rotWithShape="1">
            <a:blip r:embed="rId5" cstate="print">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l="-13828" t="-6244" r="-43020" b="-14683"/>
            </a:stretch>
          </a:blip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 name="Rectangle 2"/>
          <p:cNvSpPr/>
          <p:nvPr/>
        </p:nvSpPr>
        <p:spPr bwMode="auto">
          <a:xfrm>
            <a:off x="5447928" y="769065"/>
            <a:ext cx="2664296" cy="2592288"/>
          </a:xfrm>
          <a:prstGeom prst="rect">
            <a:avLst/>
          </a:prstGeom>
          <a:solidFill>
            <a:srgbClr val="DA291C"/>
          </a:solidFill>
          <a:ln w="19050" cap="flat" cmpd="sng" algn="ctr">
            <a:solidFill>
              <a:srgbClr val="DA291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4" name="TextBox 3"/>
          <p:cNvSpPr txBox="1"/>
          <p:nvPr/>
        </p:nvSpPr>
        <p:spPr>
          <a:xfrm>
            <a:off x="1165328" y="2764671"/>
            <a:ext cx="3312368" cy="954107"/>
          </a:xfrm>
          <a:prstGeom prst="rect">
            <a:avLst/>
          </a:prstGeom>
          <a:noFill/>
          <a:effectLst/>
        </p:spPr>
        <p:txBody>
          <a:bodyPr wrap="square" rtlCol="0">
            <a:spAutoFit/>
          </a:bodyPr>
          <a:lstStyle/>
          <a:p>
            <a:pPr marL="0" indent="0">
              <a:buNone/>
            </a:pPr>
            <a:r>
              <a:rPr lang="en-GB"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All aerosol canister are pressurised (both flammable and non-flammable</a:t>
            </a:r>
            <a:r>
              <a:rPr lang="en-GB"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a:t>
            </a:r>
          </a:p>
          <a:p>
            <a:pPr marL="0" indent="0">
              <a:buNone/>
            </a:pPr>
            <a:endParaRPr lang="en-GB"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endParaRPr>
          </a:p>
          <a:p>
            <a:pPr>
              <a:buClr>
                <a:srgbClr val="DA291C"/>
              </a:buClr>
            </a:pPr>
            <a:r>
              <a:rPr lang="en-GB"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Classified as dangerous goods (DGN)</a:t>
            </a:r>
          </a:p>
        </p:txBody>
      </p:sp>
      <p:sp>
        <p:nvSpPr>
          <p:cNvPr id="5" name="Rectangle 4"/>
          <p:cNvSpPr/>
          <p:nvPr/>
        </p:nvSpPr>
        <p:spPr bwMode="auto">
          <a:xfrm>
            <a:off x="8184232" y="769065"/>
            <a:ext cx="2664296" cy="2592288"/>
          </a:xfrm>
          <a:prstGeom prst="rect">
            <a:avLst/>
          </a:prstGeom>
          <a:solidFill>
            <a:srgbClr val="65666A"/>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6" name="TextBox 5"/>
          <p:cNvSpPr txBox="1"/>
          <p:nvPr/>
        </p:nvSpPr>
        <p:spPr>
          <a:xfrm>
            <a:off x="5634623" y="1037635"/>
            <a:ext cx="2310173" cy="1600438"/>
          </a:xfrm>
          <a:prstGeom prst="rect">
            <a:avLst/>
          </a:prstGeom>
          <a:noFill/>
          <a:effectLst/>
        </p:spPr>
        <p:txBody>
          <a:bodyPr wrap="square" rtlCol="0">
            <a:spAutoFit/>
          </a:bodyPr>
          <a:lstStyle/>
          <a:p>
            <a:pPr marL="0" indent="0">
              <a:buNone/>
            </a:pP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High temperatures</a:t>
            </a:r>
          </a:p>
          <a:p>
            <a:pPr marL="0" indent="0">
              <a:buNone/>
            </a:pPr>
            <a:endParaRPr lang="en-GB" sz="14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buClr>
                <a:schemeClr val="bg1"/>
              </a:buClr>
              <a:buFont typeface="Arial" panose="020B0604020202020204" pitchFamily="34" charset="0"/>
              <a:buChar char="•"/>
            </a:pP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 </a:t>
            </a: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I</a:t>
            </a: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ncrease </a:t>
            </a: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in pressure </a:t>
            </a:r>
          </a:p>
          <a:p>
            <a:pPr marL="285750" indent="-285750">
              <a:buClr>
                <a:schemeClr val="bg1"/>
              </a:buClr>
              <a:buFont typeface="Arial" panose="020B0604020202020204" pitchFamily="34" charset="0"/>
              <a:buChar char="•"/>
            </a:pP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Above 50</a:t>
            </a:r>
            <a:r>
              <a:rPr lang="en-GB" sz="1400" b="1" dirty="0" smtClean="0">
                <a:solidFill>
                  <a:schemeClr val="bg1"/>
                </a:solidFill>
                <a:latin typeface="Lato" panose="020F0502020204030203" pitchFamily="34" charset="0"/>
                <a:ea typeface="Lato" panose="020F0502020204030203" pitchFamily="34" charset="0"/>
                <a:cs typeface="Lato" panose="020F0502020204030203" pitchFamily="34" charset="0"/>
              </a:rPr>
              <a:t>°</a:t>
            </a: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C </a:t>
            </a: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 Risk of explosion!</a:t>
            </a:r>
          </a:p>
          <a:p>
            <a:pPr marL="285750" indent="-285750">
              <a:buClr>
                <a:schemeClr val="bg1"/>
              </a:buClr>
              <a:buFont typeface="Arial" panose="020B0604020202020204" pitchFamily="34" charset="0"/>
              <a:buChar char="•"/>
            </a:pP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Do not leave in direct sunlight</a:t>
            </a:r>
          </a:p>
        </p:txBody>
      </p:sp>
      <p:sp>
        <p:nvSpPr>
          <p:cNvPr id="7" name="Rectangle 6"/>
          <p:cNvSpPr/>
          <p:nvPr/>
        </p:nvSpPr>
        <p:spPr bwMode="auto">
          <a:xfrm>
            <a:off x="5447928" y="3433361"/>
            <a:ext cx="2664296" cy="2592288"/>
          </a:xfrm>
          <a:prstGeom prst="rect">
            <a:avLst/>
          </a:prstGeom>
          <a:solidFill>
            <a:srgbClr val="65666A"/>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8" name="TextBox 7"/>
          <p:cNvSpPr txBox="1"/>
          <p:nvPr/>
        </p:nvSpPr>
        <p:spPr>
          <a:xfrm>
            <a:off x="5634623" y="3641834"/>
            <a:ext cx="2310173" cy="1169551"/>
          </a:xfrm>
          <a:prstGeom prst="rect">
            <a:avLst/>
          </a:prstGeom>
          <a:noFill/>
          <a:effectLst/>
        </p:spPr>
        <p:txBody>
          <a:bodyPr wrap="square" rtlCol="0">
            <a:spAutoFit/>
          </a:bodyPr>
          <a:lstStyle/>
          <a:p>
            <a:pPr marL="285750" indent="-285750">
              <a:buFont typeface="Arial" panose="020B0604020202020204" pitchFamily="34" charset="0"/>
              <a:buChar char="•"/>
            </a:pP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Store in well ventilated </a:t>
            </a: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conditions</a:t>
            </a:r>
          </a:p>
          <a:p>
            <a:pPr marL="285750" indent="-285750">
              <a:buFont typeface="Arial" panose="020B0604020202020204" pitchFamily="34" charset="0"/>
              <a:buChar char="•"/>
            </a:pP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Material Safety Data Sheets (MSDS)</a:t>
            </a:r>
          </a:p>
          <a:p>
            <a:pPr marL="285750" indent="-285750">
              <a:buFont typeface="Arial" panose="020B0604020202020204" pitchFamily="34" charset="0"/>
              <a:buChar char="•"/>
            </a:pPr>
            <a:endParaRPr lang="en-GB" sz="14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9" name="TextBox 8"/>
          <p:cNvSpPr txBox="1"/>
          <p:nvPr/>
        </p:nvSpPr>
        <p:spPr>
          <a:xfrm>
            <a:off x="8361293" y="1037635"/>
            <a:ext cx="2310173" cy="1384995"/>
          </a:xfrm>
          <a:prstGeom prst="rect">
            <a:avLst/>
          </a:prstGeom>
          <a:noFill/>
          <a:effectLst/>
        </p:spPr>
        <p:txBody>
          <a:bodyPr wrap="square" rtlCol="0">
            <a:spAutoFit/>
          </a:bodyPr>
          <a:lstStyle/>
          <a:p>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Flammable aerosols </a:t>
            </a:r>
            <a:endPar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buFont typeface="Arial" panose="020B0604020202020204" pitchFamily="34" charset="0"/>
              <a:buChar char="•"/>
            </a:pP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keep </a:t>
            </a: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away from sources of ignition</a:t>
            </a: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a:t>
            </a:r>
          </a:p>
          <a:p>
            <a:pPr marL="285750" indent="-285750">
              <a:buFont typeface="Arial" panose="020B0604020202020204" pitchFamily="34" charset="0"/>
              <a:buChar char="•"/>
            </a:pP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Do not puncture or incinerate!</a:t>
            </a:r>
            <a:endParaRPr lang="en-GB" sz="14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0" name="TextBox 9"/>
          <p:cNvSpPr txBox="1"/>
          <p:nvPr/>
        </p:nvSpPr>
        <p:spPr>
          <a:xfrm>
            <a:off x="9696400" y="344235"/>
            <a:ext cx="2088232" cy="276999"/>
          </a:xfrm>
          <a:prstGeom prst="rect">
            <a:avLst/>
          </a:prstGeom>
          <a:noFill/>
        </p:spPr>
        <p:txBody>
          <a:bodyPr wrap="square" rtlCol="0">
            <a:spAutoFit/>
          </a:bodyPr>
          <a:lstStyle/>
          <a:p>
            <a:pPr algn="r"/>
            <a:r>
              <a:rPr lang="en-GB" sz="1200" dirty="0" smtClean="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4. Aerosol Canisters</a:t>
            </a:r>
            <a:endParaRPr lang="en-GB" sz="12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endParaRPr>
          </a:p>
        </p:txBody>
      </p:sp>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1424" y="6021288"/>
            <a:ext cx="1983533" cy="407979"/>
          </a:xfrm>
          <a:prstGeom prst="rect">
            <a:avLst/>
          </a:prstGeom>
        </p:spPr>
      </p:pic>
      <p:sp>
        <p:nvSpPr>
          <p:cNvPr id="12" name="TextBox 11"/>
          <p:cNvSpPr txBox="1"/>
          <p:nvPr/>
        </p:nvSpPr>
        <p:spPr>
          <a:xfrm>
            <a:off x="1199456" y="1700808"/>
            <a:ext cx="3816424" cy="954107"/>
          </a:xfrm>
          <a:prstGeom prst="rect">
            <a:avLst/>
          </a:prstGeom>
          <a:noFill/>
        </p:spPr>
        <p:txBody>
          <a:bodyPr wrap="square" rtlCol="0">
            <a:spAutoFit/>
          </a:bodyPr>
          <a:lstStyle/>
          <a:p>
            <a:r>
              <a:rPr lang="en-GB" sz="2800" b="1" i="1" spc="-150" dirty="0" smtClean="0">
                <a:solidFill>
                  <a:schemeClr val="tx1">
                    <a:lumMod val="95000"/>
                    <a:lumOff val="5000"/>
                  </a:schemeClr>
                </a:solidFill>
                <a:latin typeface="Futura Md BT" panose="020B0602020204020303" pitchFamily="34" charset="0"/>
              </a:rPr>
              <a:t>AEROSOL CANISTER SAFETY</a:t>
            </a:r>
            <a:endParaRPr lang="en-GB" sz="2800" b="1" i="1" spc="-150" dirty="0">
              <a:solidFill>
                <a:schemeClr val="tx1">
                  <a:lumMod val="95000"/>
                  <a:lumOff val="5000"/>
                </a:schemeClr>
              </a:solidFill>
              <a:latin typeface="Futura Md BT" panose="020B0602020204020303" pitchFamily="34" charset="0"/>
            </a:endParaRPr>
          </a:p>
        </p:txBody>
      </p:sp>
      <p:cxnSp>
        <p:nvCxnSpPr>
          <p:cNvPr id="13" name="Straight Connector 12"/>
          <p:cNvCxnSpPr/>
          <p:nvPr/>
        </p:nvCxnSpPr>
        <p:spPr bwMode="auto">
          <a:xfrm flipH="1">
            <a:off x="972817" y="1853825"/>
            <a:ext cx="93239" cy="648072"/>
          </a:xfrm>
          <a:prstGeom prst="line">
            <a:avLst/>
          </a:prstGeom>
          <a:noFill/>
          <a:ln w="57150" cap="flat" cmpd="sng" algn="ctr">
            <a:solidFill>
              <a:srgbClr val="DA291C"/>
            </a:solidFill>
            <a:prstDash val="solid"/>
            <a:round/>
            <a:headEnd type="none" w="med" len="med"/>
            <a:tailEnd type="none" w="med" len="med"/>
          </a:ln>
          <a:effectLst/>
        </p:spPr>
      </p:cxn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384530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oolbox Talks - Solo Aerosols Updat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pic>
        <p:nvPicPr>
          <p:cNvPr id="4" name="Audio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270488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814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audio isNarration="1">
              <p:cMediaNode vol="80000" showWhenStopped="0">
                <p:cTn id="16"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12192000" cy="6858000"/>
          </a:xfrm>
          <a:prstGeom prst="rect">
            <a:avLst/>
          </a:prstGeom>
          <a:blipFill dpi="0" rotWithShape="1">
            <a:blip r:embed="rId5">
              <a:extLst>
                <a:ext uri="{28A0092B-C50C-407E-A947-70E740481C1C}">
                  <a14:useLocalDpi xmlns:a14="http://schemas.microsoft.com/office/drawing/2010/main" val="0"/>
                </a:ext>
              </a:extLst>
            </a:blip>
            <a:srcRect/>
            <a:stretch>
              <a:fillRect l="2" t="-10008" r="-231" b="-8784"/>
            </a:stretch>
          </a:bli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 name="Right Triangle 2"/>
          <p:cNvSpPr/>
          <p:nvPr/>
        </p:nvSpPr>
        <p:spPr bwMode="auto">
          <a:xfrm rot="16200000">
            <a:off x="10031760" y="4697760"/>
            <a:ext cx="2160240" cy="2160240"/>
          </a:xfrm>
          <a:prstGeom prst="rtTriangl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4" name="Right Triangle 3"/>
          <p:cNvSpPr/>
          <p:nvPr/>
        </p:nvSpPr>
        <p:spPr bwMode="auto">
          <a:xfrm rot="5400000">
            <a:off x="-34652" y="34652"/>
            <a:ext cx="1916832" cy="1847528"/>
          </a:xfrm>
          <a:prstGeom prst="rtTriangl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pic>
        <p:nvPicPr>
          <p:cNvPr id="5" name="Picture 4"/>
          <p:cNvPicPr>
            <a:picLocks noChangeAspect="1"/>
          </p:cNvPicPr>
          <p:nvPr/>
        </p:nvPicPr>
        <p:blipFill rotWithShape="1">
          <a:blip r:embed="rId6" cstate="print">
            <a:extLst>
              <a:ext uri="{BEBA8EAE-BF5A-486C-A8C5-ECC9F3942E4B}">
                <a14:imgProps xmlns:a14="http://schemas.microsoft.com/office/drawing/2010/main">
                  <a14:imgLayer r:embed="rId7">
                    <a14:imgEffect>
                      <a14:colorTemperature colorTemp="5900"/>
                    </a14:imgEffect>
                    <a14:imgEffect>
                      <a14:saturation sat="66000"/>
                    </a14:imgEffect>
                  </a14:imgLayer>
                </a14:imgProps>
              </a:ext>
              <a:ext uri="{28A0092B-C50C-407E-A947-70E740481C1C}">
                <a14:useLocalDpi xmlns:a14="http://schemas.microsoft.com/office/drawing/2010/main" val="0"/>
              </a:ext>
            </a:extLst>
          </a:blip>
          <a:srcRect l="20689" r="29310" b="29696"/>
          <a:stretch/>
        </p:blipFill>
        <p:spPr>
          <a:xfrm>
            <a:off x="623392" y="3877152"/>
            <a:ext cx="2088232" cy="2936224"/>
          </a:xfrm>
          <a:prstGeom prst="rect">
            <a:avLst/>
          </a:prstGeom>
        </p:spPr>
      </p:pic>
      <p:sp>
        <p:nvSpPr>
          <p:cNvPr id="6" name="TextBox 5"/>
          <p:cNvSpPr txBox="1"/>
          <p:nvPr/>
        </p:nvSpPr>
        <p:spPr>
          <a:xfrm>
            <a:off x="1199456" y="908720"/>
            <a:ext cx="3816424" cy="954107"/>
          </a:xfrm>
          <a:prstGeom prst="rect">
            <a:avLst/>
          </a:prstGeom>
          <a:noFill/>
        </p:spPr>
        <p:txBody>
          <a:bodyPr wrap="square" rtlCol="0">
            <a:spAutoFit/>
          </a:bodyPr>
          <a:lstStyle/>
          <a:p>
            <a:r>
              <a:rPr lang="en-GB" sz="2800" b="1" i="1" spc="-150" dirty="0" smtClean="0">
                <a:solidFill>
                  <a:schemeClr val="tx1">
                    <a:lumMod val="95000"/>
                    <a:lumOff val="5000"/>
                  </a:schemeClr>
                </a:solidFill>
                <a:latin typeface="Futura Md BT" panose="020B0602020204020303" pitchFamily="34" charset="0"/>
              </a:rPr>
              <a:t>DISPENSER AEROSOL RANGE</a:t>
            </a:r>
            <a:endParaRPr lang="en-GB" sz="2800" b="1" i="1" spc="-150" dirty="0">
              <a:solidFill>
                <a:schemeClr val="tx1">
                  <a:lumMod val="95000"/>
                  <a:lumOff val="5000"/>
                </a:schemeClr>
              </a:solidFill>
              <a:latin typeface="Futura Md BT" panose="020B0602020204020303" pitchFamily="34" charset="0"/>
            </a:endParaRPr>
          </a:p>
        </p:txBody>
      </p:sp>
      <p:cxnSp>
        <p:nvCxnSpPr>
          <p:cNvPr id="7" name="Straight Connector 6"/>
          <p:cNvCxnSpPr/>
          <p:nvPr/>
        </p:nvCxnSpPr>
        <p:spPr bwMode="auto">
          <a:xfrm flipH="1">
            <a:off x="972817" y="1061737"/>
            <a:ext cx="93239" cy="648072"/>
          </a:xfrm>
          <a:prstGeom prst="line">
            <a:avLst/>
          </a:prstGeom>
          <a:noFill/>
          <a:ln w="57150" cap="flat" cmpd="sng" algn="ctr">
            <a:solidFill>
              <a:srgbClr val="DA291C"/>
            </a:solidFill>
            <a:prstDash val="solid"/>
            <a:round/>
            <a:headEnd type="none" w="med" len="med"/>
            <a:tailEnd type="none" w="med" len="med"/>
          </a:ln>
          <a:effectLst/>
        </p:spPr>
      </p:cxnSp>
      <p:sp>
        <p:nvSpPr>
          <p:cNvPr id="8" name="TextBox 7"/>
          <p:cNvSpPr txBox="1"/>
          <p:nvPr/>
        </p:nvSpPr>
        <p:spPr>
          <a:xfrm>
            <a:off x="3878186" y="2905780"/>
            <a:ext cx="1353718" cy="523220"/>
          </a:xfrm>
          <a:prstGeom prst="rect">
            <a:avLst/>
          </a:prstGeom>
          <a:noFill/>
          <a:effectLst/>
        </p:spPr>
        <p:txBody>
          <a:bodyPr wrap="square" rtlCol="0">
            <a:spAutoFit/>
          </a:bodyPr>
          <a:lstStyle/>
          <a:p>
            <a:pPr marL="0" lvl="2"/>
            <a:r>
              <a:rPr lang="en-GB"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Solo A10 </a:t>
            </a:r>
            <a:endParaRPr lang="en-GB"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endParaRPr>
          </a:p>
          <a:p>
            <a:pPr marL="0" lvl="2"/>
            <a:r>
              <a:rPr lang="en-GB"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Smoke 150ml</a:t>
            </a:r>
          </a:p>
        </p:txBody>
      </p:sp>
      <p:sp>
        <p:nvSpPr>
          <p:cNvPr id="9" name="TextBox 8"/>
          <p:cNvSpPr txBox="1"/>
          <p:nvPr/>
        </p:nvSpPr>
        <p:spPr>
          <a:xfrm>
            <a:off x="5159896" y="1825660"/>
            <a:ext cx="1277703" cy="523220"/>
          </a:xfrm>
          <a:prstGeom prst="rect">
            <a:avLst/>
          </a:prstGeom>
          <a:noFill/>
        </p:spPr>
        <p:txBody>
          <a:bodyPr wrap="square" rtlCol="0">
            <a:spAutoFit/>
          </a:bodyPr>
          <a:lstStyle/>
          <a:p>
            <a:pPr marL="0" lvl="2"/>
            <a:r>
              <a:rPr lang="en-GB"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Solo A10s </a:t>
            </a:r>
            <a:endParaRPr lang="en-GB"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endParaRPr>
          </a:p>
          <a:p>
            <a:pPr marL="0" lvl="2"/>
            <a:r>
              <a:rPr lang="en-GB"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Smoke 250ml</a:t>
            </a:r>
            <a:endParaRPr lang="en-GB"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endParaRPr>
          </a:p>
        </p:txBody>
      </p:sp>
      <p:sp>
        <p:nvSpPr>
          <p:cNvPr id="10" name="TextBox 9"/>
          <p:cNvSpPr txBox="1"/>
          <p:nvPr/>
        </p:nvSpPr>
        <p:spPr>
          <a:xfrm>
            <a:off x="10228598" y="2798041"/>
            <a:ext cx="1342107" cy="523220"/>
          </a:xfrm>
          <a:prstGeom prst="rect">
            <a:avLst/>
          </a:prstGeom>
          <a:noFill/>
        </p:spPr>
        <p:txBody>
          <a:bodyPr wrap="square" rtlCol="0">
            <a:spAutoFit/>
          </a:bodyPr>
          <a:lstStyle/>
          <a:p>
            <a:pPr marL="0" lvl="2" algn="r"/>
            <a:r>
              <a:rPr lang="en-GB"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Solo A5 </a:t>
            </a:r>
            <a:endParaRPr lang="en-GB"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endParaRPr>
          </a:p>
          <a:p>
            <a:pPr marL="0" lvl="2" algn="r"/>
            <a:r>
              <a:rPr lang="en-GB"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Smoke </a:t>
            </a:r>
            <a:r>
              <a:rPr lang="en-GB"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250ml </a:t>
            </a:r>
          </a:p>
        </p:txBody>
      </p:sp>
      <p:sp>
        <p:nvSpPr>
          <p:cNvPr id="11" name="TextBox 10"/>
          <p:cNvSpPr txBox="1"/>
          <p:nvPr/>
        </p:nvSpPr>
        <p:spPr>
          <a:xfrm>
            <a:off x="2100807" y="4293096"/>
            <a:ext cx="1728192" cy="523220"/>
          </a:xfrm>
          <a:prstGeom prst="rect">
            <a:avLst/>
          </a:prstGeom>
          <a:noFill/>
        </p:spPr>
        <p:txBody>
          <a:bodyPr wrap="square" rtlCol="0">
            <a:spAutoFit/>
          </a:bodyPr>
          <a:lstStyle/>
          <a:p>
            <a:pPr algn="r"/>
            <a:r>
              <a:rPr lang="en-GB"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Solo C3 </a:t>
            </a:r>
            <a:endParaRPr lang="en-GB"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endParaRPr>
          </a:p>
          <a:p>
            <a:pPr algn="r"/>
            <a:r>
              <a:rPr lang="en-GB"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Carbon Monoxide</a:t>
            </a:r>
            <a:endParaRPr lang="en-GB"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endParaRP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96400" y="6021288"/>
            <a:ext cx="1983533" cy="407979"/>
          </a:xfrm>
          <a:prstGeom prst="rect">
            <a:avLst/>
          </a:prstGeom>
        </p:spPr>
      </p:pic>
      <p:sp>
        <p:nvSpPr>
          <p:cNvPr id="13" name="TextBox 12"/>
          <p:cNvSpPr txBox="1"/>
          <p:nvPr/>
        </p:nvSpPr>
        <p:spPr>
          <a:xfrm>
            <a:off x="9696400" y="344235"/>
            <a:ext cx="2088232" cy="276999"/>
          </a:xfrm>
          <a:prstGeom prst="rect">
            <a:avLst/>
          </a:prstGeom>
          <a:noFill/>
        </p:spPr>
        <p:txBody>
          <a:bodyPr wrap="square" rtlCol="0">
            <a:spAutoFit/>
          </a:bodyPr>
          <a:lstStyle/>
          <a:p>
            <a:pPr algn="r"/>
            <a:r>
              <a:rPr lang="en-GB" sz="1200" dirty="0" smtClean="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4. Aerosol Canisters</a:t>
            </a:r>
            <a:endParaRPr lang="en-GB" sz="12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endParaRPr>
          </a:p>
        </p:txBody>
      </p:sp>
      <p:cxnSp>
        <p:nvCxnSpPr>
          <p:cNvPr id="14" name="Straight Connector 13"/>
          <p:cNvCxnSpPr/>
          <p:nvPr/>
        </p:nvCxnSpPr>
        <p:spPr bwMode="auto">
          <a:xfrm flipH="1" flipV="1">
            <a:off x="9768408" y="3321261"/>
            <a:ext cx="1800200" cy="35731"/>
          </a:xfrm>
          <a:prstGeom prst="line">
            <a:avLst/>
          </a:prstGeom>
          <a:noFill/>
          <a:ln w="12700" cap="flat" cmpd="sng" algn="ctr">
            <a:solidFill>
              <a:srgbClr val="DA291C"/>
            </a:solidFill>
            <a:prstDash val="solid"/>
            <a:round/>
            <a:headEnd type="none" w="med" len="med"/>
            <a:tailEnd type="none" w="med" len="med"/>
          </a:ln>
          <a:effectLst/>
        </p:spPr>
      </p:cxnSp>
      <p:cxnSp>
        <p:nvCxnSpPr>
          <p:cNvPr id="15" name="Straight Connector 14"/>
          <p:cNvCxnSpPr/>
          <p:nvPr/>
        </p:nvCxnSpPr>
        <p:spPr bwMode="auto">
          <a:xfrm flipH="1">
            <a:off x="5231904" y="2348880"/>
            <a:ext cx="1512168" cy="0"/>
          </a:xfrm>
          <a:prstGeom prst="line">
            <a:avLst/>
          </a:prstGeom>
          <a:noFill/>
          <a:ln w="12700" cap="flat" cmpd="sng" algn="ctr">
            <a:solidFill>
              <a:srgbClr val="DA291C"/>
            </a:solidFill>
            <a:prstDash val="solid"/>
            <a:round/>
            <a:headEnd type="none" w="med" len="med"/>
            <a:tailEnd type="none" w="med" len="med"/>
          </a:ln>
          <a:effectLst/>
        </p:spPr>
      </p:cxnSp>
      <p:cxnSp>
        <p:nvCxnSpPr>
          <p:cNvPr id="16" name="Straight Connector 15"/>
          <p:cNvCxnSpPr/>
          <p:nvPr/>
        </p:nvCxnSpPr>
        <p:spPr bwMode="auto">
          <a:xfrm flipH="1">
            <a:off x="4007768" y="3429000"/>
            <a:ext cx="1656184" cy="0"/>
          </a:xfrm>
          <a:prstGeom prst="line">
            <a:avLst/>
          </a:prstGeom>
          <a:noFill/>
          <a:ln w="12700" cap="flat" cmpd="sng" algn="ctr">
            <a:solidFill>
              <a:srgbClr val="DA291C"/>
            </a:solidFill>
            <a:prstDash val="solid"/>
            <a:round/>
            <a:headEnd type="none" w="med" len="med"/>
            <a:tailEnd type="none" w="med" len="med"/>
          </a:ln>
          <a:effectLst/>
        </p:spPr>
      </p:cxnSp>
      <p:cxnSp>
        <p:nvCxnSpPr>
          <p:cNvPr id="17" name="Straight Connector 16"/>
          <p:cNvCxnSpPr/>
          <p:nvPr/>
        </p:nvCxnSpPr>
        <p:spPr bwMode="auto">
          <a:xfrm flipH="1">
            <a:off x="2208819" y="4816316"/>
            <a:ext cx="1512168" cy="0"/>
          </a:xfrm>
          <a:prstGeom prst="line">
            <a:avLst/>
          </a:prstGeom>
          <a:noFill/>
          <a:ln w="12700" cap="flat" cmpd="sng" algn="ctr">
            <a:solidFill>
              <a:srgbClr val="DA291C"/>
            </a:solidFill>
            <a:prstDash val="solid"/>
            <a:round/>
            <a:headEnd type="none" w="med" len="med"/>
            <a:tailEnd type="none" w="med" len="med"/>
          </a:ln>
          <a:effectLst/>
        </p:spPr>
      </p:cxnSp>
      <p:sp>
        <p:nvSpPr>
          <p:cNvPr id="18" name="Oval 17"/>
          <p:cNvSpPr/>
          <p:nvPr/>
        </p:nvSpPr>
        <p:spPr bwMode="auto">
          <a:xfrm>
            <a:off x="6690072" y="2294880"/>
            <a:ext cx="108000" cy="108000"/>
          </a:xfrm>
          <a:prstGeom prst="ellipse">
            <a:avLst/>
          </a:prstGeom>
          <a:solidFill>
            <a:srgbClr val="DA291C"/>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19" name="Oval 18"/>
          <p:cNvSpPr/>
          <p:nvPr/>
        </p:nvSpPr>
        <p:spPr bwMode="auto">
          <a:xfrm>
            <a:off x="5609952" y="3375000"/>
            <a:ext cx="108000" cy="108000"/>
          </a:xfrm>
          <a:prstGeom prst="ellipse">
            <a:avLst/>
          </a:prstGeom>
          <a:solidFill>
            <a:srgbClr val="DA291C"/>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20" name="Oval 19"/>
          <p:cNvSpPr/>
          <p:nvPr/>
        </p:nvSpPr>
        <p:spPr bwMode="auto">
          <a:xfrm>
            <a:off x="2154819" y="4762316"/>
            <a:ext cx="108000" cy="108000"/>
          </a:xfrm>
          <a:prstGeom prst="ellipse">
            <a:avLst/>
          </a:prstGeom>
          <a:solidFill>
            <a:srgbClr val="DA291C"/>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21" name="Oval 20"/>
          <p:cNvSpPr/>
          <p:nvPr/>
        </p:nvSpPr>
        <p:spPr bwMode="auto">
          <a:xfrm>
            <a:off x="9712311" y="3267261"/>
            <a:ext cx="108000" cy="108000"/>
          </a:xfrm>
          <a:prstGeom prst="ellipse">
            <a:avLst/>
          </a:prstGeom>
          <a:solidFill>
            <a:srgbClr val="DA291C"/>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pic>
        <p:nvPicPr>
          <p:cNvPr id="23" name="Audio 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881368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p:cNvSpPr/>
          <p:nvPr/>
        </p:nvSpPr>
        <p:spPr bwMode="auto">
          <a:xfrm>
            <a:off x="5358821" y="621234"/>
            <a:ext cx="1131535" cy="2004719"/>
          </a:xfrm>
          <a:prstGeom prst="parallelogram">
            <a:avLst/>
          </a:prstGeom>
          <a:solidFill>
            <a:srgbClr val="65666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 name="Parallelogram 2"/>
          <p:cNvSpPr/>
          <p:nvPr/>
        </p:nvSpPr>
        <p:spPr bwMode="auto">
          <a:xfrm>
            <a:off x="3386685" y="3163563"/>
            <a:ext cx="1131535" cy="2004719"/>
          </a:xfrm>
          <a:prstGeom prst="parallelogram">
            <a:avLst/>
          </a:prstGeom>
          <a:solidFill>
            <a:srgbClr val="65666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4" name="Parallelogram 3"/>
          <p:cNvSpPr/>
          <p:nvPr/>
        </p:nvSpPr>
        <p:spPr bwMode="auto">
          <a:xfrm>
            <a:off x="7968208" y="1061737"/>
            <a:ext cx="1812668" cy="3211470"/>
          </a:xfrm>
          <a:prstGeom prst="parallelogram">
            <a:avLst/>
          </a:prstGeom>
          <a:solidFill>
            <a:srgbClr val="DA291C"/>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5" name="TextBox 4"/>
          <p:cNvSpPr txBox="1"/>
          <p:nvPr/>
        </p:nvSpPr>
        <p:spPr>
          <a:xfrm>
            <a:off x="1199456" y="908720"/>
            <a:ext cx="2304256" cy="1384995"/>
          </a:xfrm>
          <a:prstGeom prst="rect">
            <a:avLst/>
          </a:prstGeom>
          <a:noFill/>
        </p:spPr>
        <p:txBody>
          <a:bodyPr wrap="square" rtlCol="0">
            <a:spAutoFit/>
          </a:bodyPr>
          <a:lstStyle/>
          <a:p>
            <a:r>
              <a:rPr lang="en-GB" sz="2800" b="1" i="1" spc="-150" dirty="0" smtClean="0">
                <a:solidFill>
                  <a:schemeClr val="tx1">
                    <a:lumMod val="95000"/>
                    <a:lumOff val="5000"/>
                  </a:schemeClr>
                </a:solidFill>
                <a:latin typeface="Futura Md BT" panose="020B0602020204020303" pitchFamily="34" charset="0"/>
              </a:rPr>
              <a:t>HAND-HELD AEROSOL RANGE</a:t>
            </a:r>
            <a:endParaRPr lang="en-GB" sz="2800" b="1" i="1" spc="-150" dirty="0">
              <a:solidFill>
                <a:schemeClr val="tx1">
                  <a:lumMod val="95000"/>
                  <a:lumOff val="5000"/>
                </a:schemeClr>
              </a:solidFill>
              <a:latin typeface="Futura Md BT" panose="020B0602020204020303" pitchFamily="34" charset="0"/>
            </a:endParaRPr>
          </a:p>
        </p:txBody>
      </p:sp>
      <p:cxnSp>
        <p:nvCxnSpPr>
          <p:cNvPr id="6" name="Straight Connector 5"/>
          <p:cNvCxnSpPr/>
          <p:nvPr/>
        </p:nvCxnSpPr>
        <p:spPr bwMode="auto">
          <a:xfrm flipH="1">
            <a:off x="972817" y="1061737"/>
            <a:ext cx="93239" cy="648072"/>
          </a:xfrm>
          <a:prstGeom prst="line">
            <a:avLst/>
          </a:prstGeom>
          <a:noFill/>
          <a:ln w="57150" cap="flat" cmpd="sng" algn="ctr">
            <a:solidFill>
              <a:srgbClr val="DA291C"/>
            </a:solidFill>
            <a:prstDash val="solid"/>
            <a:round/>
            <a:headEnd type="none" w="med" len="med"/>
            <a:tailEnd type="none" w="med" len="med"/>
          </a:ln>
          <a:effectLst/>
        </p:spPr>
      </p:cxn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96400" y="6021288"/>
            <a:ext cx="1983533" cy="407979"/>
          </a:xfrm>
          <a:prstGeom prst="rect">
            <a:avLst/>
          </a:prstGeom>
        </p:spPr>
      </p:pic>
      <p:sp>
        <p:nvSpPr>
          <p:cNvPr id="8" name="TextBox 7"/>
          <p:cNvSpPr txBox="1"/>
          <p:nvPr/>
        </p:nvSpPr>
        <p:spPr>
          <a:xfrm>
            <a:off x="9696400" y="344235"/>
            <a:ext cx="2088232" cy="276999"/>
          </a:xfrm>
          <a:prstGeom prst="rect">
            <a:avLst/>
          </a:prstGeom>
          <a:noFill/>
        </p:spPr>
        <p:txBody>
          <a:bodyPr wrap="square" rtlCol="0">
            <a:spAutoFit/>
          </a:bodyPr>
          <a:lstStyle/>
          <a:p>
            <a:pPr algn="r"/>
            <a:r>
              <a:rPr lang="en-GB" sz="1200" dirty="0" smtClean="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4. Aerosol Canisters</a:t>
            </a:r>
            <a:endParaRPr lang="en-GB" sz="12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endParaRPr>
          </a:p>
        </p:txBody>
      </p:sp>
      <p:sp>
        <p:nvSpPr>
          <p:cNvPr id="9" name="Parallelogram 8"/>
          <p:cNvSpPr/>
          <p:nvPr/>
        </p:nvSpPr>
        <p:spPr bwMode="auto">
          <a:xfrm>
            <a:off x="4496324" y="3068960"/>
            <a:ext cx="2329649" cy="3773708"/>
          </a:xfrm>
          <a:prstGeom prst="parallelogram">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10" name="Parallelogram 9"/>
          <p:cNvSpPr/>
          <p:nvPr/>
        </p:nvSpPr>
        <p:spPr bwMode="auto">
          <a:xfrm>
            <a:off x="3575720" y="0"/>
            <a:ext cx="1450050" cy="2348880"/>
          </a:xfrm>
          <a:prstGeom prst="parallelogram">
            <a:avLst/>
          </a:prstGeom>
          <a:blipFill dpi="0" rotWithShape="1">
            <a:blip r:embed="rId6" cstate="print">
              <a:grayscl/>
              <a:extLst>
                <a:ext uri="{BEBA8EAE-BF5A-486C-A8C5-ECC9F3942E4B}">
                  <a14:imgProps xmlns:a14="http://schemas.microsoft.com/office/drawing/2010/main">
                    <a14:imgLayer r:embed="rId7">
                      <a14:imgEffect>
                        <a14:artisticBlur/>
                      </a14:imgEffect>
                    </a14:imgLayer>
                  </a14:imgProps>
                </a:ext>
                <a:ext uri="{28A0092B-C50C-407E-A947-70E740481C1C}">
                  <a14:useLocalDpi xmlns:a14="http://schemas.microsoft.com/office/drawing/2010/main" val="0"/>
                </a:ext>
              </a:extLst>
            </a:blip>
            <a:srcRect/>
            <a:stretch>
              <a:fillRect l="-3995" r="-128431" b="-115229"/>
            </a:stretch>
          </a:blipFill>
          <a:ln w="9525" cap="flat" cmpd="sng" algn="ctr">
            <a:noFill/>
            <a:prstDash val="solid"/>
            <a:round/>
            <a:headEnd type="none" w="med" len="med"/>
            <a:tailEnd type="none" w="med" len="med"/>
          </a:ln>
          <a:effectLst>
            <a:innerShdw blurRad="63500" dist="50800">
              <a:prstClr val="black">
                <a:alpha val="13000"/>
              </a:prstClr>
            </a:inn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11" name="Parallelogram 10"/>
          <p:cNvSpPr/>
          <p:nvPr/>
        </p:nvSpPr>
        <p:spPr bwMode="auto">
          <a:xfrm>
            <a:off x="3719736" y="1196752"/>
            <a:ext cx="2828098" cy="4581128"/>
          </a:xfrm>
          <a:prstGeom prst="parallelogram">
            <a:avLst/>
          </a:prstGeom>
          <a:blipFill dpi="0" rotWithShape="1">
            <a:blip r:embed="rId8">
              <a:extLst>
                <a:ext uri="{BEBA8EAE-BF5A-486C-A8C5-ECC9F3942E4B}">
                  <a14:imgProps xmlns:a14="http://schemas.microsoft.com/office/drawing/2010/main">
                    <a14:imgLayer r:embed="rId9">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l="-30993" r="-30993"/>
            </a:stretch>
          </a:blip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12" name="Parallelogram 11"/>
          <p:cNvSpPr/>
          <p:nvPr/>
        </p:nvSpPr>
        <p:spPr bwMode="auto">
          <a:xfrm>
            <a:off x="5951984" y="4493788"/>
            <a:ext cx="1450050" cy="2348880"/>
          </a:xfrm>
          <a:prstGeom prst="parallelogram">
            <a:avLst/>
          </a:prstGeom>
          <a:blipFill dpi="0" rotWithShape="1">
            <a:blip r:embed="rId10" cstate="print">
              <a:extLst>
                <a:ext uri="{BEBA8EAE-BF5A-486C-A8C5-ECC9F3942E4B}">
                  <a14:imgProps xmlns:a14="http://schemas.microsoft.com/office/drawing/2010/main">
                    <a14:imgLayer r:embed="rId11">
                      <a14:imgEffect>
                        <a14:artisticBlur/>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l="-109250" t="-8545" r="-3995" b="-88922"/>
            </a:stretch>
          </a:blip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cxnSp>
        <p:nvCxnSpPr>
          <p:cNvPr id="13" name="Straight Connector 12"/>
          <p:cNvCxnSpPr/>
          <p:nvPr/>
        </p:nvCxnSpPr>
        <p:spPr bwMode="auto">
          <a:xfrm>
            <a:off x="6312024" y="4437112"/>
            <a:ext cx="914400" cy="914400"/>
          </a:xfrm>
          <a:prstGeom prst="line">
            <a:avLst/>
          </a:prstGeom>
          <a:noFill/>
          <a:ln w="9525" cap="flat" cmpd="sng" algn="ctr">
            <a:noFill/>
            <a:prstDash val="solid"/>
            <a:round/>
            <a:headEnd type="none" w="med" len="med"/>
            <a:tailEnd type="none" w="med" len="med"/>
          </a:ln>
          <a:effectLst/>
        </p:spPr>
      </p:cxnSp>
      <p:sp>
        <p:nvSpPr>
          <p:cNvPr id="14" name="Parallelogram 13"/>
          <p:cNvSpPr/>
          <p:nvPr/>
        </p:nvSpPr>
        <p:spPr bwMode="auto">
          <a:xfrm>
            <a:off x="6405711" y="407809"/>
            <a:ext cx="2828098" cy="4581128"/>
          </a:xfrm>
          <a:prstGeom prst="parallelogram">
            <a:avLst/>
          </a:prstGeom>
          <a:blipFill dpi="0" rotWithShape="1">
            <a:blip r:embed="rId12" cstate="print">
              <a:extLst>
                <a:ext uri="{BEBA8EAE-BF5A-486C-A8C5-ECC9F3942E4B}">
                  <a14:imgProps xmlns:a14="http://schemas.microsoft.com/office/drawing/2010/main">
                    <a14:imgLayer r:embed="rId13">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l="-30993" r="-30993"/>
            </a:stretch>
          </a:blip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15" name="TextBox 14"/>
          <p:cNvSpPr txBox="1"/>
          <p:nvPr/>
        </p:nvSpPr>
        <p:spPr>
          <a:xfrm>
            <a:off x="1952921" y="4970216"/>
            <a:ext cx="2080812" cy="523220"/>
          </a:xfrm>
          <a:prstGeom prst="rect">
            <a:avLst/>
          </a:prstGeom>
          <a:noFill/>
          <a:effectLst/>
        </p:spPr>
        <p:txBody>
          <a:bodyPr wrap="square" rtlCol="0">
            <a:spAutoFit/>
          </a:bodyPr>
          <a:lstStyle/>
          <a:p>
            <a:pPr marL="0" lvl="2"/>
            <a:r>
              <a:rPr lang="en-GB" sz="1400" dirty="0" err="1"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SmokeSabre</a:t>
            </a:r>
            <a:endParaRPr lang="en-GB"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endParaRPr>
          </a:p>
          <a:p>
            <a:pPr marL="0" lvl="2"/>
            <a:r>
              <a:rPr lang="en-GB"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Smoke 150ml &amp; 100ml</a:t>
            </a:r>
          </a:p>
        </p:txBody>
      </p:sp>
      <p:cxnSp>
        <p:nvCxnSpPr>
          <p:cNvPr id="16" name="Straight Connector 15"/>
          <p:cNvCxnSpPr/>
          <p:nvPr/>
        </p:nvCxnSpPr>
        <p:spPr bwMode="auto">
          <a:xfrm flipH="1">
            <a:off x="2026520" y="5493436"/>
            <a:ext cx="1909240" cy="18721"/>
          </a:xfrm>
          <a:prstGeom prst="line">
            <a:avLst/>
          </a:prstGeom>
          <a:noFill/>
          <a:ln w="12700" cap="flat" cmpd="sng" algn="ctr">
            <a:solidFill>
              <a:srgbClr val="DA291C"/>
            </a:solidFill>
            <a:prstDash val="solid"/>
            <a:round/>
            <a:headEnd type="none" w="med" len="med"/>
            <a:tailEnd type="none" w="med" len="med"/>
          </a:ln>
          <a:effectLst/>
        </p:spPr>
      </p:cxnSp>
      <p:sp>
        <p:nvSpPr>
          <p:cNvPr id="17" name="TextBox 16"/>
          <p:cNvSpPr txBox="1"/>
          <p:nvPr/>
        </p:nvSpPr>
        <p:spPr>
          <a:xfrm>
            <a:off x="8767364" y="4362417"/>
            <a:ext cx="1865140" cy="523220"/>
          </a:xfrm>
          <a:prstGeom prst="rect">
            <a:avLst/>
          </a:prstGeom>
          <a:noFill/>
          <a:effectLst/>
        </p:spPr>
        <p:txBody>
          <a:bodyPr wrap="square" rtlCol="0">
            <a:spAutoFit/>
          </a:bodyPr>
          <a:lstStyle/>
          <a:p>
            <a:pPr marL="0" lvl="2"/>
            <a:r>
              <a:rPr lang="en-GB"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Solo C6</a:t>
            </a:r>
          </a:p>
          <a:p>
            <a:pPr marL="0" lvl="2"/>
            <a:r>
              <a:rPr lang="en-GB"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Carbon Monoxide</a:t>
            </a:r>
          </a:p>
        </p:txBody>
      </p:sp>
      <p:cxnSp>
        <p:nvCxnSpPr>
          <p:cNvPr id="18" name="Straight Connector 17"/>
          <p:cNvCxnSpPr/>
          <p:nvPr/>
        </p:nvCxnSpPr>
        <p:spPr bwMode="auto">
          <a:xfrm flipH="1">
            <a:off x="8435325" y="4885637"/>
            <a:ext cx="1909148" cy="0"/>
          </a:xfrm>
          <a:prstGeom prst="line">
            <a:avLst/>
          </a:prstGeom>
          <a:noFill/>
          <a:ln w="12700" cap="flat" cmpd="sng" algn="ctr">
            <a:solidFill>
              <a:srgbClr val="DA291C"/>
            </a:solidFill>
            <a:prstDash val="solid"/>
            <a:round/>
            <a:headEnd type="none" w="med" len="med"/>
            <a:tailEnd type="none" w="med" len="med"/>
          </a:ln>
          <a:effectLst/>
        </p:spPr>
      </p:cxnSp>
      <p:sp>
        <p:nvSpPr>
          <p:cNvPr id="19" name="Oval 18"/>
          <p:cNvSpPr/>
          <p:nvPr/>
        </p:nvSpPr>
        <p:spPr bwMode="auto">
          <a:xfrm>
            <a:off x="8403221" y="4845480"/>
            <a:ext cx="108000" cy="108000"/>
          </a:xfrm>
          <a:prstGeom prst="ellipse">
            <a:avLst/>
          </a:prstGeom>
          <a:solidFill>
            <a:srgbClr val="DA291C"/>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20" name="Oval 19"/>
          <p:cNvSpPr/>
          <p:nvPr/>
        </p:nvSpPr>
        <p:spPr bwMode="auto">
          <a:xfrm>
            <a:off x="3881304" y="5448796"/>
            <a:ext cx="108000" cy="108000"/>
          </a:xfrm>
          <a:prstGeom prst="ellipse">
            <a:avLst/>
          </a:prstGeom>
          <a:solidFill>
            <a:srgbClr val="DA291C"/>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pic>
        <p:nvPicPr>
          <p:cNvPr id="22" name="Audio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494616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12192000" cy="3284984"/>
          </a:xfrm>
          <a:prstGeom prst="rect">
            <a:avLst/>
          </a:prstGeom>
          <a:blipFill dpi="0" rotWithShape="1">
            <a:blip r:embed="rId5">
              <a:extLst>
                <a:ext uri="{BEBA8EAE-BF5A-486C-A8C5-ECC9F3942E4B}">
                  <a14:imgProps xmlns:a14="http://schemas.microsoft.com/office/drawing/2010/main">
                    <a14:imgLayer r:embed="rId6">
                      <a14:imgEffect>
                        <a14:artisticBlur/>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t="-99475" b="-48065"/>
            </a:stretch>
          </a:bli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 name="TextBox 2"/>
          <p:cNvSpPr txBox="1"/>
          <p:nvPr/>
        </p:nvSpPr>
        <p:spPr>
          <a:xfrm>
            <a:off x="1356821" y="1356716"/>
            <a:ext cx="3672408" cy="954107"/>
          </a:xfrm>
          <a:prstGeom prst="rect">
            <a:avLst/>
          </a:prstGeom>
          <a:noFill/>
        </p:spPr>
        <p:txBody>
          <a:bodyPr wrap="square" rtlCol="0">
            <a:spAutoFit/>
          </a:bodyPr>
          <a:lstStyle/>
          <a:p>
            <a:r>
              <a:rPr lang="en-GB" sz="2800" b="1" i="1" spc="-150" dirty="0" smtClean="0">
                <a:solidFill>
                  <a:schemeClr val="bg1"/>
                </a:solidFill>
                <a:latin typeface="Futura Md BT" panose="020B0602020204020303" pitchFamily="34" charset="0"/>
              </a:rPr>
              <a:t>FLAMMABLE OR</a:t>
            </a:r>
          </a:p>
          <a:p>
            <a:r>
              <a:rPr lang="en-GB" sz="2800" b="1" i="1" spc="-150" dirty="0" smtClean="0">
                <a:solidFill>
                  <a:schemeClr val="bg1"/>
                </a:solidFill>
                <a:latin typeface="Futura Md BT" panose="020B0602020204020303" pitchFamily="34" charset="0"/>
              </a:rPr>
              <a:t>NON-FLAMMABLE</a:t>
            </a:r>
            <a:endParaRPr lang="en-GB" sz="2800" b="1" i="1" spc="-150" dirty="0">
              <a:solidFill>
                <a:schemeClr val="bg1"/>
              </a:solidFill>
              <a:latin typeface="Futura Md BT" panose="020B0602020204020303" pitchFamily="34" charset="0"/>
            </a:endParaRPr>
          </a:p>
        </p:txBody>
      </p:sp>
      <p:cxnSp>
        <p:nvCxnSpPr>
          <p:cNvPr id="4" name="Straight Connector 3"/>
          <p:cNvCxnSpPr/>
          <p:nvPr/>
        </p:nvCxnSpPr>
        <p:spPr bwMode="auto">
          <a:xfrm flipH="1">
            <a:off x="1212805" y="1509733"/>
            <a:ext cx="93239" cy="648072"/>
          </a:xfrm>
          <a:prstGeom prst="line">
            <a:avLst/>
          </a:prstGeom>
          <a:noFill/>
          <a:ln w="57150" cap="flat" cmpd="sng" algn="ctr">
            <a:solidFill>
              <a:srgbClr val="DA291C"/>
            </a:solidFill>
            <a:prstDash val="solid"/>
            <a:round/>
            <a:headEnd type="none" w="med" len="med"/>
            <a:tailEnd type="none" w="med" len="med"/>
          </a:ln>
          <a:effectLst/>
        </p:spPr>
      </p:cxn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96400" y="6021288"/>
            <a:ext cx="1983533" cy="407979"/>
          </a:xfrm>
          <a:prstGeom prst="rect">
            <a:avLst/>
          </a:prstGeom>
        </p:spPr>
      </p:pic>
      <p:sp>
        <p:nvSpPr>
          <p:cNvPr id="6" name="TextBox 5"/>
          <p:cNvSpPr txBox="1"/>
          <p:nvPr/>
        </p:nvSpPr>
        <p:spPr>
          <a:xfrm>
            <a:off x="1410780" y="3933056"/>
            <a:ext cx="2184920" cy="1569660"/>
          </a:xfrm>
          <a:prstGeom prst="rect">
            <a:avLst/>
          </a:prstGeom>
          <a:noFill/>
        </p:spPr>
        <p:txBody>
          <a:bodyPr wrap="square" rtlCol="0">
            <a:spAutoFit/>
          </a:bodyPr>
          <a:lstStyle/>
          <a:p>
            <a:pPr marL="0" indent="0" eaLnBrk="1" hangingPunct="1">
              <a:buNone/>
            </a:pPr>
            <a:r>
              <a:rPr lang="en-GB" sz="2400" b="1"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Why </a:t>
            </a:r>
            <a:r>
              <a:rPr lang="en-GB" sz="2400" b="1" dirty="0" smtClean="0">
                <a:solidFill>
                  <a:srgbClr val="DA291C"/>
                </a:solidFill>
                <a:latin typeface="Lato" panose="020F0502020204030203" pitchFamily="34" charset="0"/>
                <a:ea typeface="Lato" panose="020F0502020204030203" pitchFamily="34" charset="0"/>
                <a:cs typeface="Lato" panose="020F0502020204030203" pitchFamily="34" charset="0"/>
              </a:rPr>
              <a:t>two</a:t>
            </a:r>
            <a:r>
              <a:rPr lang="en-GB" sz="2400" b="1"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 types of smoke aerosol?</a:t>
            </a:r>
            <a:endParaRPr lang="en-GB" sz="2400" b="1"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endParaRPr>
          </a:p>
        </p:txBody>
      </p:sp>
      <p:sp>
        <p:nvSpPr>
          <p:cNvPr id="7" name="Rectangle 6"/>
          <p:cNvSpPr/>
          <p:nvPr/>
        </p:nvSpPr>
        <p:spPr bwMode="auto">
          <a:xfrm>
            <a:off x="4295800" y="2636912"/>
            <a:ext cx="3024336" cy="2808312"/>
          </a:xfrm>
          <a:prstGeom prst="rect">
            <a:avLst/>
          </a:prstGeom>
          <a:solidFill>
            <a:schemeClr val="bg1"/>
          </a:solidFill>
          <a:ln w="19050" cap="flat" cmpd="sng" algn="ctr">
            <a:solidFill>
              <a:srgbClr val="DA291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8" name="TextBox 7"/>
          <p:cNvSpPr txBox="1"/>
          <p:nvPr/>
        </p:nvSpPr>
        <p:spPr>
          <a:xfrm>
            <a:off x="4583832" y="3500743"/>
            <a:ext cx="2353161" cy="1384995"/>
          </a:xfrm>
          <a:prstGeom prst="rect">
            <a:avLst/>
          </a:prstGeom>
          <a:noFill/>
          <a:effectLst/>
        </p:spPr>
        <p:txBody>
          <a:bodyPr wrap="square" rtlCol="0">
            <a:spAutoFit/>
          </a:bodyPr>
          <a:lstStyle/>
          <a:p>
            <a:r>
              <a:rPr lang="en-GB" sz="1400" b="1"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For where non-flammable is essential</a:t>
            </a:r>
            <a:endParaRPr lang="en-GB"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endParaRPr>
          </a:p>
          <a:p>
            <a:endParaRPr lang="en-GB"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endParaRPr>
          </a:p>
          <a:p>
            <a:r>
              <a:rPr lang="en-GB"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Solo A10 is the solution. Available in the standard 250ml can or as a 150ml.</a:t>
            </a:r>
            <a:endParaRPr lang="en-GB"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endParaRPr>
          </a:p>
        </p:txBody>
      </p:sp>
      <p:sp>
        <p:nvSpPr>
          <p:cNvPr id="9" name="TextBox 8"/>
          <p:cNvSpPr txBox="1"/>
          <p:nvPr/>
        </p:nvSpPr>
        <p:spPr>
          <a:xfrm>
            <a:off x="9696400" y="344235"/>
            <a:ext cx="2088232" cy="276999"/>
          </a:xfrm>
          <a:prstGeom prst="rect">
            <a:avLst/>
          </a:prstGeom>
          <a:noFill/>
        </p:spPr>
        <p:txBody>
          <a:bodyPr wrap="square" rtlCol="0">
            <a:spAutoFit/>
          </a:bodyPr>
          <a:lstStyle/>
          <a:p>
            <a:pPr algn="r"/>
            <a:r>
              <a:rPr lang="en-GB" sz="1200" dirty="0" smtClean="0">
                <a:solidFill>
                  <a:schemeClr val="bg1"/>
                </a:solidFill>
                <a:latin typeface="Lato" panose="020F0502020204030203" pitchFamily="34" charset="0"/>
                <a:ea typeface="Lato" panose="020F0502020204030203" pitchFamily="34" charset="0"/>
                <a:cs typeface="Lato" panose="020F0502020204030203" pitchFamily="34" charset="0"/>
              </a:rPr>
              <a:t>4. Aerosol Canisters</a:t>
            </a:r>
            <a:endParaRPr lang="en-GB"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0" name="Rectangle 9"/>
          <p:cNvSpPr/>
          <p:nvPr/>
        </p:nvSpPr>
        <p:spPr bwMode="auto">
          <a:xfrm>
            <a:off x="7464152" y="2642084"/>
            <a:ext cx="3024336" cy="2808312"/>
          </a:xfrm>
          <a:prstGeom prst="rect">
            <a:avLst/>
          </a:prstGeom>
          <a:solidFill>
            <a:schemeClr val="bg1"/>
          </a:solidFill>
          <a:ln w="19050" cap="flat" cmpd="sng" algn="ctr">
            <a:solidFill>
              <a:srgbClr val="DA291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11" name="TextBox 10"/>
          <p:cNvSpPr txBox="1"/>
          <p:nvPr/>
        </p:nvSpPr>
        <p:spPr>
          <a:xfrm>
            <a:off x="7752184" y="3505915"/>
            <a:ext cx="2549609" cy="1600438"/>
          </a:xfrm>
          <a:prstGeom prst="rect">
            <a:avLst/>
          </a:prstGeom>
          <a:noFill/>
          <a:effectLst/>
        </p:spPr>
        <p:txBody>
          <a:bodyPr wrap="square" rtlCol="0">
            <a:spAutoFit/>
          </a:bodyPr>
          <a:lstStyle/>
          <a:p>
            <a:r>
              <a:rPr lang="en-GB" sz="1400" b="1"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The ideal general purpose tester</a:t>
            </a:r>
          </a:p>
          <a:p>
            <a:endParaRPr lang="en-GB"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endParaRPr>
          </a:p>
          <a:p>
            <a:r>
              <a:rPr lang="en-GB"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Common with </a:t>
            </a:r>
            <a:r>
              <a:rPr lang="en-GB"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other pressurised aerosols, Solo </a:t>
            </a:r>
            <a:r>
              <a:rPr lang="en-GB"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A5 is a flammable product. </a:t>
            </a:r>
            <a:r>
              <a:rPr lang="en-GB"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Available in </a:t>
            </a:r>
            <a:r>
              <a:rPr lang="en-GB"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a standard </a:t>
            </a:r>
            <a:r>
              <a:rPr lang="en-GB"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250ml.</a:t>
            </a:r>
            <a:endParaRPr lang="en-GB"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endParaRPr>
          </a:p>
        </p:txBody>
      </p:sp>
      <p:sp>
        <p:nvSpPr>
          <p:cNvPr id="12" name="TextBox 11"/>
          <p:cNvSpPr txBox="1"/>
          <p:nvPr/>
        </p:nvSpPr>
        <p:spPr>
          <a:xfrm>
            <a:off x="4583832" y="2997148"/>
            <a:ext cx="1872208" cy="523220"/>
          </a:xfrm>
          <a:prstGeom prst="rect">
            <a:avLst/>
          </a:prstGeom>
          <a:noFill/>
        </p:spPr>
        <p:txBody>
          <a:bodyPr wrap="square" rtlCol="0">
            <a:spAutoFit/>
          </a:bodyPr>
          <a:lstStyle/>
          <a:p>
            <a:r>
              <a:rPr lang="en-GB" sz="2800" b="1" i="1" spc="-150" dirty="0" smtClean="0">
                <a:solidFill>
                  <a:schemeClr val="tx1">
                    <a:lumMod val="95000"/>
                    <a:lumOff val="5000"/>
                  </a:schemeClr>
                </a:solidFill>
                <a:latin typeface="Futura Md BT" panose="020B0602020204020303" pitchFamily="34" charset="0"/>
              </a:rPr>
              <a:t>SOLO A10</a:t>
            </a:r>
            <a:endParaRPr lang="en-GB" sz="2800" b="1" i="1" spc="-150" dirty="0">
              <a:solidFill>
                <a:schemeClr val="tx1">
                  <a:lumMod val="95000"/>
                  <a:lumOff val="5000"/>
                </a:schemeClr>
              </a:solidFill>
              <a:latin typeface="Futura Md BT" panose="020B0602020204020303" pitchFamily="34" charset="0"/>
            </a:endParaRPr>
          </a:p>
        </p:txBody>
      </p:sp>
      <p:sp>
        <p:nvSpPr>
          <p:cNvPr id="13" name="TextBox 12"/>
          <p:cNvSpPr txBox="1"/>
          <p:nvPr/>
        </p:nvSpPr>
        <p:spPr>
          <a:xfrm>
            <a:off x="7752184" y="2977523"/>
            <a:ext cx="1872208" cy="523220"/>
          </a:xfrm>
          <a:prstGeom prst="rect">
            <a:avLst/>
          </a:prstGeom>
          <a:noFill/>
        </p:spPr>
        <p:txBody>
          <a:bodyPr wrap="square" rtlCol="0">
            <a:spAutoFit/>
          </a:bodyPr>
          <a:lstStyle/>
          <a:p>
            <a:r>
              <a:rPr lang="en-GB" sz="2800" b="1" i="1" spc="-150" dirty="0" smtClean="0">
                <a:solidFill>
                  <a:schemeClr val="tx1">
                    <a:lumMod val="95000"/>
                    <a:lumOff val="5000"/>
                  </a:schemeClr>
                </a:solidFill>
                <a:latin typeface="Futura Md BT" panose="020B0602020204020303" pitchFamily="34" charset="0"/>
              </a:rPr>
              <a:t>SOLO A5</a:t>
            </a:r>
            <a:endParaRPr lang="en-GB" sz="2800" b="1" i="1" spc="-150" dirty="0">
              <a:solidFill>
                <a:schemeClr val="tx1">
                  <a:lumMod val="95000"/>
                  <a:lumOff val="5000"/>
                </a:schemeClr>
              </a:solidFill>
              <a:latin typeface="Futura Md BT" panose="020B0602020204020303" pitchFamily="34" charset="0"/>
            </a:endParaRPr>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87552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1871</TotalTime>
  <Words>4285</Words>
  <Application>Microsoft Office PowerPoint</Application>
  <PresentationFormat>Widescreen</PresentationFormat>
  <Paragraphs>389</Paragraphs>
  <Slides>13</Slides>
  <Notes>11</Notes>
  <HiddenSlides>0</HiddenSlides>
  <MMClips>14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Lato</vt:lpstr>
      <vt:lpstr>Futura Md BT</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 Arnold</dc:creator>
  <cp:lastModifiedBy>Paul Gatens</cp:lastModifiedBy>
  <cp:revision>125</cp:revision>
  <cp:lastPrinted>2020-03-17T11:18:04Z</cp:lastPrinted>
  <dcterms:created xsi:type="dcterms:W3CDTF">2020-01-24T14:23:23Z</dcterms:created>
  <dcterms:modified xsi:type="dcterms:W3CDTF">2020-10-06T16:14:05Z</dcterms:modified>
</cp:coreProperties>
</file>