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2"/>
  </p:notesMasterIdLst>
  <p:sldIdLst>
    <p:sldId id="477" r:id="rId2"/>
    <p:sldId id="418" r:id="rId3"/>
    <p:sldId id="471" r:id="rId4"/>
    <p:sldId id="472" r:id="rId5"/>
    <p:sldId id="473" r:id="rId6"/>
    <p:sldId id="474" r:id="rId7"/>
    <p:sldId id="475" r:id="rId8"/>
    <p:sldId id="476" r:id="rId9"/>
    <p:sldId id="478" r:id="rId10"/>
    <p:sldId id="479" r:id="rId11"/>
  </p:sldIdLst>
  <p:sldSz cx="12192000" cy="6858000"/>
  <p:notesSz cx="6858000" cy="9144000"/>
  <p:embeddedFontLst>
    <p:embeddedFont>
      <p:font typeface="Lato" panose="020F0502020204030203" pitchFamily="34" charset="0"/>
      <p:regular r:id="rId13"/>
      <p:bold r:id="rId14"/>
      <p:italic r:id="rId15"/>
      <p:boldItalic r:id="rId16"/>
    </p:embeddedFont>
    <p:embeddedFont>
      <p:font typeface="Futura Md BT" panose="020B0602020204020303" pitchFamily="34" charset="0"/>
      <p:regular r:id="rId17"/>
      <p:bold r:id="rId18"/>
      <p:italic r:id="rId19"/>
      <p:boldItalic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88" d="100"/>
          <a:sy n="88" d="100"/>
        </p:scale>
        <p:origin x="648" y="60"/>
      </p:cViewPr>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font" Target="fonts/font11.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font" Target="fonts/font10.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06/10/2020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detectortesters.com/blog/product-update-solo-battery-batons-charger/"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2772509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Solo battery baton and chargers</a:t>
            </a:r>
          </a:p>
          <a:p>
            <a:r>
              <a:rPr lang="en-GB" dirty="0" smtClean="0"/>
              <a:t>As with lots portable tools and gadgets these days most are powered by NiMH or Lithium battery packs. (NiCad's on the whole have been replaced long ago). Many of us do not appreciate that rechargeable batteries have a serviceable life and will at some time need to be replaced.</a:t>
            </a:r>
          </a:p>
          <a:p>
            <a:r>
              <a:rPr lang="en-GB" dirty="0" smtClean="0"/>
              <a:t> </a:t>
            </a:r>
          </a:p>
          <a:p>
            <a:r>
              <a:rPr lang="en-GB" dirty="0" smtClean="0"/>
              <a:t>Typical life expectancy for lithium or NiMH battery packs is around 500 recharges or 2-3 years, after such time the period between charging starts to decrease as the cells start to deteriorate. Once the battery usage time is less than the charge time, it is recommended to replace the battery. (charge times:</a:t>
            </a:r>
            <a:r>
              <a:rPr lang="en-GB" baseline="0" dirty="0" smtClean="0"/>
              <a:t> Up to </a:t>
            </a:r>
            <a:r>
              <a:rPr lang="en-GB" dirty="0" smtClean="0"/>
              <a:t>90 </a:t>
            </a:r>
            <a:r>
              <a:rPr lang="en-GB" dirty="0" err="1" smtClean="0"/>
              <a:t>mins</a:t>
            </a:r>
            <a:r>
              <a:rPr lang="en-GB" dirty="0" smtClean="0"/>
              <a:t> for Solo</a:t>
            </a:r>
            <a:r>
              <a:rPr lang="en-GB" baseline="0" dirty="0" smtClean="0"/>
              <a:t> battery batons and 2 hours for the Solo 365 lithium battery pack).</a:t>
            </a:r>
            <a:endParaRPr lang="en-GB" dirty="0" smtClean="0"/>
          </a:p>
          <a:p>
            <a:r>
              <a:rPr lang="en-GB" dirty="0" smtClean="0"/>
              <a:t> </a:t>
            </a:r>
          </a:p>
          <a:p>
            <a:r>
              <a:rPr lang="en-GB" dirty="0" smtClean="0"/>
              <a:t>How you look after your rechargeable battery packs will also have an impact on the serviceable life of a rechargeable battery pack.</a:t>
            </a:r>
          </a:p>
          <a:p>
            <a:endParaRPr lang="en-GB" dirty="0" smtClean="0"/>
          </a:p>
          <a:p>
            <a:r>
              <a:rPr lang="en-GB" dirty="0" smtClean="0"/>
              <a:t>In particular, insulating or exposing a charging battery pack to any form of external heat is not a good idea and at best is going to shorten the life or may be cause battery pack to deform and be completely unusable. </a:t>
            </a:r>
          </a:p>
          <a:p>
            <a:r>
              <a:rPr lang="en-GB" dirty="0" smtClean="0"/>
              <a:t> </a:t>
            </a:r>
          </a:p>
          <a:p>
            <a:r>
              <a:rPr lang="en-GB" dirty="0" smtClean="0"/>
              <a:t>Solo battery baton and charger compatibility</a:t>
            </a:r>
          </a:p>
          <a:p>
            <a:pPr fontAlgn="ctr"/>
            <a:r>
              <a:rPr lang="en-GB" dirty="0" smtClean="0"/>
              <a:t>Solo 727 Mk2 is</a:t>
            </a:r>
            <a:r>
              <a:rPr lang="en-GB" baseline="0" dirty="0" smtClean="0"/>
              <a:t> compatible with both Solo 760 (2.2Ah) and Solo 770 (3Ah)</a:t>
            </a:r>
          </a:p>
          <a:p>
            <a:pPr defTabSz="881906" fontAlgn="ctr"/>
            <a:r>
              <a:rPr lang="en-GB" dirty="0" smtClean="0"/>
              <a:t>Solo 727 is a 3.0Ah charger designed to be used with the Solo 770, 3.0Ah battery baton</a:t>
            </a:r>
          </a:p>
          <a:p>
            <a:pPr fontAlgn="ctr"/>
            <a:endParaRPr lang="en-GB" dirty="0" smtClean="0"/>
          </a:p>
          <a:p>
            <a:pPr fontAlgn="ctr"/>
            <a:r>
              <a:rPr lang="en-GB" dirty="0" smtClean="0"/>
              <a:t>Solo 365 (lithium) battery and charger</a:t>
            </a:r>
          </a:p>
          <a:p>
            <a:pPr fontAlgn="ctr"/>
            <a:r>
              <a:rPr lang="en-GB" dirty="0" smtClean="0"/>
              <a:t>Spare 1060-001 is compatible with the Solo 370 lithium battery.</a:t>
            </a:r>
          </a:p>
          <a:p>
            <a:pPr fontAlgn="ctr"/>
            <a:endParaRPr lang="en-GB" dirty="0" smtClean="0"/>
          </a:p>
          <a:p>
            <a:pPr fontAlgn="ctr"/>
            <a:r>
              <a:rPr lang="en-GB" dirty="0" smtClean="0"/>
              <a:t>Discontinued chargers and battery batons</a:t>
            </a:r>
          </a:p>
          <a:p>
            <a:pPr fontAlgn="ctr"/>
            <a:r>
              <a:rPr lang="en-GB" dirty="0" smtClean="0"/>
              <a:t>Solo 727 Mk1 is a 3Ah charger designed to be used only with Solo 770 (3Ah) </a:t>
            </a:r>
            <a:r>
              <a:rPr lang="en-GB" dirty="0" err="1" smtClean="0"/>
              <a:t>nattery</a:t>
            </a:r>
            <a:r>
              <a:rPr lang="en-GB" dirty="0" smtClean="0"/>
              <a:t> baton</a:t>
            </a:r>
          </a:p>
          <a:p>
            <a:pPr fontAlgn="ctr"/>
            <a:r>
              <a:rPr lang="en-GB" dirty="0" smtClean="0"/>
              <a:t>Solo 726 is a 2.2Ah charger designed to be used with the Solo 760, (2.2Ah) battery baton</a:t>
            </a:r>
          </a:p>
          <a:p>
            <a:pPr fontAlgn="ctr"/>
            <a:r>
              <a:rPr lang="en-GB" dirty="0" smtClean="0"/>
              <a:t>Solo 725</a:t>
            </a:r>
            <a:r>
              <a:rPr lang="en-GB" baseline="0" dirty="0" smtClean="0"/>
              <a:t> is a 2.2Ah charger and was designed to charge Solo 720 (2.2Ah) </a:t>
            </a:r>
            <a:r>
              <a:rPr lang="en-GB" baseline="0" dirty="0" err="1" smtClean="0"/>
              <a:t>Nicad</a:t>
            </a:r>
            <a:r>
              <a:rPr lang="en-GB" baseline="0" dirty="0" smtClean="0"/>
              <a:t>)</a:t>
            </a:r>
            <a:endParaRPr lang="en-GB" dirty="0" smtClean="0"/>
          </a:p>
          <a:p>
            <a:r>
              <a:rPr lang="en-GB" dirty="0" smtClean="0"/>
              <a:t> </a:t>
            </a:r>
          </a:p>
          <a:p>
            <a:r>
              <a:rPr lang="en-GB" b="1" dirty="0" smtClean="0"/>
              <a:t>Note:</a:t>
            </a:r>
            <a:r>
              <a:rPr lang="en-GB" dirty="0" smtClean="0"/>
              <a:t> If you connect a Solo 727 charger to a Solo 760, it will not work! The Solo 727 charger is wired to be fail safe so that the smaller capacity battery cannot be over charged. See further information here - </a:t>
            </a:r>
            <a:r>
              <a:rPr lang="en-GB" dirty="0" smtClean="0">
                <a:hlinkClick r:id="rId3"/>
              </a:rPr>
              <a:t>http://www.detectortesters.com/blog/product-update-solo-battery-batons-charger/</a:t>
            </a:r>
            <a:endParaRPr lang="en-GB" dirty="0" smtClean="0"/>
          </a:p>
          <a:p>
            <a:r>
              <a:rPr lang="en-GB" dirty="0" smtClean="0"/>
              <a:t>  </a:t>
            </a:r>
          </a:p>
          <a:p>
            <a:r>
              <a:rPr lang="en-GB" dirty="0" smtClean="0"/>
              <a:t>Charging in a vehicle (12 volts)</a:t>
            </a:r>
          </a:p>
          <a:p>
            <a:r>
              <a:rPr lang="en-GB" dirty="0" smtClean="0"/>
              <a:t>When charging the battery pack in the vehicle, it can be fairly common practice to place the charger and battery in the foot well of the car and if it is cold outside, the car/van heater may be set to maximum and heat applied to the foot well. The battery will soon start to overheat which can lead to cell damage or in extreme cases physically deformed battery packs.</a:t>
            </a:r>
          </a:p>
          <a:p>
            <a:r>
              <a:rPr lang="en-GB" dirty="0" smtClean="0"/>
              <a:t> </a:t>
            </a:r>
          </a:p>
          <a:p>
            <a:r>
              <a:rPr lang="en-GB" dirty="0" smtClean="0"/>
              <a:t>There are other scenarios where a battery under charge may be inadvertently placed in direct sunlight; close to a source of heat or even charged within an insulated sleeve in a bag which will also cause the cells in the battery baton to overheat.</a:t>
            </a:r>
          </a:p>
          <a:p>
            <a:r>
              <a:rPr lang="en-GB" dirty="0" smtClean="0"/>
              <a:t>Another consideration is to make sure that the power supply that the Solo charger is attached to is not going to be interrupted as this will cause the charging cycle to restart and can also lead to the battery overheating. </a:t>
            </a:r>
          </a:p>
          <a:p>
            <a:r>
              <a:rPr lang="en-GB" dirty="0" smtClean="0"/>
              <a:t>In the Solo 727/726 instructions it does state that if the battery becomes hot to touch (55/60°C) then the battery and charger should be disconnected.</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35616495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all take rechargeable battery packs for granted. - </a:t>
            </a:r>
            <a:r>
              <a:rPr lang="en-GB" b="1" dirty="0" smtClean="0"/>
              <a:t>Read instructions</a:t>
            </a:r>
          </a:p>
          <a:p>
            <a:r>
              <a:rPr lang="en-GB" dirty="0" smtClean="0"/>
              <a:t>Fire statistics show that incorrect use or faulty rechargeable battery packs and chargers are a concert</a:t>
            </a:r>
          </a:p>
          <a:p>
            <a:endParaRPr lang="en-GB" dirty="0" smtClean="0"/>
          </a:p>
          <a:p>
            <a:r>
              <a:rPr lang="en-GB" dirty="0" smtClean="0"/>
              <a:t>Key Cautions and warnings</a:t>
            </a:r>
          </a:p>
          <a:p>
            <a:pPr lvl="1"/>
            <a:r>
              <a:rPr lang="en-GB" dirty="0" smtClean="0"/>
              <a:t>Never leave a charging battery unattended</a:t>
            </a:r>
          </a:p>
          <a:p>
            <a:pPr lvl="1"/>
            <a:r>
              <a:rPr lang="en-GB" dirty="0" smtClean="0"/>
              <a:t>Do not cover battery or charger when in use</a:t>
            </a:r>
          </a:p>
          <a:p>
            <a:pPr lvl="1"/>
            <a:r>
              <a:rPr lang="en-GB" dirty="0" smtClean="0"/>
              <a:t>Do not expose a charging battery to direct sunlight or heat</a:t>
            </a:r>
          </a:p>
          <a:p>
            <a:pPr lvl="1"/>
            <a:r>
              <a:rPr lang="en-GB" dirty="0" smtClean="0"/>
              <a:t>Do not allow a charger to cycle charge a hot battery</a:t>
            </a:r>
          </a:p>
          <a:p>
            <a:pPr lvl="1"/>
            <a:r>
              <a:rPr lang="en-GB" dirty="0" smtClean="0"/>
              <a:t>Do not leave charger connected to a fully charged battery if power to the charger could be repeatedly disrupted. Potential of overheating.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3599061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Solo battery pack deformation</a:t>
            </a:r>
          </a:p>
          <a:p>
            <a:r>
              <a:rPr lang="en-GB" dirty="0" smtClean="0"/>
              <a:t>As the battery cells are arranged in a line to form the battery baton, any excess heat via insulation</a:t>
            </a:r>
            <a:r>
              <a:rPr lang="en-GB" baseline="0" dirty="0" smtClean="0"/>
              <a:t> or cycle charging can cause a deformation of the battery.  The latest Solo 727 mk2 overcomes this issue and cuts out the charge cycle in the event of high temperatures, stopping any form of damage the battery baton</a:t>
            </a:r>
          </a:p>
          <a:p>
            <a:endParaRPr lang="en-GB" baseline="0" dirty="0" smtClean="0"/>
          </a:p>
          <a:p>
            <a:r>
              <a:rPr lang="en-GB" baseline="0" dirty="0" smtClean="0"/>
              <a:t>All earlier chargers, including Solo 725; 726 and 727 Mk1 can cause a battery if the charger is allowed to cycle charge a hot battery.  With modern vehicles that have ‘Stop Start’ technology, the re-engagement of the car engine starter motor causes the a volt drop across the car battery, which then cause the above mentioned chargers to restart the cycling cycle.  When this is allowed to happen, the battery baton under charge can over heat and deform.  It is also possible for the same issue to occur, when connecting the charger to a permanent 12 volt supply and when many short journeys are under taken.  Please disconnect once the baton is fully charged.</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84865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Solo 727 mk2</a:t>
            </a:r>
          </a:p>
          <a:p>
            <a:r>
              <a:rPr lang="en-GB" b="0" dirty="0" smtClean="0"/>
              <a:t>Has mains and 12 volt connections (do not connect both at the same time).  Optional mains leads available with different regional plugs.</a:t>
            </a:r>
          </a:p>
          <a:p>
            <a:endParaRPr lang="en-GB" b="1" dirty="0" smtClean="0"/>
          </a:p>
          <a:p>
            <a:r>
              <a:rPr lang="en-GB" b="1" dirty="0" smtClean="0"/>
              <a:t>Solo 365 Lithium battery and charger</a:t>
            </a:r>
          </a:p>
          <a:p>
            <a:endParaRPr lang="en-GB" dirty="0" smtClean="0"/>
          </a:p>
          <a:p>
            <a:pPr defTabSz="881906">
              <a:defRPr/>
            </a:pPr>
            <a:r>
              <a:rPr lang="en-GB" dirty="0" smtClean="0"/>
              <a:t>Solo 365 has a all new internal Lithium battery and universal USB charger,</a:t>
            </a:r>
            <a:r>
              <a:rPr lang="en-GB" baseline="0" dirty="0" smtClean="0"/>
              <a:t> </a:t>
            </a:r>
            <a:r>
              <a:rPr lang="en-GB" dirty="0" smtClean="0"/>
              <a:t>with adapters for the following regions -</a:t>
            </a:r>
          </a:p>
          <a:p>
            <a:pPr marL="165358" indent="-165358" fontAlgn="ctr">
              <a:buFont typeface="Arial" panose="020B0604020202020204" pitchFamily="34" charset="0"/>
              <a:buChar char="•"/>
            </a:pPr>
            <a:r>
              <a:rPr lang="en-GB" dirty="0" smtClean="0"/>
              <a:t>UK</a:t>
            </a:r>
          </a:p>
          <a:p>
            <a:pPr marL="165358" indent="-165358" fontAlgn="ctr">
              <a:buFont typeface="Arial" panose="020B0604020202020204" pitchFamily="34" charset="0"/>
              <a:buChar char="•"/>
            </a:pPr>
            <a:r>
              <a:rPr lang="en-GB" dirty="0" smtClean="0"/>
              <a:t>Europe</a:t>
            </a:r>
          </a:p>
          <a:p>
            <a:pPr marL="165358" indent="-165358" fontAlgn="ctr">
              <a:buFont typeface="Arial" panose="020B0604020202020204" pitchFamily="34" charset="0"/>
              <a:buChar char="•"/>
            </a:pPr>
            <a:r>
              <a:rPr lang="en-GB" dirty="0" smtClean="0"/>
              <a:t>US</a:t>
            </a:r>
          </a:p>
          <a:p>
            <a:pPr marL="165358" indent="-165358" fontAlgn="ctr">
              <a:buFont typeface="Arial" panose="020B0604020202020204" pitchFamily="34" charset="0"/>
              <a:buChar char="•"/>
            </a:pPr>
            <a:r>
              <a:rPr lang="en-GB" dirty="0" smtClean="0"/>
              <a:t>Australia</a:t>
            </a:r>
          </a:p>
          <a:p>
            <a:endParaRPr lang="en-GB" dirty="0" smtClean="0"/>
          </a:p>
          <a:p>
            <a:r>
              <a:rPr lang="en-GB" dirty="0" smtClean="0"/>
              <a:t>The Solo 365 charger is rated at 1.8A.  Many users may use aftermarket alternative chargers.</a:t>
            </a:r>
            <a:r>
              <a:rPr lang="en-GB" baseline="0" dirty="0" smtClean="0"/>
              <a:t>  Make sure you are aware of the charging current.  Modern Smart Phone chargers, charge at 2.1 or 2.4A these chargers are fine to use.  If you use a lower powered 1.2A charger, the Solo 370 will not fully charge and the battery LED indicator may stay Red and not change to Green to indicate battery is charged.</a:t>
            </a:r>
          </a:p>
          <a:p>
            <a:endParaRPr lang="en-GB" baseline="0" dirty="0" smtClean="0"/>
          </a:p>
          <a:p>
            <a:r>
              <a:rPr lang="en-GB" baseline="0" dirty="0" smtClean="0"/>
              <a:t>The micro USB lead that is supplied is specifically designed for efficient and fast charging of the Solo 370, use of an alternative micro USB lead may cause the Red LED to flash, especially if the lead is long and the conductors are thin.</a:t>
            </a:r>
          </a:p>
          <a:p>
            <a:endParaRPr lang="en-GB" baseline="0" dirty="0" smtClean="0"/>
          </a:p>
          <a:p>
            <a:pPr defTabSz="881906">
              <a:defRPr/>
            </a:pPr>
            <a:r>
              <a:rPr lang="en-GB" baseline="0" dirty="0" smtClean="0"/>
              <a:t>If in doubt, always used the supplied charger and lead, which are available to purchase separately under part number - </a:t>
            </a:r>
            <a:r>
              <a:rPr lang="en-GB" dirty="0" smtClean="0"/>
              <a:t>Spare1060-001</a:t>
            </a:r>
          </a:p>
          <a:p>
            <a:pPr defTabSz="881906">
              <a:defRPr/>
            </a:pPr>
            <a:endParaRPr lang="en-GB" dirty="0" smtClean="0"/>
          </a:p>
          <a:p>
            <a:pPr defTabSz="881906">
              <a:defRPr/>
            </a:pPr>
            <a:r>
              <a:rPr lang="en-GB" dirty="0" smtClean="0"/>
              <a:t>Around 200 test from a Solo</a:t>
            </a:r>
            <a:r>
              <a:rPr lang="en-GB" baseline="0" dirty="0" smtClean="0"/>
              <a:t> 370 battery in good condition and state of charge</a:t>
            </a:r>
            <a:endParaRPr lang="en-GB" dirty="0" smtClean="0"/>
          </a:p>
          <a:p>
            <a:endParaRPr lang="en-GB" baseline="0"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6</a:t>
            </a:fld>
            <a:endParaRPr lang="en-GB" dirty="0"/>
          </a:p>
        </p:txBody>
      </p:sp>
    </p:spTree>
    <p:extLst>
      <p:ext uri="{BB962C8B-B14F-4D97-AF65-F5344CB8AC3E}">
        <p14:creationId xmlns:p14="http://schemas.microsoft.com/office/powerpoint/2010/main" val="727906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Solo 610</a:t>
            </a:r>
            <a:r>
              <a:rPr lang="en-GB" dirty="0" smtClean="0"/>
              <a:t>, is a large capacity holdall that has three internal sections; sleeves to carry two battery batons and a front pocket to hold a Solo 200 removal</a:t>
            </a:r>
            <a:r>
              <a:rPr lang="en-GB" baseline="0" dirty="0" smtClean="0"/>
              <a:t> tool.</a:t>
            </a:r>
          </a:p>
          <a:p>
            <a:endParaRPr lang="en-GB" baseline="0" dirty="0" smtClean="0"/>
          </a:p>
          <a:p>
            <a:r>
              <a:rPr lang="en-GB" baseline="0" dirty="0" smtClean="0"/>
              <a:t>Plenty of room for two separate Solo testers; charger; spare aerosols; tools and still room for sandwiches!</a:t>
            </a:r>
          </a:p>
          <a:p>
            <a:endParaRPr lang="en-GB" dirty="0" smtClean="0"/>
          </a:p>
          <a:p>
            <a:pPr defTabSz="881906">
              <a:defRPr/>
            </a:pPr>
            <a:r>
              <a:rPr lang="en-GB" dirty="0" smtClean="0"/>
              <a:t>Note: As the capacity of the Solo 610 is large, it is very easy to overload the bag and either cause back strain or damage the bag.</a:t>
            </a:r>
          </a:p>
          <a:p>
            <a:endParaRPr lang="en-GB" dirty="0" smtClean="0"/>
          </a:p>
          <a:p>
            <a:r>
              <a:rPr lang="en-GB" b="1" dirty="0" smtClean="0"/>
              <a:t>Solo 602</a:t>
            </a:r>
            <a:r>
              <a:rPr lang="en-GB" dirty="0" smtClean="0"/>
              <a:t>, is a</a:t>
            </a:r>
            <a:r>
              <a:rPr lang="en-GB" baseline="0" dirty="0" smtClean="0"/>
              <a:t> suitable pole bag that will hold one telescopic pole and three separate extension poles.  The Solo 602 can be attached to the top of the Solo 610 for ease of carriage to and from site.</a:t>
            </a:r>
          </a:p>
          <a:p>
            <a:endParaRPr lang="en-GB" baseline="0" dirty="0" smtClean="0"/>
          </a:p>
          <a:p>
            <a:r>
              <a:rPr lang="en-GB" b="1" baseline="0" dirty="0" smtClean="0"/>
              <a:t>Solo 611</a:t>
            </a:r>
            <a:r>
              <a:rPr lang="en-GB" baseline="0" dirty="0" smtClean="0"/>
              <a:t>, is our recently introduced Urban Rucksack that has multiple compartments for one test head; consumable; battery pack and charger.  There is also a place to carry a laptop and power supply.</a:t>
            </a:r>
          </a:p>
          <a:p>
            <a:endParaRPr lang="en-GB" baseline="0" dirty="0" smtClean="0"/>
          </a:p>
          <a:p>
            <a:r>
              <a:rPr lang="en-GB" b="1" baseline="0" dirty="0" smtClean="0"/>
              <a:t>Solo 612</a:t>
            </a:r>
            <a:r>
              <a:rPr lang="en-GB" baseline="0" dirty="0" smtClean="0"/>
              <a:t>, is bag specially designed to carry the new Urban Solo poles. One Solo 110 4 section telescopic and three Solo 111 extensions</a:t>
            </a:r>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1888130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Solo Urban Kit</a:t>
            </a:r>
          </a:p>
          <a:p>
            <a:r>
              <a:rPr lang="en-GB" dirty="0" smtClean="0"/>
              <a:t>This slide shows a YouTube video of the Solo Urban kit.  The video can be found here - https://youtu.be/CvSE9vFA68c</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442533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3205054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10</a:t>
            </a:fld>
            <a:endParaRPr lang="en-GB" dirty="0"/>
          </a:p>
        </p:txBody>
      </p:sp>
    </p:spTree>
    <p:extLst>
      <p:ext uri="{BB962C8B-B14F-4D97-AF65-F5344CB8AC3E}">
        <p14:creationId xmlns:p14="http://schemas.microsoft.com/office/powerpoint/2010/main" val="406900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slideLayout" Target="../slideLayouts/slideLayout1.xml"/><Relationship Id="rId7" Type="http://schemas.microsoft.com/office/2007/relationships/hdphoto" Target="../media/hdphoto7.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eg"/><Relationship Id="rId11" Type="http://schemas.openxmlformats.org/officeDocument/2006/relationships/image" Target="../media/image3.png"/><Relationship Id="rId5" Type="http://schemas.openxmlformats.org/officeDocument/2006/relationships/image" Target="../media/image2.png"/><Relationship Id="rId10" Type="http://schemas.openxmlformats.org/officeDocument/2006/relationships/image" Target="../media/image9.jpeg"/><Relationship Id="rId4" Type="http://schemas.openxmlformats.org/officeDocument/2006/relationships/notesSlide" Target="../notesSlides/notesSlide2.xml"/><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microsoft.com/office/2007/relationships/hdphoto" Target="../media/hdphoto4.wdp"/><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slideLayout" Target="../slideLayouts/slideLayout1.xml"/><Relationship Id="rId7" Type="http://schemas.microsoft.com/office/2007/relationships/hdphoto" Target="../media/hdphoto3.wdp"/><Relationship Id="rId12" Type="http://schemas.openxmlformats.org/officeDocument/2006/relationships/image" Target="../media/image3.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7.png"/><Relationship Id="rId11" Type="http://schemas.openxmlformats.org/officeDocument/2006/relationships/image" Target="../media/image16.png"/><Relationship Id="rId5" Type="http://schemas.openxmlformats.org/officeDocument/2006/relationships/image" Target="../media/image2.png"/><Relationship Id="rId10" Type="http://schemas.microsoft.com/office/2007/relationships/hdphoto" Target="../media/hdphoto5.wdp"/><Relationship Id="rId4" Type="http://schemas.openxmlformats.org/officeDocument/2006/relationships/notesSlide" Target="../notesSlides/notesSlide5.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microsoft.com/office/2007/relationships/hdphoto" Target="../media/hdphoto6.wdp"/><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7.png"/><Relationship Id="rId5" Type="http://schemas.openxmlformats.org/officeDocument/2006/relationships/image" Target="../media/image2.png"/><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9.m4a"/><Relationship Id="rId7" Type="http://schemas.openxmlformats.org/officeDocument/2006/relationships/image" Target="../media/image18.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notesSlide" Target="../notesSlides/notesSlide7.xml"/><Relationship Id="rId5" Type="http://schemas.openxmlformats.org/officeDocument/2006/relationships/slideLayout" Target="../slideLayouts/slideLayout1.xml"/><Relationship Id="rId4" Type="http://schemas.openxmlformats.org/officeDocument/2006/relationships/audio" Target="../media/media9.m4a"/></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307777"/>
          </a:xfrm>
          <a:prstGeom prst="rect">
            <a:avLst/>
          </a:prstGeom>
          <a:noFill/>
        </p:spPr>
        <p:txBody>
          <a:bodyPr wrap="square" rtlCol="0">
            <a:spAutoFit/>
          </a:bodyPr>
          <a:lstStyle/>
          <a:p>
            <a:pPr>
              <a:defRPr/>
            </a:pPr>
            <a:r>
              <a:rPr lang="en-GB" sz="1400" b="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False Alarms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5</a:t>
            </a:r>
            <a:endParaRPr lang="en-GB" sz="4400" b="1" i="1" spc="-150" dirty="0">
              <a:solidFill>
                <a:schemeClr val="bg1">
                  <a:lumMod val="7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6</a:t>
            </a:r>
            <a:endParaRPr lang="en-GB" sz="4400" b="1" i="1" spc="-150" dirty="0">
              <a:solidFill>
                <a:schemeClr val="bg1">
                  <a:lumMod val="7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7</a:t>
            </a:r>
            <a:endParaRPr lang="en-GB" sz="4400" b="1" i="1" spc="-150" dirty="0">
              <a:solidFill>
                <a:schemeClr val="bg1">
                  <a:lumMod val="7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8</a:t>
            </a:r>
            <a:endParaRPr lang="en-GB" sz="4400" b="1" i="1" spc="-150" dirty="0">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9</a:t>
            </a:r>
            <a:endParaRPr lang="en-GB" sz="4400" b="1" i="1" spc="-150" dirty="0">
              <a:solidFill>
                <a:schemeClr val="bg1">
                  <a:lumMod val="6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294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497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 t="-19299" r="-12513" b="-1404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367808" y="692696"/>
            <a:ext cx="4464496" cy="4464496"/>
          </a:xfrm>
          <a:prstGeom prst="rect">
            <a:avLst/>
          </a:prstGeom>
          <a:blipFill dpi="0" rotWithShape="1">
            <a:blip r:embed="rId6">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7833" t="-45162" r="-109425" b="-59676"/>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8</a:t>
            </a:r>
            <a:endParaRPr lang="en-GB" sz="4400" b="1" i="1" spc="-150" dirty="0">
              <a:solidFill>
                <a:schemeClr val="bg1"/>
              </a:solidFill>
              <a:latin typeface="Futura Md BT" panose="020B0602020204020303" pitchFamily="34" charset="0"/>
            </a:endParaRPr>
          </a:p>
        </p:txBody>
      </p:sp>
      <p:sp>
        <p:nvSpPr>
          <p:cNvPr id="7" name="TextBox 6"/>
          <p:cNvSpPr txBox="1"/>
          <p:nvPr/>
        </p:nvSpPr>
        <p:spPr>
          <a:xfrm>
            <a:off x="1847527" y="2924944"/>
            <a:ext cx="2549735" cy="1200329"/>
          </a:xfrm>
          <a:prstGeom prst="rect">
            <a:avLst/>
          </a:prstGeom>
          <a:noFill/>
        </p:spPr>
        <p:txBody>
          <a:bodyPr wrap="square" rtlCol="0">
            <a:spAutoFit/>
          </a:bodyPr>
          <a:lstStyle/>
          <a:p>
            <a:pPr>
              <a:defRPr/>
            </a:pP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Solo Battery </a:t>
            </a:r>
            <a:r>
              <a:rPr lang="en-GB" sz="2400" b="1" dirty="0" smtClean="0">
                <a:solidFill>
                  <a:schemeClr val="bg1"/>
                </a:solidFill>
                <a:latin typeface="Lato" panose="020F0502020204030203" pitchFamily="34" charset="0"/>
                <a:ea typeface="Lato" panose="020F0502020204030203" pitchFamily="34" charset="0"/>
                <a:cs typeface="Lato" panose="020F0502020204030203" pitchFamily="34" charset="0"/>
              </a:rPr>
              <a:t>Batons, Chargers &amp; Accessories</a:t>
            </a:r>
            <a:endParaRPr lang="en-GB" sz="24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33934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3" name="TextBox 2"/>
          <p:cNvSpPr txBox="1"/>
          <p:nvPr/>
        </p:nvSpPr>
        <p:spPr>
          <a:xfrm>
            <a:off x="8320561" y="344235"/>
            <a:ext cx="3464071"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8. Solo Battery Batons, Chargers &amp; Accessories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p:cNvSpPr txBox="1"/>
          <p:nvPr/>
        </p:nvSpPr>
        <p:spPr>
          <a:xfrm>
            <a:off x="1193539" y="530453"/>
            <a:ext cx="5054110" cy="954107"/>
          </a:xfrm>
          <a:prstGeom prst="rect">
            <a:avLst/>
          </a:prstGeom>
          <a:noFill/>
        </p:spPr>
        <p:txBody>
          <a:bodyPr wrap="square" rtlCol="0">
            <a:spAutoFit/>
          </a:bodyPr>
          <a:lstStyle/>
          <a:p>
            <a:r>
              <a:rPr lang="en-GB" sz="2800" b="1" i="1" spc="-150" dirty="0" smtClean="0">
                <a:latin typeface="Futura Md BT" panose="020B0602020204020303" pitchFamily="34" charset="0"/>
              </a:rPr>
              <a:t>SOLO BATTERY &amp; CHARGER COMPATIBILITY</a:t>
            </a:r>
          </a:p>
        </p:txBody>
      </p:sp>
      <p:cxnSp>
        <p:nvCxnSpPr>
          <p:cNvPr id="5" name="Straight Connector 4"/>
          <p:cNvCxnSpPr/>
          <p:nvPr/>
        </p:nvCxnSpPr>
        <p:spPr bwMode="auto">
          <a:xfrm flipH="1">
            <a:off x="1049524" y="683470"/>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570261"/>
            <a:ext cx="6298282" cy="3219122"/>
          </a:xfrm>
          <a:prstGeom prst="rect">
            <a:avLst/>
          </a:prstGeom>
        </p:spPr>
      </p:pic>
      <p:sp>
        <p:nvSpPr>
          <p:cNvPr id="7" name="Parallelogram 6"/>
          <p:cNvSpPr/>
          <p:nvPr/>
        </p:nvSpPr>
        <p:spPr bwMode="auto">
          <a:xfrm>
            <a:off x="7305919" y="1361797"/>
            <a:ext cx="1131535" cy="2004719"/>
          </a:xfrm>
          <a:prstGeom prst="parallelogram">
            <a:avLst>
              <a:gd name="adj" fmla="val 35350"/>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Parallelogram 7"/>
          <p:cNvSpPr/>
          <p:nvPr/>
        </p:nvSpPr>
        <p:spPr bwMode="auto">
          <a:xfrm>
            <a:off x="5991088" y="2289989"/>
            <a:ext cx="916752" cy="1624192"/>
          </a:xfrm>
          <a:prstGeom prst="parallelogram">
            <a:avLst>
              <a:gd name="adj" fmla="val 32563"/>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Parallelogram 8"/>
          <p:cNvSpPr/>
          <p:nvPr/>
        </p:nvSpPr>
        <p:spPr bwMode="auto">
          <a:xfrm>
            <a:off x="6107805" y="2451569"/>
            <a:ext cx="2329649" cy="3773708"/>
          </a:xfrm>
          <a:prstGeom prst="parallelogram">
            <a:avLst>
              <a:gd name="adj" fmla="val 30221"/>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Parallelogram 9"/>
          <p:cNvSpPr/>
          <p:nvPr/>
        </p:nvSpPr>
        <p:spPr bwMode="auto">
          <a:xfrm>
            <a:off x="6589325" y="469971"/>
            <a:ext cx="1450050" cy="2348880"/>
          </a:xfrm>
          <a:prstGeom prst="parallelogram">
            <a:avLst>
              <a:gd name="adj" fmla="val 32766"/>
            </a:avLst>
          </a:prstGeom>
          <a:blipFill dpi="0" rotWithShape="1">
            <a:blip r:embed="rId7" cstate="print">
              <a:grayscl/>
              <a:extLst>
                <a:ext uri="{BEBA8EAE-BF5A-486C-A8C5-ECC9F3942E4B}">
                  <a14:imgProps xmlns:a14="http://schemas.microsoft.com/office/drawing/2010/main">
                    <a14:imgLayer r:embed="rId8">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11" name="Picture 10"/>
          <p:cNvPicPr>
            <a:picLocks noChangeAspect="1"/>
          </p:cNvPicPr>
          <p:nvPr/>
        </p:nvPicPr>
        <p:blipFill rotWithShape="1">
          <a:blip r:embed="rId9" cstate="print">
            <a:extLst>
              <a:ext uri="{28A0092B-C50C-407E-A947-70E740481C1C}">
                <a14:useLocalDpi xmlns:a14="http://schemas.microsoft.com/office/drawing/2010/main" val="0"/>
              </a:ext>
            </a:extLst>
          </a:blip>
          <a:srcRect l="23640" t="20250" r="24042" b="18976"/>
          <a:stretch/>
        </p:blipFill>
        <p:spPr>
          <a:xfrm>
            <a:off x="9112470" y="4199117"/>
            <a:ext cx="2076543" cy="1608083"/>
          </a:xfrm>
          <a:prstGeom prst="rect">
            <a:avLst/>
          </a:prstGeom>
        </p:spPr>
      </p:pic>
      <p:pic>
        <p:nvPicPr>
          <p:cNvPr id="12" name="Picture 11"/>
          <p:cNvPicPr>
            <a:picLocks noChangeAspect="1"/>
          </p:cNvPicPr>
          <p:nvPr/>
        </p:nvPicPr>
        <p:blipFill rotWithShape="1">
          <a:blip r:embed="rId10" cstate="print">
            <a:extLst>
              <a:ext uri="{28A0092B-C50C-407E-A947-70E740481C1C}">
                <a14:useLocalDpi xmlns:a14="http://schemas.microsoft.com/office/drawing/2010/main" val="0"/>
              </a:ext>
            </a:extLst>
          </a:blip>
          <a:srcRect l="3170" b="14613"/>
          <a:stretch/>
        </p:blipFill>
        <p:spPr>
          <a:xfrm>
            <a:off x="8828689" y="2426871"/>
            <a:ext cx="2832553" cy="1665202"/>
          </a:xfrm>
          <a:prstGeom prst="rect">
            <a:avLst/>
          </a:prstGeom>
        </p:spPr>
      </p:pic>
      <p:sp>
        <p:nvSpPr>
          <p:cNvPr id="13" name="TextBox 12"/>
          <p:cNvSpPr txBox="1"/>
          <p:nvPr/>
        </p:nvSpPr>
        <p:spPr>
          <a:xfrm>
            <a:off x="961619" y="1769172"/>
            <a:ext cx="3840107" cy="954107"/>
          </a:xfrm>
          <a:prstGeom prst="rect">
            <a:avLst/>
          </a:prstGeom>
          <a:noFill/>
          <a:effectLst/>
        </p:spPr>
        <p:txBody>
          <a:bodyPr wrap="square" rtlCol="0">
            <a:spAutoFit/>
          </a:bodyPr>
          <a:lstStyle/>
          <a:p>
            <a:pPr marL="0" lvl="2"/>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New Solo 727 Mk2 Charger</a:t>
            </a: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Compatible with:</a:t>
            </a:r>
          </a:p>
          <a:p>
            <a:pPr marL="285750" lvl="2" indent="-285750">
              <a:buClr>
                <a:srgbClr val="DA291C"/>
              </a:buClr>
              <a:buFont typeface="Arial" panose="020B0604020202020204" pitchFamily="34" charset="0"/>
              <a:buChar char="•"/>
            </a:pP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760 Battery Baton</a:t>
            </a:r>
          </a:p>
          <a:p>
            <a:pPr marL="285750" lvl="2" indent="-285750">
              <a:buClr>
                <a:srgbClr val="DA291C"/>
              </a:buClr>
              <a:buFont typeface="Arial" panose="020B0604020202020204" pitchFamily="34" charset="0"/>
              <a:buChar char="•"/>
            </a:pP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770 Battery Baton</a:t>
            </a:r>
          </a:p>
        </p:txBody>
      </p:sp>
      <p:sp>
        <p:nvSpPr>
          <p:cNvPr id="14" name="TextBox 13"/>
          <p:cNvSpPr txBox="1"/>
          <p:nvPr/>
        </p:nvSpPr>
        <p:spPr>
          <a:xfrm>
            <a:off x="9154048" y="1704741"/>
            <a:ext cx="2779236" cy="738664"/>
          </a:xfrm>
          <a:prstGeom prst="rect">
            <a:avLst/>
          </a:prstGeom>
          <a:noFill/>
          <a:effectLst/>
        </p:spPr>
        <p:txBody>
          <a:bodyPr wrap="square" rtlCol="0">
            <a:spAutoFit/>
          </a:bodyPr>
          <a:lstStyle/>
          <a:p>
            <a:pPr marL="0" lvl="2"/>
            <a:r>
              <a:rPr lang="en-GB" sz="1400" b="1"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365 Universal Charger</a:t>
            </a:r>
          </a:p>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Compatible with:</a:t>
            </a:r>
          </a:p>
          <a:p>
            <a:pPr marL="285750" lvl="2" indent="-285750">
              <a:buClr>
                <a:srgbClr val="DA291C"/>
              </a:buClr>
              <a:buFont typeface="Arial" panose="020B0604020202020204" pitchFamily="34" charset="0"/>
              <a:buChar char="•"/>
            </a:pPr>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Solo 370 Battery Pack</a:t>
            </a:r>
          </a:p>
        </p:txBody>
      </p:sp>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3901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TextBox 2"/>
          <p:cNvSpPr txBox="1"/>
          <p:nvPr/>
        </p:nvSpPr>
        <p:spPr>
          <a:xfrm>
            <a:off x="1193539" y="530453"/>
            <a:ext cx="3174269" cy="954107"/>
          </a:xfrm>
          <a:prstGeom prst="rect">
            <a:avLst/>
          </a:prstGeom>
          <a:noFill/>
        </p:spPr>
        <p:txBody>
          <a:bodyPr wrap="square" rtlCol="0">
            <a:spAutoFit/>
          </a:bodyPr>
          <a:lstStyle/>
          <a:p>
            <a:r>
              <a:rPr lang="en-GB" sz="2800" b="1" i="1" spc="-150" dirty="0" smtClean="0">
                <a:latin typeface="Futura Md BT" panose="020B0602020204020303" pitchFamily="34" charset="0"/>
              </a:rPr>
              <a:t>CAUTIONS &amp; WARNINGS</a:t>
            </a:r>
          </a:p>
        </p:txBody>
      </p:sp>
      <p:cxnSp>
        <p:nvCxnSpPr>
          <p:cNvPr id="4" name="Straight Connector 3"/>
          <p:cNvCxnSpPr/>
          <p:nvPr/>
        </p:nvCxnSpPr>
        <p:spPr bwMode="auto">
          <a:xfrm flipH="1">
            <a:off x="1049524" y="683470"/>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6" name="TextBox 5"/>
          <p:cNvSpPr txBox="1"/>
          <p:nvPr/>
        </p:nvSpPr>
        <p:spPr>
          <a:xfrm>
            <a:off x="8320561" y="344235"/>
            <a:ext cx="3464071"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8. Solo Battery Batons, Chargers &amp; Accessories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10299" y="1550369"/>
            <a:ext cx="3020574" cy="3541783"/>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6101" y="1708632"/>
            <a:ext cx="584068" cy="502412"/>
          </a:xfrm>
          <a:prstGeom prst="rect">
            <a:avLst/>
          </a:prstGeom>
        </p:spPr>
      </p:pic>
      <p:sp>
        <p:nvSpPr>
          <p:cNvPr id="9" name="Content Placeholder 2"/>
          <p:cNvSpPr txBox="1">
            <a:spLocks/>
          </p:cNvSpPr>
          <p:nvPr/>
        </p:nvSpPr>
        <p:spPr>
          <a:xfrm>
            <a:off x="1460169" y="1660258"/>
            <a:ext cx="4799247" cy="38919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dirty="0" smtClean="0"/>
              <a:t>We all take chargers and rechargeable battery’s for granted. </a:t>
            </a:r>
            <a:r>
              <a:rPr lang="en-GB" sz="1400" b="1" dirty="0" smtClean="0">
                <a:solidFill>
                  <a:srgbClr val="FF0000"/>
                </a:solidFill>
              </a:rPr>
              <a:t>Always read the instructions!</a:t>
            </a:r>
          </a:p>
          <a:p>
            <a:pPr marL="0" indent="0">
              <a:buFont typeface="Arial" panose="020B0604020202020204" pitchFamily="34" charset="0"/>
              <a:buNone/>
            </a:pPr>
            <a:r>
              <a:rPr lang="en-GB" sz="1400" dirty="0" smtClean="0"/>
              <a:t>Most rechargeable battery’s and chargers carry the following cautions and warnings:</a:t>
            </a:r>
          </a:p>
          <a:p>
            <a:pPr>
              <a:buClr>
                <a:srgbClr val="DA291C"/>
              </a:buClr>
            </a:pPr>
            <a:r>
              <a:rPr lang="en-GB" sz="1400" dirty="0" smtClean="0"/>
              <a:t>Do not allow a hot battery to cycle charge</a:t>
            </a:r>
          </a:p>
          <a:p>
            <a:pPr marL="0" indent="0">
              <a:buClr>
                <a:srgbClr val="DA291C"/>
              </a:buClr>
              <a:buFont typeface="Arial" panose="020B0604020202020204" pitchFamily="34" charset="0"/>
              <a:buNone/>
            </a:pPr>
            <a:r>
              <a:rPr lang="en-GB" sz="1400" dirty="0" smtClean="0"/>
              <a:t>Do not charge the battery outside the specified operating temperature range:</a:t>
            </a:r>
          </a:p>
          <a:p>
            <a:pPr>
              <a:buClr>
                <a:srgbClr val="DA291C"/>
              </a:buClr>
            </a:pPr>
            <a:r>
              <a:rPr lang="en-GB" sz="1400" dirty="0" smtClean="0"/>
              <a:t>Solo 370 Lithium - (5-45°C). – Fault indicated – Flashing Red LED</a:t>
            </a:r>
          </a:p>
          <a:p>
            <a:pPr>
              <a:buClr>
                <a:srgbClr val="DA291C"/>
              </a:buClr>
            </a:pPr>
            <a:r>
              <a:rPr lang="en-GB" sz="1400" dirty="0" smtClean="0"/>
              <a:t>Solo 760/770 NiMH (10-35°C)</a:t>
            </a:r>
          </a:p>
          <a:p>
            <a:pPr>
              <a:buClr>
                <a:srgbClr val="DA291C"/>
              </a:buClr>
            </a:pPr>
            <a:r>
              <a:rPr lang="en-GB" sz="1400" dirty="0" smtClean="0"/>
              <a:t>or in direct sunlight </a:t>
            </a:r>
          </a:p>
          <a:p>
            <a:pPr>
              <a:buClr>
                <a:srgbClr val="DA291C"/>
              </a:buClr>
            </a:pPr>
            <a:r>
              <a:rPr lang="en-GB" sz="1400" dirty="0" smtClean="0"/>
              <a:t>or near a heat source</a:t>
            </a:r>
          </a:p>
          <a:p>
            <a:pPr>
              <a:buClr>
                <a:srgbClr val="DA291C"/>
              </a:buClr>
            </a:pPr>
            <a:r>
              <a:rPr lang="en-GB" sz="1400" dirty="0" smtClean="0"/>
              <a:t>or cover/insulate a charging battery and/or charger</a:t>
            </a:r>
          </a:p>
          <a:p>
            <a:pPr marL="0" indent="0">
              <a:buClr>
                <a:srgbClr val="DA291C"/>
              </a:buClr>
              <a:buFont typeface="Arial" panose="020B0604020202020204" pitchFamily="34" charset="0"/>
              <a:buNone/>
            </a:pPr>
            <a:endParaRPr lang="en-GB" sz="1400" dirty="0" smtClean="0"/>
          </a:p>
          <a:p>
            <a:pPr marL="0" indent="0">
              <a:buFont typeface="Arial" panose="020B0604020202020204" pitchFamily="34" charset="0"/>
              <a:buNone/>
            </a:pPr>
            <a:r>
              <a:rPr lang="en-GB" sz="1400" dirty="0" smtClean="0"/>
              <a:t>Lithium battery packs are classified as Dangerous Goods</a:t>
            </a:r>
          </a:p>
          <a:p>
            <a:pPr marL="0" indent="0">
              <a:buFont typeface="Arial" panose="020B0604020202020204" pitchFamily="34" charset="0"/>
              <a:buNone/>
            </a:pPr>
            <a:endParaRPr lang="en-GB" sz="1400" dirty="0" smtClean="0">
              <a:solidFill>
                <a:schemeClr val="tx1">
                  <a:lumMod val="85000"/>
                  <a:lumOff val="15000"/>
                </a:schemeClr>
              </a:solidFill>
              <a:ea typeface="Lato" panose="020F0502020204030203" pitchFamily="34" charset="0"/>
              <a:cs typeface="Lato" panose="020F0502020204030203" pitchFamily="34" charset="0"/>
            </a:endParaRPr>
          </a:p>
          <a:p>
            <a:pPr marL="0" lvl="1" indent="0">
              <a:buFont typeface="Arial" panose="020B0604020202020204" pitchFamily="34" charset="0"/>
              <a:buNone/>
            </a:pPr>
            <a:endParaRPr lang="en-GB" sz="1400" dirty="0" smtClean="0">
              <a:solidFill>
                <a:schemeClr val="tx1">
                  <a:lumMod val="85000"/>
                  <a:lumOff val="15000"/>
                </a:schemeClr>
              </a:solidFill>
              <a:ea typeface="Lato" panose="020F0502020204030203" pitchFamily="34" charset="0"/>
              <a:cs typeface="Lato" panose="020F0502020204030203" pitchFamily="34" charset="0"/>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664135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5">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a typeface="Lato" panose="020F0502020204030203" pitchFamily="34" charset="0"/>
              <a:cs typeface="Lato" panose="020F0502020204030203" pitchFamily="34" charset="0"/>
            </a:endParaRPr>
          </a:p>
        </p:txBody>
      </p:sp>
      <p:sp>
        <p:nvSpPr>
          <p:cNvPr id="3" name="Rectangle 2"/>
          <p:cNvSpPr/>
          <p:nvPr/>
        </p:nvSpPr>
        <p:spPr bwMode="auto">
          <a:xfrm>
            <a:off x="8416310" y="895553"/>
            <a:ext cx="3159707" cy="3820070"/>
          </a:xfrm>
          <a:prstGeom prst="rect">
            <a:avLst/>
          </a:prstGeom>
          <a:solidFill>
            <a:schemeClr val="tx1">
              <a:lumMod val="75000"/>
              <a:lumOff val="25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rot="10800000">
            <a:off x="0" y="0"/>
            <a:ext cx="7824192" cy="6858000"/>
          </a:xfrm>
          <a:prstGeom prst="rect">
            <a:avLst/>
          </a:prstGeom>
          <a:gradFill flip="none" rotWithShape="1">
            <a:gsLst>
              <a:gs pos="85000">
                <a:schemeClr val="tx1">
                  <a:alpha val="10000"/>
                  <a:lumMod val="95000"/>
                </a:schemeClr>
              </a:gs>
              <a:gs pos="0">
                <a:schemeClr val="tx1">
                  <a:alpha val="99000"/>
                  <a:lumMod val="95000"/>
                  <a:lumOff val="5000"/>
                </a:schemeClr>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6" name="TextBox 5"/>
          <p:cNvSpPr txBox="1"/>
          <p:nvPr/>
        </p:nvSpPr>
        <p:spPr>
          <a:xfrm>
            <a:off x="1199456" y="742536"/>
            <a:ext cx="3816424"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SOLO BATTERIES &amp; CHARGERS – IN USE</a:t>
            </a:r>
            <a:endParaRPr lang="en-GB" sz="2800" b="1" i="1" spc="-150" dirty="0">
              <a:solidFill>
                <a:schemeClr val="bg1"/>
              </a:solidFill>
              <a:latin typeface="Futura Md BT" panose="020B0602020204020303" pitchFamily="34" charset="0"/>
            </a:endParaRPr>
          </a:p>
        </p:txBody>
      </p:sp>
      <p:cxnSp>
        <p:nvCxnSpPr>
          <p:cNvPr id="7" name="Straight Connector 6"/>
          <p:cNvCxnSpPr/>
          <p:nvPr/>
        </p:nvCxnSpPr>
        <p:spPr bwMode="auto">
          <a:xfrm flipH="1">
            <a:off x="972817" y="895553"/>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8320561" y="344235"/>
            <a:ext cx="3464071"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8. Solo Battery Batons, Chargers &amp; Accessories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9" name="Rectangle 8"/>
          <p:cNvSpPr/>
          <p:nvPr/>
        </p:nvSpPr>
        <p:spPr bwMode="auto">
          <a:xfrm>
            <a:off x="892969" y="2037776"/>
            <a:ext cx="3798717" cy="3372025"/>
          </a:xfrm>
          <a:prstGeom prst="rect">
            <a:avLst/>
          </a:prstGeom>
          <a:solidFill>
            <a:schemeClr val="tx1">
              <a:lumMod val="65000"/>
              <a:lumOff val="35000"/>
            </a:schemeClr>
          </a:solidFill>
          <a:ln w="1905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TextBox 9"/>
          <p:cNvSpPr txBox="1"/>
          <p:nvPr/>
        </p:nvSpPr>
        <p:spPr>
          <a:xfrm>
            <a:off x="1079664" y="2246249"/>
            <a:ext cx="3487549" cy="2877711"/>
          </a:xfrm>
          <a:prstGeom prst="rect">
            <a:avLst/>
          </a:prstGeom>
          <a:noFill/>
          <a:effectLst/>
        </p:spPr>
        <p:txBody>
          <a:bodyPr wrap="square" rtlCol="0">
            <a:spAutoFit/>
          </a:bodyPr>
          <a:lstStyle/>
          <a:p>
            <a:pPr>
              <a:spcAft>
                <a:spcPts val="450"/>
              </a:spcAft>
            </a:pPr>
            <a:r>
              <a:rPr lang="en-GB" sz="1600" b="1" dirty="0">
                <a:solidFill>
                  <a:schemeClr val="bg1"/>
                </a:solidFill>
                <a:latin typeface="Lato" panose="020F0502020204030203" pitchFamily="34" charset="0"/>
                <a:ea typeface="Lato" panose="020F0502020204030203" pitchFamily="34" charset="0"/>
                <a:cs typeface="Lato" panose="020F0502020204030203" pitchFamily="34" charset="0"/>
              </a:rPr>
              <a:t>Solo battery </a:t>
            </a:r>
            <a:r>
              <a:rPr lang="en-GB" sz="1600" b="1" dirty="0" smtClean="0">
                <a:solidFill>
                  <a:schemeClr val="bg1"/>
                </a:solidFill>
                <a:latin typeface="Lato" panose="020F0502020204030203" pitchFamily="34" charset="0"/>
                <a:ea typeface="Lato" panose="020F0502020204030203" pitchFamily="34" charset="0"/>
                <a:cs typeface="Lato" panose="020F0502020204030203" pitchFamily="34" charset="0"/>
              </a:rPr>
              <a:t>batons</a:t>
            </a:r>
            <a:endParaRPr lang="en-GB" sz="16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Battery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baton damage (deformed or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warped) </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Avoid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accidental cycle charging (Solo 725/726/727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Mk1)</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Avoid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heat; sunlight or insulation during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charging</a:t>
            </a:r>
          </a:p>
          <a:p>
            <a:pPr>
              <a:spcAft>
                <a:spcPts val="450"/>
              </a:spcAft>
            </a:pPr>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a:spcAft>
                <a:spcPts val="450"/>
              </a:spcAft>
            </a:pP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Use </a:t>
            </a: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of correct </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charger</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Solo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727 mk1 (3Ah) is not compatible with Solo 760 2.2Ah – wired safe!</a:t>
            </a:r>
          </a:p>
        </p:txBody>
      </p:sp>
      <p:sp>
        <p:nvSpPr>
          <p:cNvPr id="11" name="TextBox 10"/>
          <p:cNvSpPr txBox="1"/>
          <p:nvPr/>
        </p:nvSpPr>
        <p:spPr>
          <a:xfrm>
            <a:off x="8617346" y="1058023"/>
            <a:ext cx="2781500" cy="3621504"/>
          </a:xfrm>
          <a:prstGeom prst="rect">
            <a:avLst/>
          </a:prstGeom>
          <a:noFill/>
        </p:spPr>
        <p:txBody>
          <a:bodyPr wrap="square" rtlCol="0">
            <a:spAutoFit/>
          </a:bodyPr>
          <a:lstStyle/>
          <a:p>
            <a:pPr>
              <a:spcAft>
                <a:spcPts val="450"/>
              </a:spcAft>
            </a:pP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All rechargeable battery packs are </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consumable products</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Typical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life - 500 cycles or 2 to 3 years. </a:t>
            </a:r>
            <a:endPar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More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frequent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charging</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up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to 8 years with care!</a:t>
            </a:r>
          </a:p>
          <a:p>
            <a:pPr>
              <a:spcAft>
                <a:spcPts val="450"/>
              </a:spcAft>
            </a:pP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Date code on Solo 760/770 battery </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batons</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No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date code or unreadable = very old baton</a:t>
            </a:r>
          </a:p>
          <a:p>
            <a:pPr>
              <a:spcAft>
                <a:spcPts val="450"/>
              </a:spcAft>
            </a:pPr>
            <a:r>
              <a:rPr lang="en-GB" sz="1400" b="1" dirty="0">
                <a:solidFill>
                  <a:schemeClr val="bg1"/>
                </a:solidFill>
                <a:latin typeface="Lato" panose="020F0502020204030203" pitchFamily="34" charset="0"/>
                <a:ea typeface="Lato" panose="020F0502020204030203" pitchFamily="34" charset="0"/>
                <a:cs typeface="Lato" panose="020F0502020204030203" pitchFamily="34" charset="0"/>
              </a:rPr>
              <a:t>Charge </a:t>
            </a:r>
            <a:r>
              <a:rPr lang="en-GB" sz="1400" b="1" dirty="0" smtClean="0">
                <a:solidFill>
                  <a:schemeClr val="bg1"/>
                </a:solidFill>
                <a:latin typeface="Lato" panose="020F0502020204030203" pitchFamily="34" charset="0"/>
                <a:ea typeface="Lato" panose="020F0502020204030203" pitchFamily="34" charset="0"/>
                <a:cs typeface="Lato" panose="020F0502020204030203" pitchFamily="34" charset="0"/>
              </a:rPr>
              <a:t>times</a:t>
            </a:r>
          </a:p>
          <a:p>
            <a:pPr marL="285750" indent="-285750">
              <a:spcAft>
                <a:spcPts val="450"/>
              </a:spcAft>
              <a:buClr>
                <a:srgbClr val="DA291C"/>
              </a:buClr>
              <a:buFont typeface="Arial" panose="020B0604020202020204" pitchFamily="34" charset="0"/>
              <a:buChar char="•"/>
            </a:pP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Solo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370 = up to 2 hours / Solo batons = up to 90 </a:t>
            </a:r>
            <a:r>
              <a:rPr lang="en-GB" sz="1400" dirty="0" err="1">
                <a:solidFill>
                  <a:schemeClr val="bg1"/>
                </a:solidFill>
                <a:latin typeface="Lato" panose="020F0502020204030203" pitchFamily="34" charset="0"/>
                <a:ea typeface="Lato" panose="020F0502020204030203" pitchFamily="34" charset="0"/>
                <a:cs typeface="Lato" panose="020F0502020204030203" pitchFamily="34" charset="0"/>
              </a:rPr>
              <a:t>mins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10710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3" name="TextBox 2"/>
          <p:cNvSpPr txBox="1"/>
          <p:nvPr/>
        </p:nvSpPr>
        <p:spPr>
          <a:xfrm>
            <a:off x="8320561" y="344235"/>
            <a:ext cx="3464071"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8. Solo Battery Batons, Chargers &amp; Accessories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Parallelogram 3"/>
          <p:cNvSpPr/>
          <p:nvPr/>
        </p:nvSpPr>
        <p:spPr bwMode="auto">
          <a:xfrm>
            <a:off x="5492991" y="2263678"/>
            <a:ext cx="1131535" cy="2004719"/>
          </a:xfrm>
          <a:prstGeom prst="parallelogram">
            <a:avLst>
              <a:gd name="adj" fmla="val 34952"/>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Parallelogram 4"/>
          <p:cNvSpPr/>
          <p:nvPr/>
        </p:nvSpPr>
        <p:spPr bwMode="auto">
          <a:xfrm>
            <a:off x="3000818" y="2510821"/>
            <a:ext cx="1131535" cy="2004719"/>
          </a:xfrm>
          <a:prstGeom prst="parallelogram">
            <a:avLst>
              <a:gd name="adj" fmla="val 32563"/>
            </a:avLst>
          </a:prstGeom>
          <a:solidFill>
            <a:srgbClr val="65666A"/>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Parallelogram 5"/>
          <p:cNvSpPr/>
          <p:nvPr/>
        </p:nvSpPr>
        <p:spPr bwMode="auto">
          <a:xfrm>
            <a:off x="7490355" y="1430691"/>
            <a:ext cx="1812668" cy="3211470"/>
          </a:xfrm>
          <a:prstGeom prst="parallelogram">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7" name="Straight Connector 6"/>
          <p:cNvCxnSpPr/>
          <p:nvPr/>
        </p:nvCxnSpPr>
        <p:spPr bwMode="auto">
          <a:xfrm flipH="1">
            <a:off x="972817" y="1061737"/>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Parallelogram 7"/>
          <p:cNvSpPr/>
          <p:nvPr/>
        </p:nvSpPr>
        <p:spPr bwMode="auto">
          <a:xfrm>
            <a:off x="4567134" y="2661873"/>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Parallelogram 8"/>
          <p:cNvSpPr/>
          <p:nvPr/>
        </p:nvSpPr>
        <p:spPr bwMode="auto">
          <a:xfrm>
            <a:off x="4598365" y="733000"/>
            <a:ext cx="1450050" cy="2348880"/>
          </a:xfrm>
          <a:prstGeom prst="parallelogram">
            <a:avLst/>
          </a:prstGeom>
          <a:blipFill dpi="0" rotWithShape="1">
            <a:blip r:embed="rId6" cstate="print">
              <a:grayscl/>
              <a:extLst>
                <a:ext uri="{BEBA8EAE-BF5A-486C-A8C5-ECC9F3942E4B}">
                  <a14:imgProps xmlns:a14="http://schemas.microsoft.com/office/drawing/2010/main">
                    <a14:imgLayer r:embed="rId7">
                      <a14:imgEffect>
                        <a14:artisticBlur/>
                      </a14:imgEffect>
                    </a14:imgLayer>
                  </a14:imgProps>
                </a:ext>
                <a:ext uri="{28A0092B-C50C-407E-A947-70E740481C1C}">
                  <a14:useLocalDpi xmlns:a14="http://schemas.microsoft.com/office/drawing/2010/main" val="0"/>
                </a:ext>
              </a:extLst>
            </a:blip>
            <a:srcRect/>
            <a:stretch>
              <a:fillRect l="-3995" r="-128431" b="-115229"/>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Parallelogram 9"/>
          <p:cNvSpPr/>
          <p:nvPr/>
        </p:nvSpPr>
        <p:spPr bwMode="auto">
          <a:xfrm>
            <a:off x="2907188" y="2599659"/>
            <a:ext cx="3314427" cy="3358274"/>
          </a:xfrm>
          <a:prstGeom prst="parallelogram">
            <a:avLst>
              <a:gd name="adj" fmla="val 19826"/>
            </a:avLst>
          </a:prstGeom>
          <a:blipFill dpi="0" rotWithShape="1">
            <a:blip r:embed="rId8" cstate="print">
              <a:extLst>
                <a:ext uri="{28A0092B-C50C-407E-A947-70E740481C1C}">
                  <a14:useLocalDpi xmlns:a14="http://schemas.microsoft.com/office/drawing/2010/main" val="0"/>
                </a:ext>
              </a:extLst>
            </a:blip>
            <a:srcRect/>
            <a:stretch>
              <a:fillRect l="-25992" r="-25992"/>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1" name="Parallelogram 10"/>
          <p:cNvSpPr/>
          <p:nvPr/>
        </p:nvSpPr>
        <p:spPr bwMode="auto">
          <a:xfrm>
            <a:off x="6694830" y="3337935"/>
            <a:ext cx="1450050" cy="2348880"/>
          </a:xfrm>
          <a:prstGeom prst="parallelogram">
            <a:avLst>
              <a:gd name="adj" fmla="val 21583"/>
            </a:avLst>
          </a:prstGeom>
          <a:blipFill dpi="0" rotWithShape="1">
            <a:blip r:embed="rId9" cstate="print">
              <a:extLst>
                <a:ext uri="{BEBA8EAE-BF5A-486C-A8C5-ECC9F3942E4B}">
                  <a14:imgProps xmlns:a14="http://schemas.microsoft.com/office/drawing/2010/main">
                    <a14:imgLayer r:embed="rId10">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09250" t="-8545" r="-3995" b="-88922"/>
            </a:stretch>
          </a:blipFill>
          <a:ln w="9525" cap="flat" cmpd="sng" algn="ctr">
            <a:noFill/>
            <a:prstDash val="solid"/>
            <a:round/>
            <a:headEnd type="none" w="med" len="med"/>
            <a:tailEnd type="none" w="med" len="med"/>
          </a:ln>
          <a:effectLst>
            <a:outerShdw blurRad="63500" sx="102000" sy="102000" algn="c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2" name="Straight Connector 11"/>
          <p:cNvCxnSpPr/>
          <p:nvPr/>
        </p:nvCxnSpPr>
        <p:spPr bwMode="auto">
          <a:xfrm>
            <a:off x="6312024" y="4437112"/>
            <a:ext cx="914400" cy="914400"/>
          </a:xfrm>
          <a:prstGeom prst="line">
            <a:avLst/>
          </a:prstGeom>
          <a:noFill/>
          <a:ln w="9525" cap="flat" cmpd="sng" algn="ctr">
            <a:noFill/>
            <a:prstDash val="solid"/>
            <a:round/>
            <a:headEnd type="none" w="med" len="med"/>
            <a:tailEnd type="none" w="med" len="med"/>
          </a:ln>
          <a:effectLst/>
        </p:spPr>
      </p:cxnSp>
      <p:sp>
        <p:nvSpPr>
          <p:cNvPr id="13" name="TextBox 12"/>
          <p:cNvSpPr txBox="1"/>
          <p:nvPr/>
        </p:nvSpPr>
        <p:spPr>
          <a:xfrm>
            <a:off x="830991" y="2667472"/>
            <a:ext cx="1640381" cy="523220"/>
          </a:xfrm>
          <a:prstGeom prst="rect">
            <a:avLst/>
          </a:prstGeom>
          <a:noFill/>
          <a:effectLst/>
        </p:spPr>
        <p:txBody>
          <a:bodyPr wrap="square" rtlCol="0">
            <a:spAutoFit/>
          </a:bodyPr>
          <a:lstStyle/>
          <a:p>
            <a:pPr marL="0" lvl="2"/>
            <a:r>
              <a:rPr lang="en-GB" sz="1400" dirty="0" smtClean="0">
                <a:solidFill>
                  <a:schemeClr val="tx1">
                    <a:lumMod val="95000"/>
                    <a:lumOff val="5000"/>
                  </a:schemeClr>
                </a:solidFill>
                <a:latin typeface="Lato" panose="020F0502020204030203" pitchFamily="34" charset="0"/>
                <a:ea typeface="Lato" panose="020F0502020204030203" pitchFamily="34" charset="0"/>
                <a:cs typeface="Lato" panose="020F0502020204030203" pitchFamily="34" charset="0"/>
              </a:rPr>
              <a:t>LED indicator on Solo 370 Battery</a:t>
            </a:r>
          </a:p>
        </p:txBody>
      </p:sp>
      <p:sp>
        <p:nvSpPr>
          <p:cNvPr id="14" name="Oval 13"/>
          <p:cNvSpPr/>
          <p:nvPr/>
        </p:nvSpPr>
        <p:spPr bwMode="auto">
          <a:xfrm>
            <a:off x="3866265" y="4329112"/>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5" name="TextBox 14"/>
          <p:cNvSpPr txBox="1"/>
          <p:nvPr/>
        </p:nvSpPr>
        <p:spPr>
          <a:xfrm>
            <a:off x="1199456" y="908720"/>
            <a:ext cx="2304256" cy="1384995"/>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SOLO CHARGER INDICATORS</a:t>
            </a:r>
            <a:endParaRPr lang="en-GB" sz="2800" b="1" i="1" spc="-150" dirty="0">
              <a:solidFill>
                <a:schemeClr val="tx1">
                  <a:lumMod val="95000"/>
                  <a:lumOff val="5000"/>
                </a:schemeClr>
              </a:solidFill>
              <a:latin typeface="Futura Md BT" panose="020B0602020204020303" pitchFamily="34" charset="0"/>
            </a:endParaRPr>
          </a:p>
        </p:txBody>
      </p:sp>
      <p:sp>
        <p:nvSpPr>
          <p:cNvPr id="16" name="Parallelogram 15"/>
          <p:cNvSpPr/>
          <p:nvPr/>
        </p:nvSpPr>
        <p:spPr bwMode="auto">
          <a:xfrm>
            <a:off x="5780301" y="1542457"/>
            <a:ext cx="4094532" cy="3911006"/>
          </a:xfrm>
          <a:prstGeom prst="parallelogram">
            <a:avLst>
              <a:gd name="adj" fmla="val 17640"/>
            </a:avLst>
          </a:prstGeom>
          <a:solidFill>
            <a:schemeClr val="bg1"/>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7" name="Parallelogram 16"/>
          <p:cNvSpPr/>
          <p:nvPr/>
        </p:nvSpPr>
        <p:spPr bwMode="auto">
          <a:xfrm>
            <a:off x="5799961" y="1993238"/>
            <a:ext cx="3912930" cy="3964695"/>
          </a:xfrm>
          <a:prstGeom prst="parallelogram">
            <a:avLst>
              <a:gd name="adj" fmla="val 18331"/>
            </a:avLst>
          </a:prstGeom>
          <a:blipFill dpi="0" rotWithShape="1">
            <a:blip r:embed="rId11" cstate="print">
              <a:extLst>
                <a:ext uri="{28A0092B-C50C-407E-A947-70E740481C1C}">
                  <a14:useLocalDpi xmlns:a14="http://schemas.microsoft.com/office/drawing/2010/main" val="0"/>
                </a:ext>
              </a:extLst>
            </a:blip>
            <a:srcRect/>
            <a:stretch>
              <a:fillRect l="3434" t="14286" r="-7860" b="50787"/>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8" name="TextBox 17"/>
          <p:cNvSpPr txBox="1"/>
          <p:nvPr/>
        </p:nvSpPr>
        <p:spPr>
          <a:xfrm>
            <a:off x="9923174" y="1929883"/>
            <a:ext cx="1526486" cy="523220"/>
          </a:xfrm>
          <a:prstGeom prst="rect">
            <a:avLst/>
          </a:prstGeom>
          <a:noFill/>
          <a:effectLst/>
        </p:spPr>
        <p:txBody>
          <a:bodyPr wrap="square" rtlCol="0">
            <a:spAutoFit/>
          </a:bodyPr>
          <a:lstStyle/>
          <a:p>
            <a:r>
              <a:rPr lang="en-GB" sz="1400" dirty="0">
                <a:latin typeface="Lato" panose="020F0502020204030203" pitchFamily="34" charset="0"/>
                <a:ea typeface="Lato" panose="020F0502020204030203" pitchFamily="34" charset="0"/>
                <a:cs typeface="Lato" panose="020F0502020204030203" pitchFamily="34" charset="0"/>
              </a:rPr>
              <a:t>LED indicator on 727 charger</a:t>
            </a:r>
          </a:p>
        </p:txBody>
      </p:sp>
      <p:sp>
        <p:nvSpPr>
          <p:cNvPr id="19" name="Oval 18"/>
          <p:cNvSpPr/>
          <p:nvPr/>
        </p:nvSpPr>
        <p:spPr bwMode="auto">
          <a:xfrm>
            <a:off x="7096671" y="3441471"/>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20" name="Elbow Connector 19"/>
          <p:cNvCxnSpPr>
            <a:stCxn id="19" idx="0"/>
            <a:endCxn id="18" idx="1"/>
          </p:cNvCxnSpPr>
          <p:nvPr/>
        </p:nvCxnSpPr>
        <p:spPr>
          <a:xfrm rot="5400000" flipH="1" flipV="1">
            <a:off x="7911933" y="1430231"/>
            <a:ext cx="1249978" cy="2772503"/>
          </a:xfrm>
          <a:prstGeom prst="bentConnector2">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cxnSp>
        <p:nvCxnSpPr>
          <p:cNvPr id="21" name="Elbow Connector 20"/>
          <p:cNvCxnSpPr>
            <a:stCxn id="14" idx="4"/>
            <a:endCxn id="13" idx="3"/>
          </p:cNvCxnSpPr>
          <p:nvPr/>
        </p:nvCxnSpPr>
        <p:spPr>
          <a:xfrm rot="5400000" flipH="1">
            <a:off x="2441804" y="2958651"/>
            <a:ext cx="1508030" cy="1448893"/>
          </a:xfrm>
          <a:prstGeom prst="bentConnector4">
            <a:avLst>
              <a:gd name="adj1" fmla="val -15159"/>
              <a:gd name="adj2" fmla="val 51863"/>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837143" y="3441471"/>
            <a:ext cx="2046501" cy="2123658"/>
          </a:xfrm>
          <a:prstGeom prst="rect">
            <a:avLst/>
          </a:prstGeom>
          <a:noFill/>
        </p:spPr>
        <p:txBody>
          <a:bodyPr wrap="square" rtlCol="0">
            <a:spAutoFit/>
          </a:bodyPr>
          <a:lstStyle/>
          <a:p>
            <a:r>
              <a:rPr lang="en-GB" sz="1200" kern="0" dirty="0">
                <a:latin typeface="Lato" panose="020F0502020204030203" pitchFamily="34" charset="0"/>
                <a:ea typeface="Lato" panose="020F0502020204030203" pitchFamily="34" charset="0"/>
                <a:cs typeface="Lato" panose="020F0502020204030203" pitchFamily="34" charset="0"/>
              </a:rPr>
              <a:t>Flashing </a:t>
            </a:r>
            <a:r>
              <a:rPr lang="en-GB" sz="1200" b="1" kern="0" dirty="0">
                <a:latin typeface="Lato" panose="020F0502020204030203" pitchFamily="34" charset="0"/>
                <a:ea typeface="Lato" panose="020F0502020204030203" pitchFamily="34" charset="0"/>
                <a:cs typeface="Lato" panose="020F0502020204030203" pitchFamily="34" charset="0"/>
              </a:rPr>
              <a:t>RED/GREEN: </a:t>
            </a:r>
          </a:p>
          <a:p>
            <a:r>
              <a:rPr lang="en-GB" sz="1200" kern="0" dirty="0">
                <a:latin typeface="Lato" panose="020F0502020204030203" pitchFamily="34" charset="0"/>
                <a:ea typeface="Lato" panose="020F0502020204030203" pitchFamily="34" charset="0"/>
                <a:cs typeface="Lato" panose="020F0502020204030203" pitchFamily="34" charset="0"/>
              </a:rPr>
              <a:t>Detecting level of charge</a:t>
            </a:r>
          </a:p>
          <a:p>
            <a:endParaRPr lang="en-GB" sz="1200" kern="0" dirty="0">
              <a:latin typeface="Lato" panose="020F0502020204030203" pitchFamily="34" charset="0"/>
              <a:ea typeface="Lato" panose="020F0502020204030203" pitchFamily="34" charset="0"/>
              <a:cs typeface="Lato" panose="020F0502020204030203" pitchFamily="34" charset="0"/>
            </a:endParaRPr>
          </a:p>
          <a:p>
            <a:r>
              <a:rPr lang="en-GB" sz="1200" kern="0" dirty="0">
                <a:latin typeface="Lato" panose="020F0502020204030203" pitchFamily="34" charset="0"/>
                <a:ea typeface="Lato" panose="020F0502020204030203" pitchFamily="34" charset="0"/>
                <a:cs typeface="Lato" panose="020F0502020204030203" pitchFamily="34" charset="0"/>
              </a:rPr>
              <a:t>Solid </a:t>
            </a:r>
            <a:r>
              <a:rPr lang="en-GB" sz="1200" b="1" kern="0" dirty="0">
                <a:latin typeface="Lato" panose="020F0502020204030203" pitchFamily="34" charset="0"/>
                <a:ea typeface="Lato" panose="020F0502020204030203" pitchFamily="34" charset="0"/>
                <a:cs typeface="Lato" panose="020F0502020204030203" pitchFamily="34" charset="0"/>
              </a:rPr>
              <a:t>RED:</a:t>
            </a:r>
            <a:r>
              <a:rPr lang="en-GB" sz="1200" kern="0" dirty="0">
                <a:latin typeface="Lato" panose="020F0502020204030203" pitchFamily="34" charset="0"/>
                <a:ea typeface="Lato" panose="020F0502020204030203" pitchFamily="34" charset="0"/>
                <a:cs typeface="Lato" panose="020F0502020204030203" pitchFamily="34" charset="0"/>
              </a:rPr>
              <a:t> Charge</a:t>
            </a:r>
          </a:p>
          <a:p>
            <a:r>
              <a:rPr lang="en-GB" sz="1200" kern="0" dirty="0">
                <a:latin typeface="Lato" panose="020F0502020204030203" pitchFamily="34" charset="0"/>
                <a:ea typeface="Lato" panose="020F0502020204030203" pitchFamily="34" charset="0"/>
                <a:cs typeface="Lato" panose="020F0502020204030203" pitchFamily="34" charset="0"/>
              </a:rPr>
              <a:t>up to 120 </a:t>
            </a:r>
            <a:r>
              <a:rPr lang="en-GB" sz="1200" kern="0" dirty="0" err="1">
                <a:latin typeface="Lato" panose="020F0502020204030203" pitchFamily="34" charset="0"/>
                <a:ea typeface="Lato" panose="020F0502020204030203" pitchFamily="34" charset="0"/>
                <a:cs typeface="Lato" panose="020F0502020204030203" pitchFamily="34" charset="0"/>
              </a:rPr>
              <a:t>mins</a:t>
            </a:r>
            <a:endParaRPr lang="en-GB" sz="1200" kern="0" dirty="0">
              <a:latin typeface="Lato" panose="020F0502020204030203" pitchFamily="34" charset="0"/>
              <a:ea typeface="Lato" panose="020F0502020204030203" pitchFamily="34" charset="0"/>
              <a:cs typeface="Lato" panose="020F0502020204030203" pitchFamily="34" charset="0"/>
            </a:endParaRPr>
          </a:p>
          <a:p>
            <a:endParaRPr lang="en-GB" sz="1200" kern="0" dirty="0">
              <a:latin typeface="Lato" panose="020F0502020204030203" pitchFamily="34" charset="0"/>
              <a:ea typeface="Lato" panose="020F0502020204030203" pitchFamily="34" charset="0"/>
              <a:cs typeface="Lato" panose="020F0502020204030203" pitchFamily="34" charset="0"/>
            </a:endParaRPr>
          </a:p>
          <a:p>
            <a:r>
              <a:rPr lang="en-GB" sz="1200" kern="0" dirty="0">
                <a:latin typeface="Lato" panose="020F0502020204030203" pitchFamily="34" charset="0"/>
                <a:ea typeface="Lato" panose="020F0502020204030203" pitchFamily="34" charset="0"/>
                <a:cs typeface="Lato" panose="020F0502020204030203" pitchFamily="34" charset="0"/>
              </a:rPr>
              <a:t>Solid </a:t>
            </a:r>
            <a:r>
              <a:rPr lang="en-GB" sz="1200" b="1" kern="0" dirty="0">
                <a:latin typeface="Lato" panose="020F0502020204030203" pitchFamily="34" charset="0"/>
                <a:ea typeface="Lato" panose="020F0502020204030203" pitchFamily="34" charset="0"/>
                <a:cs typeface="Lato" panose="020F0502020204030203" pitchFamily="34" charset="0"/>
              </a:rPr>
              <a:t>GREEN</a:t>
            </a:r>
            <a:r>
              <a:rPr lang="en-GB" sz="1200" kern="0" dirty="0">
                <a:latin typeface="Lato" panose="020F0502020204030203" pitchFamily="34" charset="0"/>
                <a:ea typeface="Lato" panose="020F0502020204030203" pitchFamily="34" charset="0"/>
                <a:cs typeface="Lato" panose="020F0502020204030203" pitchFamily="34" charset="0"/>
              </a:rPr>
              <a:t>: Fully Charged</a:t>
            </a:r>
          </a:p>
          <a:p>
            <a:endParaRPr lang="en-GB" sz="1200" kern="0" dirty="0">
              <a:latin typeface="Lato" panose="020F0502020204030203" pitchFamily="34" charset="0"/>
              <a:ea typeface="Lato" panose="020F0502020204030203" pitchFamily="34" charset="0"/>
              <a:cs typeface="Lato" panose="020F0502020204030203" pitchFamily="34" charset="0"/>
            </a:endParaRPr>
          </a:p>
          <a:p>
            <a:r>
              <a:rPr lang="en-GB" sz="1200" kern="0" dirty="0">
                <a:latin typeface="Lato" panose="020F0502020204030203" pitchFamily="34" charset="0"/>
                <a:ea typeface="Lato" panose="020F0502020204030203" pitchFamily="34" charset="0"/>
                <a:cs typeface="Lato" panose="020F0502020204030203" pitchFamily="34" charset="0"/>
              </a:rPr>
              <a:t>Flashing </a:t>
            </a:r>
            <a:r>
              <a:rPr lang="en-GB" sz="1200" b="1" kern="0" dirty="0">
                <a:latin typeface="Lato" panose="020F0502020204030203" pitchFamily="34" charset="0"/>
                <a:ea typeface="Lato" panose="020F0502020204030203" pitchFamily="34" charset="0"/>
                <a:cs typeface="Lato" panose="020F0502020204030203" pitchFamily="34" charset="0"/>
              </a:rPr>
              <a:t>RED</a:t>
            </a:r>
            <a:r>
              <a:rPr lang="en-GB" sz="1200" kern="0" dirty="0">
                <a:latin typeface="Lato" panose="020F0502020204030203" pitchFamily="34" charset="0"/>
                <a:ea typeface="Lato" panose="020F0502020204030203" pitchFamily="34" charset="0"/>
                <a:cs typeface="Lato" panose="020F0502020204030203" pitchFamily="34" charset="0"/>
              </a:rPr>
              <a:t>: Fault</a:t>
            </a:r>
          </a:p>
          <a:p>
            <a:endParaRPr lang="en-GB" sz="1200" dirty="0">
              <a:latin typeface="Lato" panose="020F0502020204030203" pitchFamily="34" charset="0"/>
              <a:ea typeface="Lato" panose="020F0502020204030203" pitchFamily="34" charset="0"/>
              <a:cs typeface="Lato" panose="020F0502020204030203" pitchFamily="34" charset="0"/>
            </a:endParaRPr>
          </a:p>
        </p:txBody>
      </p:sp>
      <p:cxnSp>
        <p:nvCxnSpPr>
          <p:cNvPr id="23" name="Straight Connector 22"/>
          <p:cNvCxnSpPr/>
          <p:nvPr/>
        </p:nvCxnSpPr>
        <p:spPr>
          <a:xfrm>
            <a:off x="935877" y="3328776"/>
            <a:ext cx="1630604"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732551" y="2744015"/>
            <a:ext cx="2244738" cy="2862322"/>
          </a:xfrm>
          <a:prstGeom prst="rect">
            <a:avLst/>
          </a:prstGeom>
          <a:noFill/>
        </p:spPr>
        <p:txBody>
          <a:bodyPr wrap="square" rtlCol="0">
            <a:spAutoFit/>
          </a:bodyPr>
          <a:lstStyle/>
          <a:p>
            <a:r>
              <a:rPr lang="en-GB" sz="1200" dirty="0">
                <a:latin typeface="Lato" panose="020F0502020204030203" pitchFamily="34" charset="0"/>
                <a:ea typeface="Lato" panose="020F0502020204030203" pitchFamily="34" charset="0"/>
                <a:cs typeface="Lato" panose="020F0502020204030203" pitchFamily="34" charset="0"/>
              </a:rPr>
              <a:t>Flashing </a:t>
            </a:r>
            <a:r>
              <a:rPr lang="en-GB" sz="1200" b="1" dirty="0">
                <a:latin typeface="Lato" panose="020F0502020204030203" pitchFamily="34" charset="0"/>
                <a:ea typeface="Lato" panose="020F0502020204030203" pitchFamily="34" charset="0"/>
                <a:cs typeface="Lato" panose="020F0502020204030203" pitchFamily="34" charset="0"/>
              </a:rPr>
              <a:t>RED/GREEN: </a:t>
            </a:r>
            <a:r>
              <a:rPr lang="en-GB" sz="1200" dirty="0">
                <a:latin typeface="Lato" panose="020F0502020204030203" pitchFamily="34" charset="0"/>
                <a:ea typeface="Lato" panose="020F0502020204030203" pitchFamily="34" charset="0"/>
                <a:cs typeface="Lato" panose="020F0502020204030203" pitchFamily="34" charset="0"/>
              </a:rPr>
              <a:t>Battery </a:t>
            </a:r>
            <a:r>
              <a:rPr lang="en-GB" sz="1200" dirty="0" smtClean="0">
                <a:latin typeface="Lato" panose="020F0502020204030203" pitchFamily="34" charset="0"/>
                <a:ea typeface="Lato" panose="020F0502020204030203" pitchFamily="34" charset="0"/>
                <a:cs typeface="Lato" panose="020F0502020204030203" pitchFamily="34" charset="0"/>
              </a:rPr>
              <a:t>check takes </a:t>
            </a:r>
            <a:r>
              <a:rPr lang="en-GB" sz="1200" dirty="0">
                <a:latin typeface="Lato" panose="020F0502020204030203" pitchFamily="34" charset="0"/>
                <a:ea typeface="Lato" panose="020F0502020204030203" pitchFamily="34" charset="0"/>
                <a:cs typeface="Lato" panose="020F0502020204030203" pitchFamily="34" charset="0"/>
              </a:rPr>
              <a:t>5 </a:t>
            </a:r>
            <a:r>
              <a:rPr lang="en-GB" sz="1200" dirty="0" err="1">
                <a:latin typeface="Lato" panose="020F0502020204030203" pitchFamily="34" charset="0"/>
                <a:ea typeface="Lato" panose="020F0502020204030203" pitchFamily="34" charset="0"/>
                <a:cs typeface="Lato" panose="020F0502020204030203" pitchFamily="34" charset="0"/>
              </a:rPr>
              <a:t>mins</a:t>
            </a:r>
            <a:endParaRPr lang="en-GB" sz="1200" dirty="0">
              <a:latin typeface="Lato" panose="020F0502020204030203" pitchFamily="34" charset="0"/>
              <a:ea typeface="Lato" panose="020F0502020204030203" pitchFamily="34" charset="0"/>
              <a:cs typeface="Lato" panose="020F0502020204030203" pitchFamily="34" charset="0"/>
            </a:endParaRPr>
          </a:p>
          <a:p>
            <a:endParaRPr lang="en-GB" sz="12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Solid </a:t>
            </a:r>
            <a:r>
              <a:rPr lang="en-GB" sz="1200" b="1" dirty="0">
                <a:latin typeface="Lato" panose="020F0502020204030203" pitchFamily="34" charset="0"/>
                <a:ea typeface="Lato" panose="020F0502020204030203" pitchFamily="34" charset="0"/>
                <a:cs typeface="Lato" panose="020F0502020204030203" pitchFamily="34" charset="0"/>
              </a:rPr>
              <a:t>RED </a:t>
            </a:r>
            <a:r>
              <a:rPr lang="en-GB" sz="1200" dirty="0">
                <a:latin typeface="Lato" panose="020F0502020204030203" pitchFamily="34" charset="0"/>
                <a:ea typeface="Lato" panose="020F0502020204030203" pitchFamily="34" charset="0"/>
                <a:cs typeface="Lato" panose="020F0502020204030203" pitchFamily="34" charset="0"/>
              </a:rPr>
              <a:t>= Fast Charge</a:t>
            </a:r>
          </a:p>
          <a:p>
            <a:r>
              <a:rPr lang="en-GB" sz="1200" dirty="0">
                <a:latin typeface="Lato" panose="020F0502020204030203" pitchFamily="34" charset="0"/>
                <a:ea typeface="Lato" panose="020F0502020204030203" pitchFamily="34" charset="0"/>
                <a:cs typeface="Lato" panose="020F0502020204030203" pitchFamily="34" charset="0"/>
              </a:rPr>
              <a:t>up to 90 </a:t>
            </a:r>
            <a:r>
              <a:rPr lang="en-GB" sz="1200" dirty="0" err="1">
                <a:latin typeface="Lato" panose="020F0502020204030203" pitchFamily="34" charset="0"/>
                <a:ea typeface="Lato" panose="020F0502020204030203" pitchFamily="34" charset="0"/>
                <a:cs typeface="Lato" panose="020F0502020204030203" pitchFamily="34" charset="0"/>
              </a:rPr>
              <a:t>mins</a:t>
            </a:r>
            <a:endParaRPr lang="en-GB" sz="1200" dirty="0">
              <a:latin typeface="Lato" panose="020F0502020204030203" pitchFamily="34" charset="0"/>
              <a:ea typeface="Lato" panose="020F0502020204030203" pitchFamily="34" charset="0"/>
              <a:cs typeface="Lato" panose="020F0502020204030203" pitchFamily="34" charset="0"/>
            </a:endParaRPr>
          </a:p>
          <a:p>
            <a:endParaRPr lang="en-GB" sz="12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Solid </a:t>
            </a:r>
            <a:r>
              <a:rPr lang="en-GB" sz="1200" b="1" dirty="0">
                <a:latin typeface="Lato" panose="020F0502020204030203" pitchFamily="34" charset="0"/>
                <a:ea typeface="Lato" panose="020F0502020204030203" pitchFamily="34" charset="0"/>
                <a:cs typeface="Lato" panose="020F0502020204030203" pitchFamily="34" charset="0"/>
              </a:rPr>
              <a:t>GREEN</a:t>
            </a:r>
            <a:r>
              <a:rPr lang="en-GB" sz="1200" dirty="0">
                <a:latin typeface="Lato" panose="020F0502020204030203" pitchFamily="34" charset="0"/>
                <a:ea typeface="Lato" panose="020F0502020204030203" pitchFamily="34" charset="0"/>
                <a:cs typeface="Lato" panose="020F0502020204030203" pitchFamily="34" charset="0"/>
              </a:rPr>
              <a:t> = Trickle Charge</a:t>
            </a:r>
          </a:p>
          <a:p>
            <a:r>
              <a:rPr lang="en-GB" sz="1200" dirty="0">
                <a:latin typeface="Lato" panose="020F0502020204030203" pitchFamily="34" charset="0"/>
                <a:ea typeface="Lato" panose="020F0502020204030203" pitchFamily="34" charset="0"/>
                <a:cs typeface="Lato" panose="020F0502020204030203" pitchFamily="34" charset="0"/>
              </a:rPr>
              <a:t>battery ready for use</a:t>
            </a:r>
          </a:p>
          <a:p>
            <a:endParaRPr lang="en-GB" sz="12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Flashing </a:t>
            </a:r>
            <a:r>
              <a:rPr lang="en-GB" sz="1200" b="1" dirty="0">
                <a:latin typeface="Lato" panose="020F0502020204030203" pitchFamily="34" charset="0"/>
                <a:ea typeface="Lato" panose="020F0502020204030203" pitchFamily="34" charset="0"/>
                <a:cs typeface="Lato" panose="020F0502020204030203" pitchFamily="34" charset="0"/>
              </a:rPr>
              <a:t>RED</a:t>
            </a:r>
            <a:r>
              <a:rPr lang="en-GB" sz="1200" dirty="0">
                <a:latin typeface="Lato" panose="020F0502020204030203" pitchFamily="34" charset="0"/>
                <a:ea typeface="Lato" panose="020F0502020204030203" pitchFamily="34" charset="0"/>
                <a:cs typeface="Lato" panose="020F0502020204030203" pitchFamily="34" charset="0"/>
              </a:rPr>
              <a:t>: Fault</a:t>
            </a:r>
          </a:p>
          <a:p>
            <a:endParaRPr lang="en-GB" sz="1200" dirty="0">
              <a:latin typeface="Lato" panose="020F0502020204030203" pitchFamily="34" charset="0"/>
              <a:ea typeface="Lato" panose="020F0502020204030203" pitchFamily="34" charset="0"/>
              <a:cs typeface="Lato" panose="020F0502020204030203" pitchFamily="34" charset="0"/>
            </a:endParaRPr>
          </a:p>
          <a:p>
            <a:r>
              <a:rPr lang="en-GB" sz="1200" dirty="0">
                <a:latin typeface="Lato" panose="020F0502020204030203" pitchFamily="34" charset="0"/>
                <a:ea typeface="Lato" panose="020F0502020204030203" pitchFamily="34" charset="0"/>
                <a:cs typeface="Lato" panose="020F0502020204030203" pitchFamily="34" charset="0"/>
              </a:rPr>
              <a:t>Double </a:t>
            </a:r>
            <a:r>
              <a:rPr lang="en-GB" sz="1200" b="1" dirty="0">
                <a:latin typeface="Lato" panose="020F0502020204030203" pitchFamily="34" charset="0"/>
                <a:ea typeface="Lato" panose="020F0502020204030203" pitchFamily="34" charset="0"/>
                <a:cs typeface="Lato" panose="020F0502020204030203" pitchFamily="34" charset="0"/>
              </a:rPr>
              <a:t>RED</a:t>
            </a:r>
            <a:r>
              <a:rPr lang="en-GB" sz="1200" dirty="0">
                <a:latin typeface="Lato" panose="020F0502020204030203" pitchFamily="34" charset="0"/>
                <a:ea typeface="Lato" panose="020F0502020204030203" pitchFamily="34" charset="0"/>
                <a:cs typeface="Lato" panose="020F0502020204030203" pitchFamily="34" charset="0"/>
              </a:rPr>
              <a:t> Flash: Temperature out of range (Only on Solo 727 Mk2)</a:t>
            </a:r>
          </a:p>
          <a:p>
            <a:endParaRPr lang="en-GB" sz="1200" dirty="0">
              <a:latin typeface="Lato" panose="020F0502020204030203" pitchFamily="34" charset="0"/>
              <a:ea typeface="Lato" panose="020F0502020204030203" pitchFamily="34" charset="0"/>
              <a:cs typeface="Lato" panose="020F0502020204030203" pitchFamily="34" charset="0"/>
            </a:endParaRPr>
          </a:p>
        </p:txBody>
      </p:sp>
      <p:cxnSp>
        <p:nvCxnSpPr>
          <p:cNvPr id="25" name="Straight Connector 24"/>
          <p:cNvCxnSpPr/>
          <p:nvPr/>
        </p:nvCxnSpPr>
        <p:spPr>
          <a:xfrm>
            <a:off x="9831285" y="2631320"/>
            <a:ext cx="1630604" cy="0"/>
          </a:xfrm>
          <a:prstGeom prst="line">
            <a:avLst/>
          </a:prstGeom>
          <a:ln w="952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Audio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58811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3" name="TextBox 2"/>
          <p:cNvSpPr txBox="1"/>
          <p:nvPr/>
        </p:nvSpPr>
        <p:spPr>
          <a:xfrm>
            <a:off x="8320561" y="344235"/>
            <a:ext cx="3464071" cy="276999"/>
          </a:xfrm>
          <a:prstGeom prst="rect">
            <a:avLst/>
          </a:prstGeom>
          <a:noFill/>
        </p:spPr>
        <p:txBody>
          <a:bodyPr wrap="square" rtlCol="0">
            <a:spAutoFit/>
          </a:bodyPr>
          <a:lstStyle/>
          <a:p>
            <a:pPr algn="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8. Solo Battery Batons, Chargers &amp; Accessories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sp>
        <p:nvSpPr>
          <p:cNvPr id="4" name="TextBox 3"/>
          <p:cNvSpPr txBox="1"/>
          <p:nvPr/>
        </p:nvSpPr>
        <p:spPr>
          <a:xfrm>
            <a:off x="1193539" y="530453"/>
            <a:ext cx="3672408" cy="523220"/>
          </a:xfrm>
          <a:prstGeom prst="rect">
            <a:avLst/>
          </a:prstGeom>
          <a:noFill/>
        </p:spPr>
        <p:txBody>
          <a:bodyPr wrap="square" rtlCol="0">
            <a:spAutoFit/>
          </a:bodyPr>
          <a:lstStyle/>
          <a:p>
            <a:r>
              <a:rPr lang="en-GB" sz="2800" b="1" i="1" spc="-150" dirty="0" smtClean="0">
                <a:solidFill>
                  <a:schemeClr val="tx1">
                    <a:lumMod val="85000"/>
                    <a:lumOff val="15000"/>
                  </a:schemeClr>
                </a:solidFill>
                <a:latin typeface="Futura Md BT" panose="020B0602020204020303" pitchFamily="34" charset="0"/>
              </a:rPr>
              <a:t>SOLO BAGS</a:t>
            </a:r>
            <a:endParaRPr lang="en-GB" sz="2800" b="1" i="1" spc="-150" dirty="0">
              <a:solidFill>
                <a:schemeClr val="tx1">
                  <a:lumMod val="85000"/>
                  <a:lumOff val="15000"/>
                </a:schemeClr>
              </a:solidFill>
              <a:latin typeface="Futura Md BT" panose="020B0602020204020303" pitchFamily="34" charset="0"/>
            </a:endParaRPr>
          </a:p>
        </p:txBody>
      </p:sp>
      <p:cxnSp>
        <p:nvCxnSpPr>
          <p:cNvPr id="5" name="Straight Connector 4"/>
          <p:cNvCxnSpPr/>
          <p:nvPr/>
        </p:nvCxnSpPr>
        <p:spPr bwMode="auto">
          <a:xfrm flipH="1">
            <a:off x="1076559" y="606961"/>
            <a:ext cx="57195" cy="370203"/>
          </a:xfrm>
          <a:prstGeom prst="line">
            <a:avLst/>
          </a:prstGeom>
          <a:noFill/>
          <a:ln w="57150" cap="flat" cmpd="sng" algn="ctr">
            <a:solidFill>
              <a:srgbClr val="DA291C"/>
            </a:solidFill>
            <a:prstDash val="solid"/>
            <a:round/>
            <a:headEnd type="none" w="med" len="med"/>
            <a:tailEnd type="none" w="med" len="med"/>
          </a:ln>
          <a:effectLst/>
        </p:spPr>
      </p:cxnSp>
      <p:sp>
        <p:nvSpPr>
          <p:cNvPr id="6" name="Parallelogram 5"/>
          <p:cNvSpPr/>
          <p:nvPr/>
        </p:nvSpPr>
        <p:spPr bwMode="auto">
          <a:xfrm>
            <a:off x="2561808" y="0"/>
            <a:ext cx="4727848" cy="6858000"/>
          </a:xfrm>
          <a:prstGeom prst="parallelogram">
            <a:avLst/>
          </a:prstGeom>
          <a:blipFill dpi="0"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1417" r="-26167"/>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Parallelogram 6"/>
          <p:cNvSpPr/>
          <p:nvPr/>
        </p:nvSpPr>
        <p:spPr bwMode="auto">
          <a:xfrm>
            <a:off x="5493100" y="772194"/>
            <a:ext cx="4037920" cy="5857222"/>
          </a:xfrm>
          <a:prstGeom prst="parallelogram">
            <a:avLst/>
          </a:prstGeom>
          <a:blipFill dpi="0" rotWithShape="1">
            <a:blip r:embed="rId8">
              <a:extLst>
                <a:ext uri="{BEBA8EAE-BF5A-486C-A8C5-ECC9F3942E4B}">
                  <a14:imgProps xmlns:a14="http://schemas.microsoft.com/office/drawing/2010/main">
                    <a14:imgLayer r:embed="rId9">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53771" r="-63811"/>
            </a:stretch>
          </a:blip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TextBox 7"/>
          <p:cNvSpPr txBox="1"/>
          <p:nvPr/>
        </p:nvSpPr>
        <p:spPr>
          <a:xfrm>
            <a:off x="10052596" y="3495471"/>
            <a:ext cx="1526486" cy="307777"/>
          </a:xfrm>
          <a:prstGeom prst="rect">
            <a:avLst/>
          </a:prstGeom>
          <a:noFill/>
          <a:effectLst/>
        </p:spPr>
        <p:txBody>
          <a:bodyPr wrap="square" rtlCol="0">
            <a:spAutoFit/>
          </a:bodyPr>
          <a:lstStyle/>
          <a:p>
            <a:r>
              <a:rPr lang="en-GB" sz="1400" dirty="0" smtClean="0">
                <a:latin typeface="Lato" panose="020F0502020204030203" pitchFamily="34" charset="0"/>
                <a:ea typeface="Lato" panose="020F0502020204030203" pitchFamily="34" charset="0"/>
                <a:cs typeface="Lato" panose="020F0502020204030203" pitchFamily="34" charset="0"/>
              </a:rPr>
              <a:t>Solo Urban Kit</a:t>
            </a:r>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9" name="Oval 8"/>
          <p:cNvSpPr/>
          <p:nvPr/>
        </p:nvSpPr>
        <p:spPr bwMode="auto">
          <a:xfrm>
            <a:off x="7096671" y="3441471"/>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0" name="Elbow Connector 9"/>
          <p:cNvCxnSpPr>
            <a:stCxn id="9" idx="0"/>
          </p:cNvCxnSpPr>
          <p:nvPr/>
        </p:nvCxnSpPr>
        <p:spPr>
          <a:xfrm rot="16200000" flipH="1">
            <a:off x="8454908" y="2137233"/>
            <a:ext cx="220747" cy="2829223"/>
          </a:xfrm>
          <a:prstGeom prst="bentConnector4">
            <a:avLst>
              <a:gd name="adj1" fmla="val -103557"/>
              <a:gd name="adj2" fmla="val 50954"/>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76484" y="2677539"/>
            <a:ext cx="1526486" cy="523220"/>
          </a:xfrm>
          <a:prstGeom prst="rect">
            <a:avLst/>
          </a:prstGeom>
          <a:noFill/>
          <a:effectLst/>
        </p:spPr>
        <p:txBody>
          <a:bodyPr wrap="square" rtlCol="0">
            <a:spAutoFit/>
          </a:bodyPr>
          <a:lstStyle/>
          <a:p>
            <a:r>
              <a:rPr lang="en-GB" sz="1400" dirty="0" smtClean="0">
                <a:latin typeface="Lato" panose="020F0502020204030203" pitchFamily="34" charset="0"/>
                <a:ea typeface="Lato" panose="020F0502020204030203" pitchFamily="34" charset="0"/>
                <a:cs typeface="Lato" panose="020F0502020204030203" pitchFamily="34" charset="0"/>
              </a:rPr>
              <a:t>Solo 610 &amp; Solo 611 Pole Bag</a:t>
            </a:r>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12" name="Oval 11"/>
          <p:cNvSpPr/>
          <p:nvPr/>
        </p:nvSpPr>
        <p:spPr bwMode="auto">
          <a:xfrm>
            <a:off x="4449069" y="4758323"/>
            <a:ext cx="108000" cy="108000"/>
          </a:xfrm>
          <a:prstGeom prst="ellipse">
            <a:avLst/>
          </a:prstGeom>
          <a:solidFill>
            <a:srgbClr val="DA291C"/>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3" name="Elbow Connector 12"/>
          <p:cNvCxnSpPr>
            <a:stCxn id="12" idx="0"/>
            <a:endCxn id="11" idx="2"/>
          </p:cNvCxnSpPr>
          <p:nvPr/>
        </p:nvCxnSpPr>
        <p:spPr>
          <a:xfrm rot="16200000" flipV="1">
            <a:off x="2342616" y="2597870"/>
            <a:ext cx="1557564" cy="2763342"/>
          </a:xfrm>
          <a:prstGeom prst="bentConnector3">
            <a:avLst>
              <a:gd name="adj1" fmla="val 50000"/>
            </a:avLst>
          </a:prstGeom>
          <a:ln w="9525">
            <a:solidFill>
              <a:srgbClr val="DA291C"/>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660144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rban_Kits_Prom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2995" y="18560"/>
            <a:ext cx="12126010" cy="6820881"/>
          </a:xfrm>
          <a:prstGeom prst="rect">
            <a:avLst/>
          </a:prstGeom>
        </p:spPr>
      </p:pic>
      <p:pic>
        <p:nvPicPr>
          <p:cNvPr id="3" name="Audio 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7244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885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audio isNarration="1">
              <p:cMediaNode vol="80000" showWhenStopped="0">
                <p:cTn id="16"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523220"/>
          </a:xfrm>
          <a:prstGeom prst="rect">
            <a:avLst/>
          </a:prstGeom>
          <a:noFill/>
        </p:spPr>
        <p:txBody>
          <a:bodyPr wrap="square" rtlCol="0">
            <a:spAutoFit/>
          </a:bodyPr>
          <a:lstStyle/>
          <a:p>
            <a:pPr>
              <a:defRPr/>
            </a:pP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Unwanted Fire Signals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5</a:t>
            </a:r>
            <a:endParaRPr lang="en-GB" sz="4400" b="1" i="1" spc="-150" dirty="0">
              <a:solidFill>
                <a:schemeClr val="bg1">
                  <a:lumMod val="7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6</a:t>
            </a:r>
            <a:endParaRPr lang="en-GB" sz="4400" b="1" i="1" spc="-150" dirty="0">
              <a:solidFill>
                <a:schemeClr val="bg1">
                  <a:lumMod val="7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7</a:t>
            </a:r>
            <a:endParaRPr lang="en-GB" sz="4400" b="1" i="1" spc="-150" dirty="0">
              <a:solidFill>
                <a:schemeClr val="bg1">
                  <a:lumMod val="7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8</a:t>
            </a:r>
            <a:endParaRPr lang="en-GB" sz="4400" b="1" i="1" spc="-150" dirty="0">
              <a:solidFill>
                <a:schemeClr val="bg1">
                  <a:lumMod val="7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9</a:t>
            </a:r>
            <a:endParaRPr lang="en-GB" sz="4400" b="1" i="1" spc="-150" dirty="0">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10</a:t>
            </a:r>
            <a:endParaRPr lang="en-GB" sz="4400" b="1" i="1" spc="-150" dirty="0">
              <a:solidFill>
                <a:schemeClr val="bg1">
                  <a:lumMod val="6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11</a:t>
            </a:r>
            <a:endParaRPr lang="en-GB" sz="4400" b="1" i="1" spc="-150" dirty="0">
              <a:solidFill>
                <a:schemeClr val="bg1">
                  <a:lumMod val="6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12</a:t>
            </a:r>
            <a:endParaRPr lang="en-GB" sz="4400" b="1" i="1" spc="-150" dirty="0">
              <a:solidFill>
                <a:schemeClr val="bg1">
                  <a:lumMod val="65000"/>
                </a:schemeClr>
              </a:solidFill>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10009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1777</TotalTime>
  <Words>1939</Words>
  <Application>Microsoft Office PowerPoint</Application>
  <PresentationFormat>Widescreen</PresentationFormat>
  <Paragraphs>224</Paragraphs>
  <Slides>10</Slides>
  <Notes>9</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Lato</vt:lpstr>
      <vt:lpstr>Futura Md BT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Paul Gatens</cp:lastModifiedBy>
  <cp:revision>120</cp:revision>
  <cp:lastPrinted>2020-03-17T11:18:04Z</cp:lastPrinted>
  <dcterms:created xsi:type="dcterms:W3CDTF">2020-01-24T14:23:23Z</dcterms:created>
  <dcterms:modified xsi:type="dcterms:W3CDTF">2020-10-06T15:26:14Z</dcterms:modified>
</cp:coreProperties>
</file>