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491" r:id="rId2"/>
    <p:sldId id="421" r:id="rId3"/>
    <p:sldId id="483" r:id="rId4"/>
    <p:sldId id="484" r:id="rId5"/>
    <p:sldId id="485" r:id="rId6"/>
    <p:sldId id="486" r:id="rId7"/>
    <p:sldId id="487" r:id="rId8"/>
    <p:sldId id="488" r:id="rId9"/>
    <p:sldId id="489" r:id="rId10"/>
    <p:sldId id="490" r:id="rId11"/>
  </p:sldIdLst>
  <p:sldSz cx="12192000" cy="6858000"/>
  <p:notesSz cx="6858000" cy="9144000"/>
  <p:embeddedFontLst>
    <p:embeddedFont>
      <p:font typeface="Lato" panose="020F0502020204030203" pitchFamily="34" charset="0"/>
      <p:regular r:id="rId13"/>
      <p:bold r:id="rId14"/>
      <p:italic r:id="rId15"/>
      <p:boldItalic r:id="rId16"/>
    </p:embeddedFont>
    <p:embeddedFont>
      <p:font typeface="Futura Md BT" panose="020B0602020204020303" pitchFamily="3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9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1" autoAdjust="0"/>
    <p:restoredTop sz="80242" autoAdjust="0"/>
  </p:normalViewPr>
  <p:slideViewPr>
    <p:cSldViewPr snapToGrid="0">
      <p:cViewPr varScale="1">
        <p:scale>
          <a:sx n="88" d="100"/>
          <a:sy n="88" d="100"/>
        </p:scale>
        <p:origin x="648" y="60"/>
      </p:cViewPr>
      <p:guideLst/>
    </p:cSldViewPr>
  </p:slideViewPr>
  <p:notesTextViewPr>
    <p:cViewPr>
      <p:scale>
        <a:sx n="1" d="1"/>
        <a:sy n="1" d="1"/>
      </p:scale>
      <p:origin x="0" y="0"/>
    </p:cViewPr>
  </p:notesTextViewPr>
  <p:sorterViewPr>
    <p:cViewPr>
      <p:scale>
        <a:sx n="100" d="100"/>
        <a:sy n="100" d="100"/>
      </p:scale>
      <p:origin x="0" y="-9786"/>
    </p:cViewPr>
  </p:sorterViewPr>
  <p:notesViewPr>
    <p:cSldViewPr snapToGrid="0">
      <p:cViewPr varScale="1">
        <p:scale>
          <a:sx n="116" d="100"/>
          <a:sy n="116" d="100"/>
        </p:scale>
        <p:origin x="5148" y="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6" tIns="45719" rIns="91436" bIns="45719" rtlCol="0"/>
          <a:lstStyle>
            <a:lvl1pPr algn="l">
              <a:defRPr sz="1200">
                <a:latin typeface="Lato" panose="020F0502020204030203" pitchFamily="34" charset="0"/>
              </a:defRPr>
            </a:lvl1pPr>
          </a:lstStyle>
          <a:p>
            <a:endParaRPr lang="en-GB" dirty="0"/>
          </a:p>
        </p:txBody>
      </p:sp>
      <p:sp>
        <p:nvSpPr>
          <p:cNvPr id="3" name="Date Placeholder 2"/>
          <p:cNvSpPr>
            <a:spLocks noGrp="1"/>
          </p:cNvSpPr>
          <p:nvPr>
            <p:ph type="dt" idx="1"/>
          </p:nvPr>
        </p:nvSpPr>
        <p:spPr>
          <a:xfrm>
            <a:off x="3884614" y="0"/>
            <a:ext cx="2971800" cy="458788"/>
          </a:xfrm>
          <a:prstGeom prst="rect">
            <a:avLst/>
          </a:prstGeom>
        </p:spPr>
        <p:txBody>
          <a:bodyPr vert="horz" lIns="91436" tIns="45719" rIns="91436" bIns="45719" rtlCol="0"/>
          <a:lstStyle>
            <a:lvl1pPr algn="r">
              <a:defRPr sz="1200">
                <a:latin typeface="Lato" panose="020F0502020204030203" pitchFamily="34" charset="0"/>
              </a:defRPr>
            </a:lvl1pPr>
          </a:lstStyle>
          <a:p>
            <a:fld id="{F26FAFE5-CC35-487B-81A4-2697E2C1568D}" type="datetimeFigureOut">
              <a:rPr lang="en-GB" smtClean="0"/>
              <a:pPr/>
              <a:t>06/10/2020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6" tIns="45719" rIns="91436" bIns="45719"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6" tIns="45719" rIns="91436" bIns="45719" rtlCol="0"/>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8685214"/>
            <a:ext cx="2971800" cy="458787"/>
          </a:xfrm>
          <a:prstGeom prst="rect">
            <a:avLst/>
          </a:prstGeom>
        </p:spPr>
        <p:txBody>
          <a:bodyPr vert="horz" lIns="91436" tIns="45719" rIns="91436" bIns="45719" rtlCol="0" anchor="b"/>
          <a:lstStyle>
            <a:lvl1pPr algn="l">
              <a:defRPr sz="1200">
                <a:latin typeface="Lato" panose="020F0502020204030203" pitchFamily="34" charset="0"/>
              </a:defRPr>
            </a:lvl1pPr>
          </a:lstStyle>
          <a:p>
            <a:endParaRPr lang="en-GB" dirty="0"/>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36" tIns="45719" rIns="91436" bIns="45719" rtlCol="0" anchor="b"/>
          <a:lstStyle>
            <a:lvl1pPr algn="r">
              <a:defRPr sz="1200">
                <a:latin typeface="Lato" panose="020F0502020204030203" pitchFamily="34" charset="0"/>
              </a:defRPr>
            </a:lvl1pPr>
          </a:lstStyle>
          <a:p>
            <a:fld id="{B973AE43-65D9-42AB-8012-8BCF89C4427C}" type="slidenum">
              <a:rPr lang="en-GB" smtClean="0"/>
              <a:pPr/>
              <a:t>‹#›</a:t>
            </a:fld>
            <a:endParaRPr lang="en-GB" dirty="0"/>
          </a:p>
        </p:txBody>
      </p:sp>
    </p:spTree>
    <p:extLst>
      <p:ext uri="{BB962C8B-B14F-4D97-AF65-F5344CB8AC3E}">
        <p14:creationId xmlns:p14="http://schemas.microsoft.com/office/powerpoint/2010/main" val="2621134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ato" panose="020F0502020204030203" pitchFamily="34" charset="0"/>
        <a:ea typeface="+mn-ea"/>
        <a:cs typeface="+mn-cs"/>
      </a:defRPr>
    </a:lvl1pPr>
    <a:lvl2pPr marL="457200" algn="l" defTabSz="914400" rtl="0" eaLnBrk="1" latinLnBrk="0" hangingPunct="1">
      <a:defRPr sz="1200" kern="1200">
        <a:solidFill>
          <a:schemeClr val="tx1"/>
        </a:solidFill>
        <a:latin typeface="Lato" panose="020F0502020204030203" pitchFamily="34" charset="0"/>
        <a:ea typeface="+mn-ea"/>
        <a:cs typeface="+mn-cs"/>
      </a:defRPr>
    </a:lvl2pPr>
    <a:lvl3pPr marL="914400" algn="l" defTabSz="914400" rtl="0" eaLnBrk="1" latinLnBrk="0" hangingPunct="1">
      <a:defRPr sz="1200" kern="1200">
        <a:solidFill>
          <a:schemeClr val="tx1"/>
        </a:solidFill>
        <a:latin typeface="Lato" panose="020F0502020204030203" pitchFamily="34" charset="0"/>
        <a:ea typeface="+mn-ea"/>
        <a:cs typeface="+mn-cs"/>
      </a:defRPr>
    </a:lvl3pPr>
    <a:lvl4pPr marL="1371600" algn="l" defTabSz="914400" rtl="0" eaLnBrk="1" latinLnBrk="0" hangingPunct="1">
      <a:defRPr sz="1200" kern="1200">
        <a:solidFill>
          <a:schemeClr val="tx1"/>
        </a:solidFill>
        <a:latin typeface="Lato" panose="020F0502020204030203" pitchFamily="34" charset="0"/>
        <a:ea typeface="+mn-ea"/>
        <a:cs typeface="+mn-cs"/>
      </a:defRPr>
    </a:lvl4pPr>
    <a:lvl5pPr marL="1828800" algn="l" defTabSz="914400" rtl="0" eaLnBrk="1" latinLnBrk="0" hangingPunct="1">
      <a:defRPr sz="1200" kern="1200">
        <a:solidFill>
          <a:schemeClr val="tx1"/>
        </a:solidFill>
        <a:latin typeface="Lato" panose="020F05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22">
              <a:defRPr/>
            </a:pPr>
            <a:r>
              <a:rPr lang="en-GB" b="1" baseline="0" dirty="0" smtClean="0"/>
              <a:t>Up Next – </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a:t>
            </a:fld>
            <a:endParaRPr lang="en-GB" dirty="0"/>
          </a:p>
        </p:txBody>
      </p:sp>
    </p:spTree>
    <p:extLst>
      <p:ext uri="{BB962C8B-B14F-4D97-AF65-F5344CB8AC3E}">
        <p14:creationId xmlns:p14="http://schemas.microsoft.com/office/powerpoint/2010/main" val="665022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Benefits of using Solo height access poles</a:t>
            </a:r>
            <a:endParaRPr lang="en-GB" b="1" dirty="0" smtClean="0"/>
          </a:p>
          <a:p>
            <a:pPr>
              <a:defRPr/>
            </a:pPr>
            <a:endParaRPr lang="en-US" dirty="0" smtClean="0"/>
          </a:p>
          <a:p>
            <a:pPr>
              <a:defRPr/>
            </a:pPr>
            <a:r>
              <a:rPr lang="en-GB" dirty="0" smtClean="0"/>
              <a:t>Access poles are required for detectors out of normal reach. Their use saves the time, cost, disruption and risk to safety that ladders, scaffolding or access gear represents.</a:t>
            </a:r>
            <a:br>
              <a:rPr lang="en-GB" dirty="0" smtClean="0"/>
            </a:br>
            <a:r>
              <a:rPr lang="en-GB" dirty="0" smtClean="0"/>
              <a:t/>
            </a:r>
            <a:br>
              <a:rPr lang="en-GB" dirty="0" smtClean="0"/>
            </a:br>
            <a:r>
              <a:rPr lang="en-GB" dirty="0" smtClean="0"/>
              <a:t>The value of these access poles over ‘other poles’ is not just the quality of their design and manufacture. It becomes evident when they are required on a daily basis and / or are used at great heights. Pull-wound glass fibre construction provides non conductivity with an optimum strength to weight ratio and high tolerance manufacture ensures minimum possible whip or bend at height relative to weight and cost. This, coupled with the simple locking mechanism of the telescopic sections means that these access poles combine ease of use with design and manufacturing excellence.</a:t>
            </a:r>
          </a:p>
          <a:p>
            <a:pPr>
              <a:defRPr/>
            </a:pPr>
            <a:endParaRPr lang="en-GB" dirty="0" smtClean="0"/>
          </a:p>
          <a:p>
            <a:pPr marL="172968" indent="-172968">
              <a:buFont typeface="Arial" pitchFamily="34" charset="0"/>
              <a:buChar char="•"/>
              <a:defRPr/>
            </a:pPr>
            <a:r>
              <a:rPr lang="en-GB" dirty="0" smtClean="0"/>
              <a:t>Optimum strength to weight ratio</a:t>
            </a:r>
          </a:p>
          <a:p>
            <a:pPr marL="172968" indent="-172968">
              <a:buFont typeface="Arial" pitchFamily="34" charset="0"/>
              <a:buChar char="•"/>
              <a:defRPr/>
            </a:pPr>
            <a:r>
              <a:rPr lang="en-GB" dirty="0" smtClean="0"/>
              <a:t>Minimum possible whip or bend at height</a:t>
            </a:r>
          </a:p>
          <a:p>
            <a:pPr marL="172968" indent="-172968">
              <a:buFont typeface="Arial" pitchFamily="34" charset="0"/>
              <a:buChar char="•"/>
              <a:defRPr/>
            </a:pPr>
            <a:r>
              <a:rPr lang="en-GB" dirty="0" smtClean="0"/>
              <a:t>Certified non-conductivity</a:t>
            </a:r>
          </a:p>
          <a:p>
            <a:pPr marL="172968" indent="-172968">
              <a:buFont typeface="Arial" pitchFamily="34" charset="0"/>
              <a:buChar char="•"/>
              <a:defRPr/>
            </a:pPr>
            <a:r>
              <a:rPr lang="en-GB" dirty="0" smtClean="0"/>
              <a:t>Available in one, two or four telescopic sections</a:t>
            </a:r>
          </a:p>
          <a:p>
            <a:pPr marL="172968" indent="-172968">
              <a:buFont typeface="Arial" pitchFamily="34" charset="0"/>
              <a:buChar char="•"/>
              <a:defRPr/>
            </a:pPr>
            <a:r>
              <a:rPr lang="en-GB" dirty="0" smtClean="0"/>
              <a:t>Simple locking mechanism and easy to use</a:t>
            </a:r>
          </a:p>
          <a:p>
            <a:pPr marL="172968" indent="-172968">
              <a:buFont typeface="Arial" pitchFamily="34" charset="0"/>
              <a:buChar char="•"/>
              <a:defRPr/>
            </a:pPr>
            <a:r>
              <a:rPr lang="en-GB" dirty="0" smtClean="0"/>
              <a:t>Outstanding quality backed by lifetime warranty</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3</a:t>
            </a:fld>
            <a:endParaRPr lang="en-GB" dirty="0"/>
          </a:p>
        </p:txBody>
      </p:sp>
    </p:spTree>
    <p:extLst>
      <p:ext uri="{BB962C8B-B14F-4D97-AF65-F5344CB8AC3E}">
        <p14:creationId xmlns:p14="http://schemas.microsoft.com/office/powerpoint/2010/main" val="3608152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r>
              <a:rPr lang="en-GB" b="1" dirty="0" smtClean="0"/>
              <a:t>Solo Poles - Product Information </a:t>
            </a:r>
          </a:p>
          <a:p>
            <a:pPr>
              <a:lnSpc>
                <a:spcPct val="80000"/>
              </a:lnSpc>
              <a:defRPr/>
            </a:pPr>
            <a:endParaRPr lang="en-GB" b="1" dirty="0" smtClean="0"/>
          </a:p>
          <a:p>
            <a:pPr>
              <a:lnSpc>
                <a:spcPct val="80000"/>
              </a:lnSpc>
              <a:defRPr/>
            </a:pPr>
            <a:r>
              <a:rPr lang="en-GB" altLang="en-US" dirty="0" smtClean="0"/>
              <a:t>Solo height access poles are specifically designed only for use with the Solo, </a:t>
            </a:r>
            <a:r>
              <a:rPr lang="en-GB" altLang="en-US" dirty="0" err="1" smtClean="0"/>
              <a:t>Testifire</a:t>
            </a:r>
            <a:r>
              <a:rPr lang="en-GB" altLang="en-US" dirty="0" smtClean="0"/>
              <a:t> and </a:t>
            </a:r>
            <a:r>
              <a:rPr lang="en-GB" altLang="en-US" dirty="0" err="1" smtClean="0"/>
              <a:t>TruTest</a:t>
            </a:r>
            <a:r>
              <a:rPr lang="en-GB" altLang="en-US" dirty="0" smtClean="0"/>
              <a:t> product ranges manufactured by </a:t>
            </a:r>
            <a:r>
              <a:rPr lang="en-GB" altLang="en-US" dirty="0" err="1" smtClean="0"/>
              <a:t>detectortesters</a:t>
            </a:r>
            <a:r>
              <a:rPr lang="en-GB" altLang="en-US" dirty="0" smtClean="0"/>
              <a:t>, allowing access to fire detectors at heights up to 9m (subject to a risk assessment). </a:t>
            </a:r>
            <a:endParaRPr lang="en-GB" b="1" dirty="0" smtClean="0"/>
          </a:p>
          <a:p>
            <a:pPr>
              <a:lnSpc>
                <a:spcPct val="80000"/>
              </a:lnSpc>
              <a:defRPr/>
            </a:pPr>
            <a:endParaRPr lang="en-GB" b="1" dirty="0" smtClean="0"/>
          </a:p>
          <a:p>
            <a:pPr>
              <a:lnSpc>
                <a:spcPct val="80000"/>
              </a:lnSpc>
              <a:defRPr/>
            </a:pPr>
            <a:r>
              <a:rPr lang="en-GB" dirty="0" smtClean="0"/>
              <a:t>It is important to understand the Solo pole range so that you can select the appropriate pole for the task.</a:t>
            </a:r>
          </a:p>
          <a:p>
            <a:pPr>
              <a:lnSpc>
                <a:spcPct val="80000"/>
              </a:lnSpc>
              <a:defRPr/>
            </a:pPr>
            <a:endParaRPr lang="en-GB" dirty="0" smtClean="0"/>
          </a:p>
          <a:p>
            <a:pPr marL="749531" lvl="1" indent="-288281">
              <a:lnSpc>
                <a:spcPct val="80000"/>
              </a:lnSpc>
              <a:buFontTx/>
              <a:buChar char="•"/>
              <a:defRPr/>
            </a:pPr>
            <a:r>
              <a:rPr lang="en-GB" dirty="0" smtClean="0"/>
              <a:t> </a:t>
            </a:r>
            <a:r>
              <a:rPr lang="en-GB" b="1" dirty="0" smtClean="0"/>
              <a:t>Solo Height access Pole product range </a:t>
            </a:r>
          </a:p>
          <a:p>
            <a:pPr lvl="1">
              <a:lnSpc>
                <a:spcPct val="80000"/>
              </a:lnSpc>
              <a:defRPr/>
            </a:pPr>
            <a:endParaRPr lang="en-GB" dirty="0" smtClean="0"/>
          </a:p>
          <a:p>
            <a:pPr marL="1153126" lvl="2" indent="-230624">
              <a:lnSpc>
                <a:spcPct val="80000"/>
              </a:lnSpc>
              <a:buFontTx/>
              <a:buChar char="•"/>
              <a:defRPr/>
            </a:pPr>
            <a:r>
              <a:rPr lang="en-US" b="1" dirty="0" smtClean="0"/>
              <a:t>Solo 100 – 4 section telescopic pole</a:t>
            </a:r>
          </a:p>
          <a:p>
            <a:pPr marL="1614375" lvl="3" indent="-230624">
              <a:lnSpc>
                <a:spcPct val="80000"/>
              </a:lnSpc>
              <a:buFontTx/>
              <a:buChar char="•"/>
              <a:defRPr/>
            </a:pPr>
            <a:r>
              <a:rPr lang="en-GB" dirty="0" smtClean="0"/>
              <a:t>Extends from 1.26m to 4.48m in 4 sections for access up to 6.00m approx. (including height of man) </a:t>
            </a:r>
          </a:p>
          <a:p>
            <a:pPr marL="1614375" lvl="3" indent="-230624">
              <a:lnSpc>
                <a:spcPct val="80000"/>
              </a:lnSpc>
              <a:buFontTx/>
              <a:buChar char="•"/>
              <a:defRPr/>
            </a:pPr>
            <a:r>
              <a:rPr lang="en-GB" dirty="0" smtClean="0"/>
              <a:t>Dimensions - OD = 48mm.  Weight – </a:t>
            </a:r>
            <a:r>
              <a:rPr lang="en-GB" b="1" dirty="0" smtClean="0"/>
              <a:t>1620 grams</a:t>
            </a:r>
          </a:p>
          <a:p>
            <a:pPr marL="1614375" lvl="3" indent="-230624">
              <a:lnSpc>
                <a:spcPct val="80000"/>
              </a:lnSpc>
              <a:buFontTx/>
              <a:buChar char="•"/>
              <a:defRPr/>
            </a:pPr>
            <a:r>
              <a:rPr lang="en-GB" dirty="0" smtClean="0"/>
              <a:t>SPARE1000-001 End Cap For Telescopic Solo 100</a:t>
            </a:r>
          </a:p>
          <a:p>
            <a:pPr marL="1614375" lvl="3" indent="-230624">
              <a:lnSpc>
                <a:spcPct val="80000"/>
              </a:lnSpc>
              <a:buFontTx/>
              <a:buChar char="•"/>
              <a:defRPr/>
            </a:pPr>
            <a:endParaRPr lang="en-US" dirty="0" smtClean="0"/>
          </a:p>
          <a:p>
            <a:pPr marL="1153126" lvl="2" indent="-230624">
              <a:lnSpc>
                <a:spcPct val="80000"/>
              </a:lnSpc>
              <a:buFontTx/>
              <a:buChar char="•"/>
              <a:defRPr/>
            </a:pPr>
            <a:r>
              <a:rPr lang="en-US" b="1" dirty="0" smtClean="0"/>
              <a:t>Solo 108 – 2 section telescopic pole</a:t>
            </a:r>
          </a:p>
          <a:p>
            <a:pPr marL="1614375" lvl="3" indent="-230624">
              <a:lnSpc>
                <a:spcPct val="80000"/>
              </a:lnSpc>
              <a:buFontTx/>
              <a:buChar char="•"/>
              <a:defRPr/>
            </a:pPr>
            <a:r>
              <a:rPr lang="en-GB" dirty="0" smtClean="0"/>
              <a:t>Extends from 1.27m to 2.20m In 2 sections for access up to 4.20m approx. (including height of man).</a:t>
            </a:r>
          </a:p>
          <a:p>
            <a:pPr marL="1614375" lvl="3" indent="-230624">
              <a:lnSpc>
                <a:spcPct val="80000"/>
              </a:lnSpc>
              <a:buFontTx/>
              <a:buChar char="•"/>
              <a:defRPr/>
            </a:pPr>
            <a:r>
              <a:rPr lang="en-GB" dirty="0" smtClean="0"/>
              <a:t>Dimensions - OD = 48mm. weight – </a:t>
            </a:r>
            <a:r>
              <a:rPr lang="en-GB" b="1" dirty="0" smtClean="0"/>
              <a:t>610 grams</a:t>
            </a:r>
          </a:p>
          <a:p>
            <a:pPr lvl="3" eaLnBrk="1" hangingPunct="1">
              <a:lnSpc>
                <a:spcPct val="80000"/>
              </a:lnSpc>
              <a:defRPr/>
            </a:pPr>
            <a:endParaRPr lang="en-US" b="1" dirty="0" smtClean="0"/>
          </a:p>
          <a:p>
            <a:pPr marL="1153126" lvl="2" indent="-230624">
              <a:lnSpc>
                <a:spcPct val="80000"/>
              </a:lnSpc>
              <a:buFontTx/>
              <a:buChar char="•"/>
              <a:defRPr/>
            </a:pPr>
            <a:r>
              <a:rPr lang="en-US" b="1" dirty="0" smtClean="0"/>
              <a:t>Solo 101 – extension pole</a:t>
            </a:r>
          </a:p>
          <a:p>
            <a:pPr marL="1614375" lvl="3" indent="-230624">
              <a:lnSpc>
                <a:spcPct val="80000"/>
              </a:lnSpc>
              <a:buFontTx/>
              <a:buChar char="•"/>
              <a:defRPr/>
            </a:pPr>
            <a:r>
              <a:rPr lang="en-GB" dirty="0" smtClean="0"/>
              <a:t>Extension Pole 1.13m length.  Gives reach of up to 2.6m</a:t>
            </a:r>
          </a:p>
          <a:p>
            <a:pPr marL="1614375" lvl="3" indent="-230624">
              <a:lnSpc>
                <a:spcPct val="80000"/>
              </a:lnSpc>
              <a:buFontTx/>
              <a:buChar char="•"/>
              <a:defRPr/>
            </a:pPr>
            <a:r>
              <a:rPr lang="en-GB" dirty="0" smtClean="0"/>
              <a:t>Dimensions - OD = 48mm. Weight - </a:t>
            </a:r>
            <a:r>
              <a:rPr lang="en-GB" b="1" dirty="0" smtClean="0"/>
              <a:t>375 grams</a:t>
            </a:r>
            <a:br>
              <a:rPr lang="en-GB" b="1" dirty="0" smtClean="0"/>
            </a:br>
            <a:endParaRPr lang="en-GB" b="1" dirty="0" smtClean="0"/>
          </a:p>
          <a:p>
            <a:pPr marL="1157239" lvl="2" indent="-230624">
              <a:lnSpc>
                <a:spcPct val="80000"/>
              </a:lnSpc>
              <a:buFontTx/>
              <a:buChar char="•"/>
              <a:defRPr/>
            </a:pPr>
            <a:r>
              <a:rPr lang="en-GB" b="1" dirty="0" smtClean="0"/>
              <a:t>Solo 110 – ‘Urban’ 4 section telescopic pole</a:t>
            </a:r>
          </a:p>
          <a:p>
            <a:pPr marL="1614375" lvl="3" indent="-230624">
              <a:lnSpc>
                <a:spcPct val="80000"/>
              </a:lnSpc>
              <a:buFontTx/>
              <a:buChar char="•"/>
              <a:defRPr/>
            </a:pPr>
            <a:r>
              <a:rPr lang="en-GB" dirty="0" smtClean="0"/>
              <a:t>Extends from 0.5m to 1.88m in 4 sections. For access up to 2.6m</a:t>
            </a:r>
          </a:p>
          <a:p>
            <a:pPr marL="1614375" lvl="3" indent="-230624">
              <a:lnSpc>
                <a:spcPct val="80000"/>
              </a:lnSpc>
              <a:buFontTx/>
              <a:buChar char="•"/>
              <a:defRPr/>
            </a:pPr>
            <a:r>
              <a:rPr lang="en-GB" dirty="0" smtClean="0"/>
              <a:t>Dimensions – OD = 48mm Weight - 1000grams</a:t>
            </a:r>
          </a:p>
          <a:p>
            <a:pPr marL="1614375" lvl="3" indent="-230624" defTabSz="914270">
              <a:lnSpc>
                <a:spcPct val="80000"/>
              </a:lnSpc>
              <a:buFontTx/>
              <a:buChar char="•"/>
              <a:defRPr/>
            </a:pPr>
            <a:r>
              <a:rPr lang="en-GB" dirty="0" smtClean="0"/>
              <a:t>SPARE1000-001 End Cap For Telescopic Solo 100</a:t>
            </a:r>
          </a:p>
          <a:p>
            <a:pPr marL="1614375" lvl="3" indent="-230624">
              <a:lnSpc>
                <a:spcPct val="80000"/>
              </a:lnSpc>
              <a:buFontTx/>
              <a:buChar char="•"/>
              <a:defRPr/>
            </a:pPr>
            <a:endParaRPr lang="en-GB" dirty="0" smtClean="0"/>
          </a:p>
          <a:p>
            <a:pPr marL="1157239" lvl="2" indent="-230624">
              <a:lnSpc>
                <a:spcPct val="80000"/>
              </a:lnSpc>
              <a:buFontTx/>
              <a:buChar char="•"/>
              <a:defRPr/>
            </a:pPr>
            <a:r>
              <a:rPr lang="en-GB" b="1" dirty="0" smtClean="0"/>
              <a:t>Solo 111 – ‘Urban’ extension pole</a:t>
            </a:r>
          </a:p>
          <a:p>
            <a:pPr marL="1614375" lvl="3" indent="-230624">
              <a:lnSpc>
                <a:spcPct val="80000"/>
              </a:lnSpc>
              <a:buFontTx/>
              <a:buChar char="•"/>
              <a:defRPr/>
            </a:pPr>
            <a:r>
              <a:rPr lang="en-GB" dirty="0" smtClean="0"/>
              <a:t>Extension pole 0.5m length.  Gives reach of up to 2m</a:t>
            </a:r>
          </a:p>
          <a:p>
            <a:pPr marL="1614375" lvl="3" indent="-230624" defTabSz="914270">
              <a:lnSpc>
                <a:spcPct val="80000"/>
              </a:lnSpc>
              <a:buFontTx/>
              <a:buChar char="•"/>
              <a:defRPr/>
            </a:pPr>
            <a:r>
              <a:rPr lang="en-GB" dirty="0" smtClean="0"/>
              <a:t>Dimensions – OD = 48mm Weight - 300grams</a:t>
            </a:r>
          </a:p>
          <a:p>
            <a:pPr marL="1614375" lvl="3" indent="-230624">
              <a:lnSpc>
                <a:spcPct val="80000"/>
              </a:lnSpc>
              <a:buFontTx/>
              <a:buChar char="•"/>
              <a:defRPr/>
            </a:pPr>
            <a:endParaRPr lang="en-US" dirty="0" smtClean="0"/>
          </a:p>
          <a:p>
            <a:pPr marL="1614375" lvl="3" indent="-230624">
              <a:lnSpc>
                <a:spcPct val="80000"/>
              </a:lnSpc>
              <a:buFontTx/>
              <a:buChar char="•"/>
              <a:defRPr/>
            </a:pPr>
            <a:endParaRPr lang="en-GB" dirty="0" smtClean="0"/>
          </a:p>
          <a:p>
            <a:pPr eaLnBrk="1" hangingPunct="1">
              <a:lnSpc>
                <a:spcPct val="80000"/>
              </a:lnSpc>
              <a:defRPr/>
            </a:pPr>
            <a:r>
              <a:rPr lang="en-GB" b="1" dirty="0" smtClean="0"/>
              <a:t>Typical Ceiling heights</a:t>
            </a:r>
          </a:p>
          <a:p>
            <a:pPr eaLnBrk="1" hangingPunct="1">
              <a:lnSpc>
                <a:spcPct val="80000"/>
              </a:lnSpc>
              <a:defRPr/>
            </a:pPr>
            <a:r>
              <a:rPr lang="en-GB" dirty="0" smtClean="0"/>
              <a:t>It is estimated that in the UK 20% of ceilings are above 6m.  A light weight pole combination to reach most detectors would be a Solo108 and 2 x Solo 101 extensions.</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4</a:t>
            </a:fld>
            <a:endParaRPr lang="en-GB" dirty="0"/>
          </a:p>
        </p:txBody>
      </p:sp>
    </p:spTree>
    <p:extLst>
      <p:ext uri="{BB962C8B-B14F-4D97-AF65-F5344CB8AC3E}">
        <p14:creationId xmlns:p14="http://schemas.microsoft.com/office/powerpoint/2010/main" val="3219932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r>
              <a:rPr lang="en-GB" b="1" dirty="0" smtClean="0"/>
              <a:t>Solo Poles - Product Information </a:t>
            </a:r>
          </a:p>
          <a:p>
            <a:pPr>
              <a:lnSpc>
                <a:spcPct val="80000"/>
              </a:lnSpc>
              <a:defRPr/>
            </a:pPr>
            <a:endParaRPr lang="en-GB" b="1" dirty="0" smtClean="0"/>
          </a:p>
          <a:p>
            <a:pPr>
              <a:lnSpc>
                <a:spcPct val="80000"/>
              </a:lnSpc>
              <a:defRPr/>
            </a:pPr>
            <a:r>
              <a:rPr lang="en-GB" altLang="en-US" dirty="0" smtClean="0"/>
              <a:t>Solo height access poles are specifically designed only for use with the Solo, </a:t>
            </a:r>
            <a:r>
              <a:rPr lang="en-GB" altLang="en-US" dirty="0" err="1" smtClean="0"/>
              <a:t>Testifire</a:t>
            </a:r>
            <a:r>
              <a:rPr lang="en-GB" altLang="en-US" dirty="0" smtClean="0"/>
              <a:t> and </a:t>
            </a:r>
            <a:r>
              <a:rPr lang="en-GB" altLang="en-US" dirty="0" err="1" smtClean="0"/>
              <a:t>TruTest</a:t>
            </a:r>
            <a:r>
              <a:rPr lang="en-GB" altLang="en-US" dirty="0" smtClean="0"/>
              <a:t> product ranges manufactured by </a:t>
            </a:r>
            <a:r>
              <a:rPr lang="en-GB" altLang="en-US" dirty="0" err="1" smtClean="0"/>
              <a:t>detectortesters</a:t>
            </a:r>
            <a:r>
              <a:rPr lang="en-GB" altLang="en-US" dirty="0" smtClean="0"/>
              <a:t>, allowing access to fire detectors at heights up to 9m (subject to a risk assessment). </a:t>
            </a:r>
            <a:endParaRPr lang="en-GB" b="1" dirty="0" smtClean="0"/>
          </a:p>
          <a:p>
            <a:pPr>
              <a:lnSpc>
                <a:spcPct val="80000"/>
              </a:lnSpc>
              <a:defRPr/>
            </a:pPr>
            <a:endParaRPr lang="en-GB" b="1" dirty="0" smtClean="0"/>
          </a:p>
          <a:p>
            <a:pPr>
              <a:lnSpc>
                <a:spcPct val="80000"/>
              </a:lnSpc>
              <a:defRPr/>
            </a:pPr>
            <a:r>
              <a:rPr lang="en-GB" dirty="0" smtClean="0"/>
              <a:t>It is important to understand the Solo pole range so that you can select the appropriate pole for the task.</a:t>
            </a:r>
          </a:p>
          <a:p>
            <a:pPr>
              <a:lnSpc>
                <a:spcPct val="80000"/>
              </a:lnSpc>
              <a:defRPr/>
            </a:pPr>
            <a:endParaRPr lang="en-GB" dirty="0" smtClean="0"/>
          </a:p>
          <a:p>
            <a:pPr marL="749531" lvl="1" indent="-288281">
              <a:lnSpc>
                <a:spcPct val="80000"/>
              </a:lnSpc>
              <a:buFontTx/>
              <a:buChar char="•"/>
              <a:defRPr/>
            </a:pPr>
            <a:r>
              <a:rPr lang="en-GB" dirty="0" smtClean="0"/>
              <a:t> </a:t>
            </a:r>
            <a:r>
              <a:rPr lang="en-GB" b="1" dirty="0" smtClean="0"/>
              <a:t>Solo Height access Pole product range </a:t>
            </a:r>
          </a:p>
          <a:p>
            <a:pPr lvl="1">
              <a:lnSpc>
                <a:spcPct val="80000"/>
              </a:lnSpc>
              <a:defRPr/>
            </a:pPr>
            <a:endParaRPr lang="en-GB" dirty="0" smtClean="0"/>
          </a:p>
          <a:p>
            <a:pPr marL="1153126" lvl="2" indent="-230624">
              <a:lnSpc>
                <a:spcPct val="80000"/>
              </a:lnSpc>
              <a:buFontTx/>
              <a:buChar char="•"/>
              <a:defRPr/>
            </a:pPr>
            <a:r>
              <a:rPr lang="en-US" b="1" dirty="0" smtClean="0"/>
              <a:t>Solo 100 – 4 section telescopic pole</a:t>
            </a:r>
          </a:p>
          <a:p>
            <a:pPr marL="1614375" lvl="3" indent="-230624">
              <a:lnSpc>
                <a:spcPct val="80000"/>
              </a:lnSpc>
              <a:buFontTx/>
              <a:buChar char="•"/>
              <a:defRPr/>
            </a:pPr>
            <a:r>
              <a:rPr lang="en-GB" dirty="0" smtClean="0"/>
              <a:t>Extends from 1.26m to 4.48m in 4 sections for access up to 6.00m approx. (including height of man) </a:t>
            </a:r>
          </a:p>
          <a:p>
            <a:pPr marL="1614375" lvl="3" indent="-230624">
              <a:lnSpc>
                <a:spcPct val="80000"/>
              </a:lnSpc>
              <a:buFontTx/>
              <a:buChar char="•"/>
              <a:defRPr/>
            </a:pPr>
            <a:r>
              <a:rPr lang="en-GB" dirty="0" smtClean="0"/>
              <a:t>Dimensions - OD = 48mm.  Weight – </a:t>
            </a:r>
            <a:r>
              <a:rPr lang="en-GB" b="1" dirty="0" smtClean="0"/>
              <a:t>1620 grams</a:t>
            </a:r>
          </a:p>
          <a:p>
            <a:pPr marL="1614375" lvl="3" indent="-230624">
              <a:lnSpc>
                <a:spcPct val="80000"/>
              </a:lnSpc>
              <a:buFontTx/>
              <a:buChar char="•"/>
              <a:defRPr/>
            </a:pPr>
            <a:r>
              <a:rPr lang="en-GB" dirty="0" smtClean="0"/>
              <a:t>SPARE1000-001 End Cap For Telescopic Solo 100</a:t>
            </a:r>
          </a:p>
          <a:p>
            <a:pPr marL="1614375" lvl="3" indent="-230624">
              <a:lnSpc>
                <a:spcPct val="80000"/>
              </a:lnSpc>
              <a:buFontTx/>
              <a:buChar char="•"/>
              <a:defRPr/>
            </a:pPr>
            <a:endParaRPr lang="en-US" dirty="0" smtClean="0"/>
          </a:p>
          <a:p>
            <a:pPr marL="1153126" lvl="2" indent="-230624">
              <a:lnSpc>
                <a:spcPct val="80000"/>
              </a:lnSpc>
              <a:buFontTx/>
              <a:buChar char="•"/>
              <a:defRPr/>
            </a:pPr>
            <a:r>
              <a:rPr lang="en-US" b="1" dirty="0" smtClean="0"/>
              <a:t>Solo 108 – 2 section telescopic pole</a:t>
            </a:r>
          </a:p>
          <a:p>
            <a:pPr marL="1614375" lvl="3" indent="-230624">
              <a:lnSpc>
                <a:spcPct val="80000"/>
              </a:lnSpc>
              <a:buFontTx/>
              <a:buChar char="•"/>
              <a:defRPr/>
            </a:pPr>
            <a:r>
              <a:rPr lang="en-GB" dirty="0" smtClean="0"/>
              <a:t>Extends from 1.27m to 2.20m In 2 sections for access up to 4.20m approx. (including height of man).</a:t>
            </a:r>
          </a:p>
          <a:p>
            <a:pPr marL="1614375" lvl="3" indent="-230624">
              <a:lnSpc>
                <a:spcPct val="80000"/>
              </a:lnSpc>
              <a:buFontTx/>
              <a:buChar char="•"/>
              <a:defRPr/>
            </a:pPr>
            <a:r>
              <a:rPr lang="en-GB" dirty="0" smtClean="0"/>
              <a:t>Dimensions - OD = 48mm. weight – </a:t>
            </a:r>
            <a:r>
              <a:rPr lang="en-GB" b="1" dirty="0" smtClean="0"/>
              <a:t>610 grams</a:t>
            </a:r>
          </a:p>
          <a:p>
            <a:pPr lvl="3" eaLnBrk="1" hangingPunct="1">
              <a:lnSpc>
                <a:spcPct val="80000"/>
              </a:lnSpc>
              <a:defRPr/>
            </a:pPr>
            <a:endParaRPr lang="en-US" b="1" dirty="0" smtClean="0"/>
          </a:p>
          <a:p>
            <a:pPr marL="1153126" lvl="2" indent="-230624">
              <a:lnSpc>
                <a:spcPct val="80000"/>
              </a:lnSpc>
              <a:buFontTx/>
              <a:buChar char="•"/>
              <a:defRPr/>
            </a:pPr>
            <a:r>
              <a:rPr lang="en-US" b="1" dirty="0" smtClean="0"/>
              <a:t>Solo 101 – extension pole</a:t>
            </a:r>
          </a:p>
          <a:p>
            <a:pPr marL="1614375" lvl="3" indent="-230624">
              <a:lnSpc>
                <a:spcPct val="80000"/>
              </a:lnSpc>
              <a:buFontTx/>
              <a:buChar char="•"/>
              <a:defRPr/>
            </a:pPr>
            <a:r>
              <a:rPr lang="en-GB" dirty="0" smtClean="0"/>
              <a:t>Extension Pole 1.13m length.  Gives reach of up to 2.6m</a:t>
            </a:r>
          </a:p>
          <a:p>
            <a:pPr marL="1614375" lvl="3" indent="-230624">
              <a:lnSpc>
                <a:spcPct val="80000"/>
              </a:lnSpc>
              <a:buFontTx/>
              <a:buChar char="•"/>
              <a:defRPr/>
            </a:pPr>
            <a:r>
              <a:rPr lang="en-GB" dirty="0" smtClean="0"/>
              <a:t>Dimensions - OD = 48mm. Weight - </a:t>
            </a:r>
            <a:r>
              <a:rPr lang="en-GB" b="1" dirty="0" smtClean="0"/>
              <a:t>375 grams</a:t>
            </a:r>
            <a:br>
              <a:rPr lang="en-GB" b="1" dirty="0" smtClean="0"/>
            </a:br>
            <a:endParaRPr lang="en-GB" b="1" dirty="0" smtClean="0"/>
          </a:p>
          <a:p>
            <a:pPr marL="1157239" lvl="2" indent="-230624">
              <a:lnSpc>
                <a:spcPct val="80000"/>
              </a:lnSpc>
              <a:buFontTx/>
              <a:buChar char="•"/>
              <a:defRPr/>
            </a:pPr>
            <a:r>
              <a:rPr lang="en-GB" b="1" dirty="0" smtClean="0"/>
              <a:t>Solo 110 – ‘Urban’ 4 section telescopic pole</a:t>
            </a:r>
          </a:p>
          <a:p>
            <a:pPr marL="1614375" lvl="3" indent="-230624">
              <a:lnSpc>
                <a:spcPct val="80000"/>
              </a:lnSpc>
              <a:buFontTx/>
              <a:buChar char="•"/>
              <a:defRPr/>
            </a:pPr>
            <a:r>
              <a:rPr lang="en-GB" dirty="0" smtClean="0"/>
              <a:t>Extends from 0.5m to 1.88m in 4 sections. For access up to 2.6m</a:t>
            </a:r>
          </a:p>
          <a:p>
            <a:pPr marL="1614375" lvl="3" indent="-230624">
              <a:lnSpc>
                <a:spcPct val="80000"/>
              </a:lnSpc>
              <a:buFontTx/>
              <a:buChar char="•"/>
              <a:defRPr/>
            </a:pPr>
            <a:r>
              <a:rPr lang="en-GB" dirty="0" smtClean="0"/>
              <a:t>Dimensions – OD = 48mm Weight - 1000grams</a:t>
            </a:r>
          </a:p>
          <a:p>
            <a:pPr marL="1614375" lvl="3" indent="-230624" defTabSz="914270">
              <a:lnSpc>
                <a:spcPct val="80000"/>
              </a:lnSpc>
              <a:buFontTx/>
              <a:buChar char="•"/>
              <a:defRPr/>
            </a:pPr>
            <a:r>
              <a:rPr lang="en-GB" dirty="0" smtClean="0"/>
              <a:t>SPARE1000-001 End Cap For Telescopic Solo 100</a:t>
            </a:r>
          </a:p>
          <a:p>
            <a:pPr marL="1614375" lvl="3" indent="-230624">
              <a:lnSpc>
                <a:spcPct val="80000"/>
              </a:lnSpc>
              <a:buFontTx/>
              <a:buChar char="•"/>
              <a:defRPr/>
            </a:pPr>
            <a:endParaRPr lang="en-GB" dirty="0" smtClean="0"/>
          </a:p>
          <a:p>
            <a:pPr marL="1157239" lvl="2" indent="-230624">
              <a:lnSpc>
                <a:spcPct val="80000"/>
              </a:lnSpc>
              <a:buFontTx/>
              <a:buChar char="•"/>
              <a:defRPr/>
            </a:pPr>
            <a:r>
              <a:rPr lang="en-GB" b="1" dirty="0" smtClean="0"/>
              <a:t>Solo 111 – ‘Urban’ extension pole</a:t>
            </a:r>
          </a:p>
          <a:p>
            <a:pPr marL="1614375" lvl="3" indent="-230624">
              <a:lnSpc>
                <a:spcPct val="80000"/>
              </a:lnSpc>
              <a:buFontTx/>
              <a:buChar char="•"/>
              <a:defRPr/>
            </a:pPr>
            <a:r>
              <a:rPr lang="en-GB" dirty="0" smtClean="0"/>
              <a:t>Extension pole 0.5m length.  Gives reach of up to 2m</a:t>
            </a:r>
          </a:p>
          <a:p>
            <a:pPr marL="1614375" lvl="3" indent="-230624" defTabSz="914270">
              <a:lnSpc>
                <a:spcPct val="80000"/>
              </a:lnSpc>
              <a:buFontTx/>
              <a:buChar char="•"/>
              <a:defRPr/>
            </a:pPr>
            <a:r>
              <a:rPr lang="en-GB" dirty="0" smtClean="0"/>
              <a:t>Dimensions – OD = 48mm Weight - 300grams</a:t>
            </a:r>
          </a:p>
          <a:p>
            <a:pPr marL="1614375" lvl="3" indent="-230624">
              <a:lnSpc>
                <a:spcPct val="80000"/>
              </a:lnSpc>
              <a:buFontTx/>
              <a:buChar char="•"/>
              <a:defRPr/>
            </a:pPr>
            <a:endParaRPr lang="en-US" dirty="0" smtClean="0"/>
          </a:p>
          <a:p>
            <a:pPr marL="1614375" lvl="3" indent="-230624">
              <a:lnSpc>
                <a:spcPct val="80000"/>
              </a:lnSpc>
              <a:buFontTx/>
              <a:buChar char="•"/>
              <a:defRPr/>
            </a:pPr>
            <a:endParaRPr lang="en-GB" dirty="0" smtClean="0"/>
          </a:p>
          <a:p>
            <a:pPr eaLnBrk="1" hangingPunct="1">
              <a:lnSpc>
                <a:spcPct val="80000"/>
              </a:lnSpc>
              <a:defRPr/>
            </a:pPr>
            <a:r>
              <a:rPr lang="en-GB" b="1" dirty="0" smtClean="0"/>
              <a:t>Typical Ceiling heights</a:t>
            </a:r>
          </a:p>
          <a:p>
            <a:pPr eaLnBrk="1" hangingPunct="1">
              <a:lnSpc>
                <a:spcPct val="80000"/>
              </a:lnSpc>
              <a:defRPr/>
            </a:pPr>
            <a:r>
              <a:rPr lang="en-GB" dirty="0" smtClean="0"/>
              <a:t>It is estimated that in the UK 20% of ceilings are above 6m.  A light weight pole combination to reach most detectors would be a Solo108 and 2 x Solo 101 extensions.</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5</a:t>
            </a:fld>
            <a:endParaRPr lang="en-GB" dirty="0"/>
          </a:p>
        </p:txBody>
      </p:sp>
    </p:spTree>
    <p:extLst>
      <p:ext uri="{BB962C8B-B14F-4D97-AF65-F5344CB8AC3E}">
        <p14:creationId xmlns:p14="http://schemas.microsoft.com/office/powerpoint/2010/main" val="2511798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Recommended distance (angle)</a:t>
            </a:r>
          </a:p>
          <a:p>
            <a:endParaRPr lang="en-US" altLang="en-US" dirty="0" smtClean="0"/>
          </a:p>
          <a:p>
            <a:r>
              <a:rPr lang="en-US" altLang="en-US" dirty="0" smtClean="0"/>
              <a:t>When using Solo height access poles it is difficult to estimate angles.  It is far easier to estimate the distance from a point under the detector to the operator’s feet.</a:t>
            </a:r>
          </a:p>
          <a:p>
            <a:endParaRPr lang="en-US" altLang="en-US" dirty="0" smtClean="0"/>
          </a:p>
          <a:p>
            <a:r>
              <a:rPr lang="en-US" altLang="en-US" b="1" dirty="0" smtClean="0"/>
              <a:t>Up to 6 M height access</a:t>
            </a:r>
          </a:p>
          <a:p>
            <a:r>
              <a:rPr lang="en-US" altLang="en-US" dirty="0" smtClean="0"/>
              <a:t>When working at heights up to 6 m, the maximum distance from a point on the floor, directly under the detector to the operator’s feet, should not be greater than 1.5m.  </a:t>
            </a:r>
            <a:r>
              <a:rPr lang="en-US" altLang="en-US" dirty="0" err="1" smtClean="0"/>
              <a:t>eg</a:t>
            </a:r>
            <a:r>
              <a:rPr lang="en-US" altLang="en-US" dirty="0" smtClean="0"/>
              <a:t>. Solo 108 with the operator’s feet firmly on the ground and not standing on chair or ladder.</a:t>
            </a:r>
          </a:p>
          <a:p>
            <a:endParaRPr lang="en-US" altLang="en-US" dirty="0" smtClean="0"/>
          </a:p>
          <a:p>
            <a:r>
              <a:rPr lang="en-US" altLang="en-US" b="1" dirty="0" smtClean="0"/>
              <a:t>6m to 9 m height access</a:t>
            </a:r>
          </a:p>
          <a:p>
            <a:r>
              <a:rPr lang="en-US" altLang="en-US" dirty="0" smtClean="0"/>
              <a:t>At elevated heights between 6 and 9 m, it is recommended that you always hold the Solo pole in the vertical or near vertical</a:t>
            </a:r>
          </a:p>
          <a:p>
            <a:endParaRPr lang="en-US" altLang="en-US" dirty="0" smtClean="0"/>
          </a:p>
          <a:p>
            <a:r>
              <a:rPr lang="en-US" altLang="en-US" b="1" dirty="0" smtClean="0"/>
              <a:t>Above 9 m</a:t>
            </a:r>
          </a:p>
          <a:p>
            <a:r>
              <a:rPr lang="en-US" altLang="en-US" dirty="0" smtClean="0"/>
              <a:t>Do not use Solo height access poles above 9 m.  Consider other height access or test tools (Scorpion) that are available for these situations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6</a:t>
            </a:fld>
            <a:endParaRPr lang="en-GB" dirty="0"/>
          </a:p>
        </p:txBody>
      </p:sp>
    </p:spTree>
    <p:extLst>
      <p:ext uri="{BB962C8B-B14F-4D97-AF65-F5344CB8AC3E}">
        <p14:creationId xmlns:p14="http://schemas.microsoft.com/office/powerpoint/2010/main" val="2136110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Using Solo height access poles is not technically working at height as the operator’s feet should be on the ground.</a:t>
            </a:r>
            <a:r>
              <a:rPr lang="en-GB" altLang="en-US" baseline="0" dirty="0" smtClean="0"/>
              <a:t>  However, to ensure safe use of Solo height access poles it is worth adopting a working practice that includes precautions that are usually taken when the operator’s feet are off the floor.</a:t>
            </a:r>
            <a:endParaRPr lang="en-GB" altLang="en-US" dirty="0" smtClean="0"/>
          </a:p>
          <a:p>
            <a:endParaRPr lang="en-GB" altLang="en-US" dirty="0" smtClean="0"/>
          </a:p>
          <a:p>
            <a:r>
              <a:rPr lang="en-GB" altLang="en-US" b="1" dirty="0" smtClean="0"/>
              <a:t>To prevent fatigue</a:t>
            </a:r>
          </a:p>
          <a:p>
            <a:endParaRPr lang="en-GB" altLang="en-US" b="1" dirty="0" smtClean="0"/>
          </a:p>
          <a:p>
            <a:r>
              <a:rPr lang="en-GB" altLang="en-US" dirty="0" smtClean="0"/>
              <a:t>Use appropriate pole the task</a:t>
            </a:r>
          </a:p>
          <a:p>
            <a:r>
              <a:rPr lang="en-GB" altLang="en-US" dirty="0" smtClean="0"/>
              <a:t>Do not over-reach or over-stretch</a:t>
            </a:r>
          </a:p>
          <a:p>
            <a:r>
              <a:rPr lang="en-GB" altLang="en-US" dirty="0" smtClean="0"/>
              <a:t>Do not use poles at angles greater than specified</a:t>
            </a:r>
          </a:p>
          <a:p>
            <a:r>
              <a:rPr lang="en-GB" altLang="en-US" dirty="0" smtClean="0"/>
              <a:t>Stand with one foot half a stride ahead of the other to increase balance and reduce strain</a:t>
            </a:r>
          </a:p>
          <a:p>
            <a:r>
              <a:rPr lang="en-GB" altLang="en-US" dirty="0" smtClean="0"/>
              <a:t>Where possible share testing workload</a:t>
            </a:r>
          </a:p>
          <a:p>
            <a:r>
              <a:rPr lang="en-GB" altLang="en-US" dirty="0" smtClean="0"/>
              <a:t>Alternate using the pole between the left and right hand side of the body</a:t>
            </a:r>
          </a:p>
          <a:p>
            <a:r>
              <a:rPr lang="en-GB" altLang="en-US" dirty="0" smtClean="0"/>
              <a:t>Take regular breaks</a:t>
            </a:r>
          </a:p>
          <a:p>
            <a:r>
              <a:rPr lang="en-GB" altLang="en-US" dirty="0" smtClean="0"/>
              <a:t>If possible rest the pole foot on the floor</a:t>
            </a:r>
          </a:p>
          <a:p>
            <a:r>
              <a:rPr lang="en-GB" altLang="en-US" dirty="0" smtClean="0"/>
              <a:t>Do not use height access poles if you are unwell, under the influence of drugs or alcohol</a:t>
            </a:r>
          </a:p>
          <a:p>
            <a:endParaRPr lang="en-GB" altLang="en-US" dirty="0" smtClean="0"/>
          </a:p>
          <a:p>
            <a:r>
              <a:rPr lang="en-GB" altLang="en-US" b="1" dirty="0" smtClean="0"/>
              <a:t>Personal protective equipment (PPE)</a:t>
            </a:r>
          </a:p>
          <a:p>
            <a:endParaRPr lang="en-GB" altLang="en-US" dirty="0" smtClean="0"/>
          </a:p>
          <a:p>
            <a:r>
              <a:rPr lang="en-GB" altLang="en-US" dirty="0" smtClean="0"/>
              <a:t>The appropriate PPE will be dependent on the outcome of the risk assessment which will highlight hazards with the working area.</a:t>
            </a:r>
          </a:p>
          <a:p>
            <a:endParaRPr lang="en-GB" altLang="en-US" dirty="0" smtClean="0"/>
          </a:p>
          <a:p>
            <a:r>
              <a:rPr lang="en-GB" altLang="en-US" dirty="0" smtClean="0"/>
              <a:t>Employers are responsible for providing, replacing and paying for personal protective equipment.</a:t>
            </a:r>
          </a:p>
          <a:p>
            <a:r>
              <a:rPr lang="en-GB" altLang="en-US" dirty="0" smtClean="0"/>
              <a:t>PPE should be used when all other measures are inadequate to control exposure. It protects only the wearer, while being worn</a:t>
            </a:r>
            <a:r>
              <a:rPr lang="en-US" altLang="en-US" dirty="0" smtClean="0"/>
              <a:t>.</a:t>
            </a:r>
            <a:endParaRPr lang="en-GB" altLang="en-US"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7</a:t>
            </a:fld>
            <a:endParaRPr lang="en-GB" dirty="0"/>
          </a:p>
        </p:txBody>
      </p:sp>
    </p:spTree>
    <p:extLst>
      <p:ext uri="{BB962C8B-B14F-4D97-AF65-F5344CB8AC3E}">
        <p14:creationId xmlns:p14="http://schemas.microsoft.com/office/powerpoint/2010/main" val="4221443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Solutions to reduce risk when test and maintaining detectors at height</a:t>
            </a:r>
          </a:p>
          <a:p>
            <a:endParaRPr lang="en-GB" dirty="0" smtClean="0"/>
          </a:p>
          <a:p>
            <a:r>
              <a:rPr lang="en-GB" dirty="0" smtClean="0"/>
              <a:t>There</a:t>
            </a:r>
            <a:r>
              <a:rPr lang="en-GB" baseline="0" dirty="0" smtClean="0"/>
              <a:t> are certain situations where the only suitable solution is to use ‘feet-off the ground’ height access equipment (such cherry picker; platform or ladders etc.), when installing; commissioning or maintaining fire detection system.  </a:t>
            </a:r>
          </a:p>
          <a:p>
            <a:endParaRPr lang="en-GB" baseline="0" dirty="0" smtClean="0"/>
          </a:p>
          <a:p>
            <a:r>
              <a:rPr lang="en-GB" baseline="0" dirty="0" smtClean="0"/>
              <a:t>Where possible consider other solutions that enable the operator to keep feet on the ground when carrying out ongoing maintenance of a fire detection system, which will either reduce or eliminate risks.</a:t>
            </a:r>
          </a:p>
          <a:p>
            <a:endParaRPr lang="en-GB" baseline="0" dirty="0" smtClean="0"/>
          </a:p>
          <a:p>
            <a:r>
              <a:rPr lang="en-GB" baseline="0" dirty="0" smtClean="0"/>
              <a:t>Using Solo height access poles removes a lot of risks that are associated with working with ‘feet-off the ground’ height access equipment.  It does not eliminate all risks!</a:t>
            </a:r>
          </a:p>
          <a:p>
            <a:endParaRPr lang="en-GB" baseline="0" dirty="0" smtClean="0"/>
          </a:p>
          <a:p>
            <a:r>
              <a:rPr lang="en-GB" baseline="0" dirty="0" smtClean="0"/>
              <a:t>One option that will eliminate future operational risks associated with the ongoing maintenance of smoke detectors mounted at height, is to install a hard-to-access test solution such as Scorpion, which can be used for both smoke point type detectors and ASD systems</a:t>
            </a:r>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8</a:t>
            </a:fld>
            <a:endParaRPr lang="en-GB" dirty="0"/>
          </a:p>
        </p:txBody>
      </p:sp>
    </p:spTree>
    <p:extLst>
      <p:ext uri="{BB962C8B-B14F-4D97-AF65-F5344CB8AC3E}">
        <p14:creationId xmlns:p14="http://schemas.microsoft.com/office/powerpoint/2010/main" val="130883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22">
              <a:defRPr/>
            </a:pPr>
            <a:r>
              <a:rPr lang="en-GB" b="1" baseline="0" dirty="0" smtClean="0"/>
              <a:t>Up Next – </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9</a:t>
            </a:fld>
            <a:endParaRPr lang="en-GB" dirty="0"/>
          </a:p>
        </p:txBody>
      </p:sp>
    </p:spTree>
    <p:extLst>
      <p:ext uri="{BB962C8B-B14F-4D97-AF65-F5344CB8AC3E}">
        <p14:creationId xmlns:p14="http://schemas.microsoft.com/office/powerpoint/2010/main" val="645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Lato" panose="020F0502020204030203" pitchFamily="34" charset="0"/>
                <a:ea typeface="+mn-ea"/>
                <a:cs typeface="+mn-cs"/>
              </a:rPr>
              <a:t>That concludes this section…  </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If you want to know more about our products, please see the </a:t>
            </a:r>
            <a:r>
              <a:rPr lang="en-GB" sz="1200" kern="1200" dirty="0" err="1" smtClean="0">
                <a:solidFill>
                  <a:schemeClr val="tx1"/>
                </a:solidFill>
                <a:effectLst/>
                <a:latin typeface="Lato" panose="020F0502020204030203" pitchFamily="34" charset="0"/>
                <a:ea typeface="+mn-ea"/>
                <a:cs typeface="+mn-cs"/>
              </a:rPr>
              <a:t>detectortesters</a:t>
            </a:r>
            <a:r>
              <a:rPr lang="en-GB" sz="1200" kern="1200" dirty="0" smtClean="0">
                <a:solidFill>
                  <a:schemeClr val="tx1"/>
                </a:solidFill>
                <a:effectLst/>
                <a:latin typeface="Lato" panose="020F0502020204030203" pitchFamily="34" charset="0"/>
                <a:ea typeface="+mn-ea"/>
                <a:cs typeface="+mn-cs"/>
              </a:rPr>
              <a:t> website or alternatively check out some of our product videos on YouTube.</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We also have other training courses available on our website.</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Look forward to you joining me on the next section</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10</a:t>
            </a:fld>
            <a:endParaRPr lang="en-GB" dirty="0"/>
          </a:p>
        </p:txBody>
      </p:sp>
    </p:spTree>
    <p:extLst>
      <p:ext uri="{BB962C8B-B14F-4D97-AF65-F5344CB8AC3E}">
        <p14:creationId xmlns:p14="http://schemas.microsoft.com/office/powerpoint/2010/main" val="2403751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63028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56044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xml"/><Relationship Id="rId7" Type="http://schemas.microsoft.com/office/2007/relationships/hdphoto" Target="../media/hdphoto6.wdp"/><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0" y="0"/>
            <a:ext cx="12192000" cy="6858000"/>
          </a:xfrm>
          <a:prstGeom prst="rect">
            <a:avLst/>
          </a:prstGeom>
          <a:blipFill dpi="0"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artisticBlur/>
                      </a14:imgEffect>
                      <a14:imgEffect>
                        <a14:saturation sat="0"/>
                      </a14:imgEffect>
                    </a14:imgLayer>
                  </a14:imgProps>
                </a:ext>
                <a:ext uri="{28A0092B-C50C-407E-A947-70E740481C1C}">
                  <a14:useLocalDpi xmlns:a14="http://schemas.microsoft.com/office/drawing/2010/main" val="0"/>
                </a:ext>
              </a:extLst>
            </a:blip>
            <a:srcRect/>
            <a:stretch>
              <a:fillRect l="-791" t="-17724" r="-793" b="-17722"/>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6" name="Rectangle 25"/>
          <p:cNvSpPr/>
          <p:nvPr/>
        </p:nvSpPr>
        <p:spPr bwMode="auto">
          <a:xfrm>
            <a:off x="568689"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7" name="Rectangle 26"/>
          <p:cNvSpPr/>
          <p:nvPr/>
        </p:nvSpPr>
        <p:spPr bwMode="auto">
          <a:xfrm>
            <a:off x="2414446"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8" name="Rectangle 27"/>
          <p:cNvSpPr/>
          <p:nvPr/>
        </p:nvSpPr>
        <p:spPr bwMode="auto">
          <a:xfrm>
            <a:off x="4268454"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9" name="Rectangle 28"/>
          <p:cNvSpPr/>
          <p:nvPr/>
        </p:nvSpPr>
        <p:spPr bwMode="auto">
          <a:xfrm>
            <a:off x="612246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0" name="Rectangle 29"/>
          <p:cNvSpPr/>
          <p:nvPr/>
        </p:nvSpPr>
        <p:spPr bwMode="auto">
          <a:xfrm>
            <a:off x="798128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1" name="Rectangle 30"/>
          <p:cNvSpPr/>
          <p:nvPr/>
        </p:nvSpPr>
        <p:spPr bwMode="auto">
          <a:xfrm>
            <a:off x="984010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2" name="Rectangle 31"/>
          <p:cNvSpPr/>
          <p:nvPr/>
        </p:nvSpPr>
        <p:spPr bwMode="auto">
          <a:xfrm>
            <a:off x="568689"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3" name="Rectangle 32"/>
          <p:cNvSpPr/>
          <p:nvPr/>
        </p:nvSpPr>
        <p:spPr bwMode="auto">
          <a:xfrm>
            <a:off x="2414446"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4" name="Rectangle 33"/>
          <p:cNvSpPr/>
          <p:nvPr/>
        </p:nvSpPr>
        <p:spPr bwMode="auto">
          <a:xfrm>
            <a:off x="4268454"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5" name="Rectangle 34"/>
          <p:cNvSpPr/>
          <p:nvPr/>
        </p:nvSpPr>
        <p:spPr bwMode="auto">
          <a:xfrm>
            <a:off x="612246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6" name="Rectangle 35"/>
          <p:cNvSpPr/>
          <p:nvPr/>
        </p:nvSpPr>
        <p:spPr bwMode="auto">
          <a:xfrm>
            <a:off x="798128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7" name="Rectangle 36"/>
          <p:cNvSpPr/>
          <p:nvPr/>
        </p:nvSpPr>
        <p:spPr bwMode="auto">
          <a:xfrm>
            <a:off x="9835290"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8" name="Rectangle 37"/>
          <p:cNvSpPr/>
          <p:nvPr/>
        </p:nvSpPr>
        <p:spPr bwMode="auto">
          <a:xfrm>
            <a:off x="8621486" y="566947"/>
            <a:ext cx="3002470" cy="608707"/>
          </a:xfrm>
          <a:prstGeom prst="rect">
            <a:avLst/>
          </a:prstGeom>
          <a:noFill/>
          <a:ln w="57150" cap="flat" cmpd="sng" algn="ctr">
            <a:solidFill>
              <a:srgbClr val="DA291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9" name="TextBox 38"/>
          <p:cNvSpPr txBox="1"/>
          <p:nvPr/>
        </p:nvSpPr>
        <p:spPr>
          <a:xfrm>
            <a:off x="8093365" y="671451"/>
            <a:ext cx="3393923" cy="400110"/>
          </a:xfrm>
          <a:prstGeom prst="rect">
            <a:avLst/>
          </a:prstGeom>
          <a:noFill/>
        </p:spPr>
        <p:txBody>
          <a:bodyPr wrap="square" rtlCol="0">
            <a:spAutoFit/>
          </a:bodyPr>
          <a:lstStyle/>
          <a:p>
            <a:pPr algn="r"/>
            <a:r>
              <a:rPr lang="en-GB" sz="2000" b="1" i="1" spc="-150" dirty="0" smtClean="0">
                <a:solidFill>
                  <a:schemeClr val="bg2">
                    <a:lumMod val="10000"/>
                  </a:schemeClr>
                </a:solidFill>
                <a:latin typeface="Futura Md BT" panose="020B0602020204020303" pitchFamily="34" charset="0"/>
              </a:rPr>
              <a:t>COURSE OVERVIEW</a:t>
            </a:r>
            <a:endParaRPr lang="en-GB" sz="2000" b="1" i="1" spc="-150" dirty="0">
              <a:solidFill>
                <a:schemeClr val="bg2">
                  <a:lumMod val="10000"/>
                </a:schemeClr>
              </a:solidFill>
              <a:latin typeface="Futura Md BT" panose="020B0602020204020303" pitchFamily="34" charset="0"/>
            </a:endParaRPr>
          </a:p>
        </p:txBody>
      </p:sp>
      <p:sp>
        <p:nvSpPr>
          <p:cNvPr id="40" name="TextBox 39"/>
          <p:cNvSpPr txBox="1"/>
          <p:nvPr/>
        </p:nvSpPr>
        <p:spPr>
          <a:xfrm>
            <a:off x="765053" y="1855999"/>
            <a:ext cx="681199"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a:t>
            </a:r>
            <a:endParaRPr lang="en-GB" sz="4400" b="1" i="1" spc="-150" dirty="0">
              <a:solidFill>
                <a:schemeClr val="bg1">
                  <a:lumMod val="65000"/>
                </a:schemeClr>
              </a:solidFill>
              <a:latin typeface="Futura Md BT" panose="020B0602020204020303" pitchFamily="34" charset="0"/>
            </a:endParaRPr>
          </a:p>
        </p:txBody>
      </p:sp>
      <p:sp>
        <p:nvSpPr>
          <p:cNvPr id="41" name="TextBox 40"/>
          <p:cNvSpPr txBox="1"/>
          <p:nvPr/>
        </p:nvSpPr>
        <p:spPr>
          <a:xfrm>
            <a:off x="747515" y="2610242"/>
            <a:ext cx="1778226"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Competency &amp; </a:t>
            </a: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2" name="TextBox 41"/>
          <p:cNvSpPr txBox="1"/>
          <p:nvPr/>
        </p:nvSpPr>
        <p:spPr>
          <a:xfrm>
            <a:off x="2586912"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2</a:t>
            </a:r>
            <a:endParaRPr lang="en-GB" sz="4400" b="1" i="1" spc="-150" dirty="0">
              <a:solidFill>
                <a:schemeClr val="bg1">
                  <a:lumMod val="65000"/>
                </a:schemeClr>
              </a:solidFill>
              <a:latin typeface="Futura Md BT" panose="020B0602020204020303" pitchFamily="34" charset="0"/>
            </a:endParaRPr>
          </a:p>
        </p:txBody>
      </p:sp>
      <p:sp>
        <p:nvSpPr>
          <p:cNvPr id="43" name="TextBox 42"/>
          <p:cNvSpPr txBox="1"/>
          <p:nvPr/>
        </p:nvSpPr>
        <p:spPr>
          <a:xfrm>
            <a:off x="2497909" y="2610242"/>
            <a:ext cx="1643529" cy="523220"/>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British Standards &amp; Best Practice</a:t>
            </a:r>
          </a:p>
        </p:txBody>
      </p:sp>
      <p:sp>
        <p:nvSpPr>
          <p:cNvPr id="44" name="TextBox 43"/>
          <p:cNvSpPr txBox="1"/>
          <p:nvPr/>
        </p:nvSpPr>
        <p:spPr>
          <a:xfrm>
            <a:off x="4467698" y="1861955"/>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3</a:t>
            </a:r>
            <a:endParaRPr lang="en-GB" sz="4400" b="1" i="1" spc="-150" dirty="0">
              <a:solidFill>
                <a:schemeClr val="bg1">
                  <a:lumMod val="65000"/>
                </a:schemeClr>
              </a:solidFill>
              <a:latin typeface="Futura Md BT" panose="020B0602020204020303" pitchFamily="34" charset="0"/>
            </a:endParaRPr>
          </a:p>
        </p:txBody>
      </p:sp>
      <p:sp>
        <p:nvSpPr>
          <p:cNvPr id="45" name="TextBox 44"/>
          <p:cNvSpPr txBox="1"/>
          <p:nvPr/>
        </p:nvSpPr>
        <p:spPr>
          <a:xfrm>
            <a:off x="4467698" y="2609581"/>
            <a:ext cx="1931117" cy="307777"/>
          </a:xfrm>
          <a:prstGeom prst="rect">
            <a:avLst/>
          </a:prstGeom>
          <a:noFill/>
        </p:spPr>
        <p:txBody>
          <a:bodyPr wrap="square" rtlCol="0">
            <a:spAutoFit/>
          </a:bodyPr>
          <a:lstStyle/>
          <a:p>
            <a:pPr>
              <a:defRPr/>
            </a:pPr>
            <a:r>
              <a:rPr lang="en-GB" sz="1400" b="1"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False Alarms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6" name="TextBox 45"/>
          <p:cNvSpPr txBox="1"/>
          <p:nvPr/>
        </p:nvSpPr>
        <p:spPr>
          <a:xfrm>
            <a:off x="6316229"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4</a:t>
            </a:r>
            <a:endParaRPr lang="en-GB" sz="4400" b="1" i="1" spc="-150" dirty="0">
              <a:solidFill>
                <a:schemeClr val="bg1">
                  <a:lumMod val="65000"/>
                </a:schemeClr>
              </a:solidFill>
              <a:latin typeface="Futura Md BT" panose="020B0602020204020303" pitchFamily="34" charset="0"/>
            </a:endParaRPr>
          </a:p>
        </p:txBody>
      </p:sp>
      <p:sp>
        <p:nvSpPr>
          <p:cNvPr id="47" name="TextBox 46"/>
          <p:cNvSpPr txBox="1"/>
          <p:nvPr/>
        </p:nvSpPr>
        <p:spPr>
          <a:xfrm>
            <a:off x="6316229" y="2609581"/>
            <a:ext cx="1299417" cy="523220"/>
          </a:xfrm>
          <a:prstGeom prst="rect">
            <a:avLst/>
          </a:prstGeom>
          <a:noFill/>
        </p:spPr>
        <p:txBody>
          <a:bodyPr wrap="square" rtlCol="0">
            <a:spAutoFit/>
          </a:bodyPr>
          <a:lstStyle/>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Aerosol</a:t>
            </a:r>
          </a:p>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Canisters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8" name="TextBox 47"/>
          <p:cNvSpPr txBox="1"/>
          <p:nvPr/>
        </p:nvSpPr>
        <p:spPr>
          <a:xfrm>
            <a:off x="8186294" y="1852666"/>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5</a:t>
            </a:r>
            <a:endParaRPr lang="en-GB" sz="4400" b="1" i="1" spc="-150" dirty="0">
              <a:solidFill>
                <a:schemeClr val="bg1">
                  <a:lumMod val="75000"/>
                </a:schemeClr>
              </a:solidFill>
              <a:latin typeface="Futura Md BT" panose="020B0602020204020303" pitchFamily="34" charset="0"/>
            </a:endParaRPr>
          </a:p>
        </p:txBody>
      </p:sp>
      <p:sp>
        <p:nvSpPr>
          <p:cNvPr id="49" name="TextBox 48"/>
          <p:cNvSpPr txBox="1"/>
          <p:nvPr/>
        </p:nvSpPr>
        <p:spPr>
          <a:xfrm>
            <a:off x="8174984" y="2608040"/>
            <a:ext cx="1261151" cy="526301"/>
          </a:xfrm>
          <a:prstGeom prst="rect">
            <a:avLst/>
          </a:prstGeom>
          <a:noFill/>
        </p:spPr>
        <p:txBody>
          <a:bodyPr wrap="square" rtlCol="0">
            <a:spAutoFit/>
          </a:bodyPr>
          <a:lstStyle/>
          <a:p>
            <a:pPr>
              <a:defRPr/>
            </a:pPr>
            <a:r>
              <a:rPr lang="en-GB" sz="1400" b="1" dirty="0" smtClean="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Solo 330, 460 &amp; 423</a:t>
            </a:r>
            <a:endPar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0" name="TextBox 49"/>
          <p:cNvSpPr txBox="1"/>
          <p:nvPr/>
        </p:nvSpPr>
        <p:spPr>
          <a:xfrm>
            <a:off x="9959002" y="1849005"/>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6</a:t>
            </a:r>
            <a:endParaRPr lang="en-GB" sz="4400" b="1" i="1" spc="-150" dirty="0">
              <a:solidFill>
                <a:schemeClr val="bg1">
                  <a:lumMod val="75000"/>
                </a:schemeClr>
              </a:solidFill>
              <a:latin typeface="Futura Md BT" panose="020B0602020204020303" pitchFamily="34" charset="0"/>
            </a:endParaRPr>
          </a:p>
        </p:txBody>
      </p:sp>
      <p:sp>
        <p:nvSpPr>
          <p:cNvPr id="51" name="TextBox 50"/>
          <p:cNvSpPr txBox="1"/>
          <p:nvPr/>
        </p:nvSpPr>
        <p:spPr>
          <a:xfrm>
            <a:off x="9949445" y="2608040"/>
            <a:ext cx="1311036" cy="307777"/>
          </a:xfrm>
          <a:prstGeom prst="rect">
            <a:avLst/>
          </a:prstGeom>
          <a:noFill/>
        </p:spPr>
        <p:txBody>
          <a:bodyPr wrap="square" rtlCol="0">
            <a:spAutoFit/>
          </a:bodyPr>
          <a:lstStyle/>
          <a:p>
            <a:pPr>
              <a:defRPr/>
            </a:pPr>
            <a:r>
              <a:rPr lang="en-GB" sz="1400" b="1" dirty="0" err="1" smtClean="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Testifire</a:t>
            </a:r>
            <a:endPar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54" name="TextBox 53"/>
          <p:cNvSpPr txBox="1"/>
          <p:nvPr/>
        </p:nvSpPr>
        <p:spPr>
          <a:xfrm>
            <a:off x="737221" y="3772197"/>
            <a:ext cx="681199"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7</a:t>
            </a:r>
            <a:endParaRPr lang="en-GB" sz="4400" b="1" i="1" spc="-150" dirty="0">
              <a:solidFill>
                <a:schemeClr val="bg1">
                  <a:lumMod val="75000"/>
                </a:schemeClr>
              </a:solidFill>
              <a:latin typeface="Futura Md BT" panose="020B0602020204020303" pitchFamily="34" charset="0"/>
            </a:endParaRPr>
          </a:p>
        </p:txBody>
      </p:sp>
      <p:sp>
        <p:nvSpPr>
          <p:cNvPr id="55" name="TextBox 54"/>
          <p:cNvSpPr txBox="1"/>
          <p:nvPr/>
        </p:nvSpPr>
        <p:spPr>
          <a:xfrm>
            <a:off x="719683" y="4526440"/>
            <a:ext cx="1778226" cy="307777"/>
          </a:xfrm>
          <a:prstGeom prst="rect">
            <a:avLst/>
          </a:prstGeom>
          <a:noFill/>
        </p:spPr>
        <p:txBody>
          <a:bodyPr wrap="square" rtlCol="0">
            <a:spAutoFit/>
          </a:bodyPr>
          <a:lstStyle/>
          <a:p>
            <a:r>
              <a:rPr lang="en-GB" sz="1400" b="1" dirty="0" smtClean="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Solo 365</a:t>
            </a:r>
            <a:endPar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6" name="TextBox 55"/>
          <p:cNvSpPr txBox="1"/>
          <p:nvPr/>
        </p:nvSpPr>
        <p:spPr>
          <a:xfrm>
            <a:off x="2559080" y="3781389"/>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8</a:t>
            </a:r>
            <a:endParaRPr lang="en-GB" sz="4400" b="1" i="1" spc="-150" dirty="0">
              <a:solidFill>
                <a:schemeClr val="bg1">
                  <a:lumMod val="75000"/>
                </a:schemeClr>
              </a:solidFill>
              <a:latin typeface="Futura Md BT" panose="020B0602020204020303" pitchFamily="34" charset="0"/>
            </a:endParaRPr>
          </a:p>
        </p:txBody>
      </p:sp>
      <p:sp>
        <p:nvSpPr>
          <p:cNvPr id="57" name="TextBox 56"/>
          <p:cNvSpPr txBox="1"/>
          <p:nvPr/>
        </p:nvSpPr>
        <p:spPr>
          <a:xfrm>
            <a:off x="2470077" y="4526440"/>
            <a:ext cx="1643529" cy="738664"/>
          </a:xfrm>
          <a:prstGeom prst="rect">
            <a:avLst/>
          </a:prstGeom>
          <a:noFill/>
        </p:spPr>
        <p:txBody>
          <a:bodyPr wrap="square" rtlCol="0">
            <a:spAutoFit/>
          </a:bodyPr>
          <a:lstStyle/>
          <a:p>
            <a:pPr>
              <a:defRPr/>
            </a:pPr>
            <a:r>
              <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Solo Battery Batons, Chargers &amp; Accessories</a:t>
            </a:r>
          </a:p>
        </p:txBody>
      </p:sp>
      <p:sp>
        <p:nvSpPr>
          <p:cNvPr id="58" name="TextBox 57"/>
          <p:cNvSpPr txBox="1"/>
          <p:nvPr/>
        </p:nvSpPr>
        <p:spPr>
          <a:xfrm>
            <a:off x="4439866" y="3778153"/>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9</a:t>
            </a:r>
            <a:endParaRPr lang="en-GB" sz="4400" b="1" i="1" spc="-150" dirty="0">
              <a:solidFill>
                <a:schemeClr val="bg1">
                  <a:lumMod val="75000"/>
                </a:schemeClr>
              </a:solidFill>
              <a:latin typeface="Futura Md BT" panose="020B0602020204020303" pitchFamily="34" charset="0"/>
            </a:endParaRPr>
          </a:p>
        </p:txBody>
      </p:sp>
      <p:sp>
        <p:nvSpPr>
          <p:cNvPr id="59" name="TextBox 58"/>
          <p:cNvSpPr txBox="1"/>
          <p:nvPr/>
        </p:nvSpPr>
        <p:spPr>
          <a:xfrm>
            <a:off x="4439867" y="4541638"/>
            <a:ext cx="1474468" cy="523220"/>
          </a:xfrm>
          <a:prstGeom prst="rect">
            <a:avLst/>
          </a:prstGeom>
          <a:noFill/>
        </p:spPr>
        <p:txBody>
          <a:bodyPr wrap="square" rtlCol="0">
            <a:spAutoFit/>
          </a:bodyPr>
          <a:lstStyle/>
          <a:p>
            <a:pPr>
              <a:defRPr/>
            </a:pPr>
            <a:r>
              <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ASD System Testing</a:t>
            </a:r>
          </a:p>
        </p:txBody>
      </p:sp>
      <p:sp>
        <p:nvSpPr>
          <p:cNvPr id="60" name="TextBox 59"/>
          <p:cNvSpPr txBox="1"/>
          <p:nvPr/>
        </p:nvSpPr>
        <p:spPr>
          <a:xfrm>
            <a:off x="6288397" y="3781389"/>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10</a:t>
            </a:r>
            <a:endParaRPr lang="en-GB" sz="4400" b="1" i="1" spc="-150" dirty="0">
              <a:solidFill>
                <a:schemeClr val="bg1">
                  <a:lumMod val="75000"/>
                </a:schemeClr>
              </a:solidFill>
              <a:latin typeface="Futura Md BT" panose="020B0602020204020303" pitchFamily="34" charset="0"/>
            </a:endParaRPr>
          </a:p>
        </p:txBody>
      </p:sp>
      <p:sp>
        <p:nvSpPr>
          <p:cNvPr id="61" name="TextBox 60"/>
          <p:cNvSpPr txBox="1"/>
          <p:nvPr/>
        </p:nvSpPr>
        <p:spPr>
          <a:xfrm>
            <a:off x="6288397" y="4525779"/>
            <a:ext cx="1299417" cy="523220"/>
          </a:xfrm>
          <a:prstGeom prst="rect">
            <a:avLst/>
          </a:prstGeom>
          <a:noFill/>
        </p:spPr>
        <p:txBody>
          <a:bodyPr wrap="square" rtlCol="0">
            <a:spAutoFit/>
          </a:bodyPr>
          <a:lstStyle/>
          <a:p>
            <a:r>
              <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Removal &amp; Cleaning</a:t>
            </a:r>
          </a:p>
        </p:txBody>
      </p:sp>
      <p:sp>
        <p:nvSpPr>
          <p:cNvPr id="62" name="TextBox 61"/>
          <p:cNvSpPr txBox="1"/>
          <p:nvPr/>
        </p:nvSpPr>
        <p:spPr>
          <a:xfrm>
            <a:off x="8158462" y="3768864"/>
            <a:ext cx="948638" cy="769441"/>
          </a:xfrm>
          <a:prstGeom prst="rect">
            <a:avLst/>
          </a:prstGeom>
          <a:noFill/>
        </p:spPr>
        <p:txBody>
          <a:bodyPr wrap="square" rtlCol="0">
            <a:spAutoFit/>
          </a:bodyPr>
          <a:lstStyle/>
          <a:p>
            <a:r>
              <a:rPr lang="en-GB" sz="4400" b="1" i="1" spc="-150" dirty="0" smtClean="0">
                <a:latin typeface="Futura Md BT" panose="020B0602020204020303" pitchFamily="34" charset="0"/>
              </a:rPr>
              <a:t>11</a:t>
            </a:r>
            <a:endParaRPr lang="en-GB" sz="4400" b="1" i="1" spc="-150" dirty="0">
              <a:latin typeface="Futura Md BT" panose="020B0602020204020303" pitchFamily="34" charset="0"/>
            </a:endParaRPr>
          </a:p>
        </p:txBody>
      </p:sp>
      <p:sp>
        <p:nvSpPr>
          <p:cNvPr id="63" name="TextBox 62"/>
          <p:cNvSpPr txBox="1"/>
          <p:nvPr/>
        </p:nvSpPr>
        <p:spPr>
          <a:xfrm>
            <a:off x="8147152" y="4524238"/>
            <a:ext cx="1261151" cy="523220"/>
          </a:xfrm>
          <a:prstGeom prst="rect">
            <a:avLst/>
          </a:prstGeom>
          <a:noFill/>
        </p:spPr>
        <p:txBody>
          <a:bodyPr wrap="square" rtlCol="0">
            <a:spAutoFit/>
          </a:bodyPr>
          <a:lstStyle/>
          <a:p>
            <a:r>
              <a:rPr lang="en-GB" sz="1400" b="1" dirty="0">
                <a:latin typeface="Lato" panose="020F0502020204030203" pitchFamily="34" charset="0"/>
                <a:ea typeface="Lato" panose="020F0502020204030203" pitchFamily="34" charset="0"/>
                <a:cs typeface="Lato" panose="020F0502020204030203" pitchFamily="34" charset="0"/>
              </a:rPr>
              <a:t>Working at Height</a:t>
            </a:r>
          </a:p>
        </p:txBody>
      </p:sp>
      <p:sp>
        <p:nvSpPr>
          <p:cNvPr id="64" name="TextBox 63"/>
          <p:cNvSpPr txBox="1"/>
          <p:nvPr/>
        </p:nvSpPr>
        <p:spPr>
          <a:xfrm>
            <a:off x="9931170" y="3765203"/>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12</a:t>
            </a:r>
            <a:endParaRPr lang="en-GB" sz="4400" b="1" i="1" spc="-150" dirty="0">
              <a:solidFill>
                <a:schemeClr val="bg1">
                  <a:lumMod val="65000"/>
                </a:schemeClr>
              </a:solidFill>
              <a:latin typeface="Futura Md BT" panose="020B0602020204020303" pitchFamily="34" charset="0"/>
            </a:endParaRPr>
          </a:p>
        </p:txBody>
      </p:sp>
      <p:sp>
        <p:nvSpPr>
          <p:cNvPr id="65" name="TextBox 64"/>
          <p:cNvSpPr txBox="1"/>
          <p:nvPr/>
        </p:nvSpPr>
        <p:spPr>
          <a:xfrm>
            <a:off x="9921613" y="4524238"/>
            <a:ext cx="1495324" cy="738664"/>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General Testing</a:t>
            </a:r>
          </a:p>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Tips &amp; Care of Products</a:t>
            </a:r>
          </a:p>
        </p:txBody>
      </p:sp>
      <p:sp>
        <p:nvSpPr>
          <p:cNvPr id="66" name="TextBox 65"/>
          <p:cNvSpPr txBox="1"/>
          <p:nvPr/>
        </p:nvSpPr>
        <p:spPr>
          <a:xfrm>
            <a:off x="497890" y="406579"/>
            <a:ext cx="4941512" cy="830997"/>
          </a:xfrm>
          <a:prstGeom prst="rect">
            <a:avLst/>
          </a:prstGeom>
          <a:noFill/>
        </p:spPr>
        <p:txBody>
          <a:bodyPr wrap="square" rtlCol="0">
            <a:spAutoFit/>
          </a:bodyPr>
          <a:lstStyle/>
          <a:p>
            <a:r>
              <a:rPr lang="en-GB" sz="2400" b="1" i="1" spc="-150" dirty="0" smtClean="0">
                <a:latin typeface="Futura Md BT" panose="020B0602020204020303" pitchFamily="34" charset="0"/>
              </a:rPr>
              <a:t>TESTING &amp; MAINTENANCE OF FIRE DETECTION SYSTEMS</a:t>
            </a:r>
            <a:endParaRPr lang="en-GB" sz="2400" b="1" i="1" spc="-150" dirty="0">
              <a:latin typeface="Futura Md BT" panose="020B0602020204020303" pitchFamily="34" charset="0"/>
            </a:endParaRPr>
          </a:p>
        </p:txBody>
      </p:sp>
      <p:sp>
        <p:nvSpPr>
          <p:cNvPr id="67" name="TextBox 66"/>
          <p:cNvSpPr txBox="1"/>
          <p:nvPr/>
        </p:nvSpPr>
        <p:spPr>
          <a:xfrm>
            <a:off x="497890" y="1140924"/>
            <a:ext cx="4104456" cy="646331"/>
          </a:xfrm>
          <a:prstGeom prst="rect">
            <a:avLst/>
          </a:prstGeom>
          <a:noFill/>
        </p:spPr>
        <p:txBody>
          <a:bodyPr wrap="square" rtlCol="0">
            <a:spAutoFit/>
          </a:bodyPr>
          <a:lstStyle/>
          <a:p>
            <a:r>
              <a:rPr lang="en-GB" dirty="0" smtClean="0">
                <a:latin typeface="Lato" panose="020F0502020204030203" pitchFamily="34" charset="0"/>
                <a:ea typeface="Lato" panose="020F0502020204030203" pitchFamily="34" charset="0"/>
                <a:cs typeface="Lato" panose="020F0502020204030203" pitchFamily="34" charset="0"/>
              </a:rPr>
              <a:t>2020 </a:t>
            </a:r>
            <a:r>
              <a:rPr lang="en-GB" dirty="0">
                <a:latin typeface="Lato" panose="020F0502020204030203" pitchFamily="34" charset="0"/>
                <a:ea typeface="Lato" panose="020F0502020204030203" pitchFamily="34" charset="0"/>
                <a:cs typeface="Lato" panose="020F0502020204030203" pitchFamily="34" charset="0"/>
              </a:rPr>
              <a:t>CPD Revised Edition</a:t>
            </a:r>
          </a:p>
          <a:p>
            <a:endParaRPr lang="en-GB" dirty="0">
              <a:latin typeface="Lato" panose="020F0502020204030203"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6396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p:cNvSpPr/>
          <p:nvPr/>
        </p:nvSpPr>
        <p:spPr bwMode="auto">
          <a:xfrm rot="10800000">
            <a:off x="5016068" y="4758277"/>
            <a:ext cx="898257" cy="1371600"/>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4" name="Parallelogram 23"/>
          <p:cNvSpPr/>
          <p:nvPr/>
        </p:nvSpPr>
        <p:spPr bwMode="auto">
          <a:xfrm rot="10800000">
            <a:off x="5238958" y="4131760"/>
            <a:ext cx="1631146" cy="2739759"/>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6" name="Parallelogram 25"/>
          <p:cNvSpPr/>
          <p:nvPr/>
        </p:nvSpPr>
        <p:spPr bwMode="auto">
          <a:xfrm rot="10800000">
            <a:off x="5914325" y="4924403"/>
            <a:ext cx="898257" cy="1726992"/>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9" name="Straight Connector 8"/>
          <p:cNvCxnSpPr/>
          <p:nvPr/>
        </p:nvCxnSpPr>
        <p:spPr bwMode="auto">
          <a:xfrm flipH="1">
            <a:off x="1146011" y="2113481"/>
            <a:ext cx="58545" cy="393922"/>
          </a:xfrm>
          <a:prstGeom prst="line">
            <a:avLst/>
          </a:prstGeom>
          <a:noFill/>
          <a:ln w="57150" cap="flat" cmpd="sng" algn="ctr">
            <a:solidFill>
              <a:srgbClr val="DA291C"/>
            </a:solidFill>
            <a:prstDash val="solid"/>
            <a:round/>
            <a:headEnd type="none" w="med" len="med"/>
            <a:tailEnd type="none" w="med" len="med"/>
          </a:ln>
          <a:effectLst/>
        </p:spPr>
      </p:cxn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27" name="TextBox 26"/>
          <p:cNvSpPr txBox="1"/>
          <p:nvPr/>
        </p:nvSpPr>
        <p:spPr>
          <a:xfrm>
            <a:off x="1247264" y="2048832"/>
            <a:ext cx="3300908" cy="523220"/>
          </a:xfrm>
          <a:prstGeom prst="rect">
            <a:avLst/>
          </a:prstGeom>
          <a:noFill/>
        </p:spPr>
        <p:txBody>
          <a:bodyPr wrap="square" rtlCol="0">
            <a:spAutoFit/>
          </a:bodyPr>
          <a:lstStyle/>
          <a:p>
            <a:r>
              <a:rPr lang="en-US" altLang="en-US" sz="2800" b="1" i="1" spc="-150" dirty="0" smtClean="0">
                <a:latin typeface="Futura Md BT" panose="020B0602020204020303" pitchFamily="34" charset="0"/>
                <a:ea typeface="Lato" panose="020F0502020204030203" pitchFamily="34" charset="0"/>
                <a:cs typeface="Lato" panose="020F0502020204030203" pitchFamily="34" charset="0"/>
              </a:rPr>
              <a:t>KEEP IN TOUCH</a:t>
            </a:r>
          </a:p>
        </p:txBody>
      </p:sp>
      <p:sp>
        <p:nvSpPr>
          <p:cNvPr id="11" name="Parallelogram 10"/>
          <p:cNvSpPr/>
          <p:nvPr/>
        </p:nvSpPr>
        <p:spPr bwMode="auto">
          <a:xfrm>
            <a:off x="9558582" y="0"/>
            <a:ext cx="898257" cy="1371600"/>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2" name="Parallelogram 11"/>
          <p:cNvSpPr/>
          <p:nvPr/>
        </p:nvSpPr>
        <p:spPr bwMode="auto">
          <a:xfrm>
            <a:off x="9558582" y="0"/>
            <a:ext cx="1631146" cy="2739759"/>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3" name="Parallelogram 12"/>
          <p:cNvSpPr/>
          <p:nvPr/>
        </p:nvSpPr>
        <p:spPr bwMode="auto">
          <a:xfrm>
            <a:off x="10456839" y="166126"/>
            <a:ext cx="898257" cy="1726992"/>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4" name="TextBox 13"/>
          <p:cNvSpPr txBox="1"/>
          <p:nvPr/>
        </p:nvSpPr>
        <p:spPr>
          <a:xfrm>
            <a:off x="1855492" y="2598088"/>
            <a:ext cx="3585285" cy="2057999"/>
          </a:xfrm>
          <a:prstGeom prst="rect">
            <a:avLst/>
          </a:prstGeom>
          <a:noFill/>
        </p:spPr>
        <p:txBody>
          <a:bodyPr wrap="square" lIns="0" tIns="0" rIns="91440" bIns="0" rtlCol="0">
            <a:spAutoFit/>
          </a:bodyPr>
          <a:lstStyle/>
          <a:p>
            <a:pPr>
              <a:lnSpc>
                <a:spcPct val="250000"/>
              </a:lnSpc>
            </a:pPr>
            <a:r>
              <a:rPr lang="en-US" sz="1400" b="1" dirty="0" smtClean="0">
                <a:latin typeface="Lato" panose="020F0502020204030203" pitchFamily="34" charset="0"/>
              </a:rPr>
              <a:t>Detectortesters1</a:t>
            </a:r>
          </a:p>
          <a:p>
            <a:pPr>
              <a:lnSpc>
                <a:spcPct val="250000"/>
              </a:lnSpc>
            </a:pPr>
            <a:r>
              <a:rPr lang="en-US" sz="1400" b="1" dirty="0" smtClean="0">
                <a:latin typeface="Lato" panose="020F0502020204030203" pitchFamily="34" charset="0"/>
              </a:rPr>
              <a:t>@</a:t>
            </a:r>
            <a:r>
              <a:rPr lang="en-US" sz="1400" b="1" dirty="0" err="1" smtClean="0">
                <a:latin typeface="Lato" panose="020F0502020204030203" pitchFamily="34" charset="0"/>
              </a:rPr>
              <a:t>NoClimbProducts</a:t>
            </a:r>
            <a:endParaRPr lang="en-US" sz="1400" b="1" dirty="0" smtClean="0">
              <a:latin typeface="Lato" panose="020F0502020204030203" pitchFamily="34" charset="0"/>
            </a:endParaRPr>
          </a:p>
          <a:p>
            <a:pPr>
              <a:lnSpc>
                <a:spcPct val="250000"/>
              </a:lnSpc>
            </a:pPr>
            <a:r>
              <a:rPr lang="en-US" sz="1400" b="1" dirty="0" err="1" smtClean="0">
                <a:latin typeface="Lato" panose="020F0502020204030203" pitchFamily="34" charset="0"/>
              </a:rPr>
              <a:t>Detectortesters</a:t>
            </a:r>
            <a:r>
              <a:rPr lang="en-US" sz="1400" b="1" dirty="0" smtClean="0">
                <a:latin typeface="Lato" panose="020F0502020204030203" pitchFamily="34" charset="0"/>
              </a:rPr>
              <a:t> (No Climb Products Ltd)</a:t>
            </a:r>
          </a:p>
          <a:p>
            <a:pPr>
              <a:lnSpc>
                <a:spcPct val="250000"/>
              </a:lnSpc>
            </a:pPr>
            <a:r>
              <a:rPr lang="en-US" sz="1400" b="1" dirty="0">
                <a:latin typeface="Lato" panose="020F0502020204030203" pitchFamily="34" charset="0"/>
              </a:rPr>
              <a:t>D</a:t>
            </a:r>
            <a:r>
              <a:rPr lang="en-US" sz="1400" b="1" dirty="0" smtClean="0">
                <a:latin typeface="Lato" panose="020F0502020204030203" pitchFamily="34" charset="0"/>
              </a:rPr>
              <a:t>etectortesters1</a:t>
            </a:r>
            <a:endParaRPr lang="en-US" sz="1400" b="1" dirty="0">
              <a:latin typeface="Lato" panose="020F0502020204030203" pitchFamily="34" charset="0"/>
            </a:endParaRPr>
          </a:p>
        </p:txBody>
      </p:sp>
      <p:sp>
        <p:nvSpPr>
          <p:cNvPr id="15" name="Shape 3907"/>
          <p:cNvSpPr/>
          <p:nvPr/>
        </p:nvSpPr>
        <p:spPr>
          <a:xfrm>
            <a:off x="1344048" y="2767049"/>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9" y="6381"/>
                  <a:pt x="9815" y="7120"/>
                  <a:pt x="9815" y="8363"/>
                </a:cubicBezTo>
                <a:lnTo>
                  <a:pt x="9815" y="9322"/>
                </a:lnTo>
                <a:lnTo>
                  <a:pt x="8837" y="9322"/>
                </a:lnTo>
                <a:lnTo>
                  <a:pt x="8837" y="10800"/>
                </a:lnTo>
                <a:lnTo>
                  <a:pt x="9815" y="10800"/>
                </a:lnTo>
                <a:lnTo>
                  <a:pt x="9815"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6" name="Shape 3906"/>
          <p:cNvSpPr/>
          <p:nvPr/>
        </p:nvSpPr>
        <p:spPr>
          <a:xfrm>
            <a:off x="1344048" y="3291836"/>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39" y="7246"/>
                  <a:pt x="15108" y="7411"/>
                  <a:pt x="14650" y="7500"/>
                </a:cubicBezTo>
                <a:cubicBezTo>
                  <a:pt x="14282" y="7114"/>
                  <a:pt x="13759" y="6874"/>
                  <a:pt x="13180" y="6874"/>
                </a:cubicBezTo>
                <a:cubicBezTo>
                  <a:pt x="12067" y="6874"/>
                  <a:pt x="11165" y="7762"/>
                  <a:pt x="11165" y="8856"/>
                </a:cubicBezTo>
                <a:cubicBezTo>
                  <a:pt x="11165" y="9012"/>
                  <a:pt x="11183" y="9162"/>
                  <a:pt x="11217" y="9308"/>
                </a:cubicBezTo>
                <a:cubicBezTo>
                  <a:pt x="9543" y="9226"/>
                  <a:pt x="8059" y="8436"/>
                  <a:pt x="7065" y="7236"/>
                </a:cubicBezTo>
                <a:cubicBezTo>
                  <a:pt x="6892" y="7530"/>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2"/>
                  <a:pt x="7483" y="11638"/>
                </a:cubicBezTo>
                <a:cubicBezTo>
                  <a:pt x="7739" y="12426"/>
                  <a:pt x="8483" y="12999"/>
                  <a:pt x="9364" y="13015"/>
                </a:cubicBezTo>
                <a:cubicBezTo>
                  <a:pt x="8674" y="13547"/>
                  <a:pt x="7806" y="13863"/>
                  <a:pt x="6862" y="13863"/>
                </a:cubicBezTo>
                <a:cubicBezTo>
                  <a:pt x="6699" y="13863"/>
                  <a:pt x="6539" y="13855"/>
                  <a:pt x="6382" y="13837"/>
                </a:cubicBezTo>
                <a:cubicBezTo>
                  <a:pt x="7274" y="14398"/>
                  <a:pt x="8332" y="14727"/>
                  <a:pt x="9470" y="14727"/>
                </a:cubicBezTo>
                <a:cubicBezTo>
                  <a:pt x="13174" y="14727"/>
                  <a:pt x="15200" y="11706"/>
                  <a:pt x="15200" y="9086"/>
                </a:cubicBezTo>
                <a:cubicBezTo>
                  <a:pt x="15200" y="9000"/>
                  <a:pt x="15199" y="8914"/>
                  <a:pt x="15195" y="8830"/>
                </a:cubicBezTo>
                <a:cubicBezTo>
                  <a:pt x="15588" y="8550"/>
                  <a:pt x="15930" y="8201"/>
                  <a:pt x="16200" y="7804"/>
                </a:cubicBezTo>
                <a:cubicBezTo>
                  <a:pt x="15839" y="7961"/>
                  <a:pt x="15451" y="8067"/>
                  <a:pt x="15044" y="8115"/>
                </a:cubicBezTo>
                <a:cubicBezTo>
                  <a:pt x="15459" y="7870"/>
                  <a:pt x="15778" y="7482"/>
                  <a:pt x="15929" y="7018"/>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7" name="Shape 3912"/>
          <p:cNvSpPr/>
          <p:nvPr/>
        </p:nvSpPr>
        <p:spPr>
          <a:xfrm>
            <a:off x="1344047" y="3836959"/>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038377" y="1600242"/>
            <a:ext cx="6641556" cy="3899528"/>
          </a:xfrm>
          <a:prstGeom prst="rect">
            <a:avLst/>
          </a:prstGeom>
          <a:effectLst/>
        </p:spPr>
      </p:pic>
      <p:pic>
        <p:nvPicPr>
          <p:cNvPr id="21" name="Picture Placeholder 20"/>
          <p:cNvPicPr>
            <a:picLocks noChangeAspect="1"/>
          </p:cNvPicPr>
          <p:nvPr/>
        </p:nvPicPr>
        <p:blipFill>
          <a:blip r:embed="rId8" cstate="print">
            <a:extLst>
              <a:ext uri="{28A0092B-C50C-407E-A947-70E740481C1C}">
                <a14:useLocalDpi xmlns:a14="http://schemas.microsoft.com/office/drawing/2010/main" val="0"/>
              </a:ext>
            </a:extLst>
          </a:blip>
          <a:srcRect l="20" r="20"/>
          <a:stretch>
            <a:fillRect/>
          </a:stretch>
        </p:blipFill>
        <p:spPr>
          <a:xfrm>
            <a:off x="5845998" y="1844506"/>
            <a:ext cx="5026766" cy="3163953"/>
          </a:xfrm>
          <a:prstGeom prst="rect">
            <a:avLst/>
          </a:prstGeom>
          <a:solidFill>
            <a:schemeClr val="bg1"/>
          </a:solidFill>
        </p:spPr>
      </p:pic>
      <p:sp>
        <p:nvSpPr>
          <p:cNvPr id="22" name="Shape 3908"/>
          <p:cNvSpPr/>
          <p:nvPr/>
        </p:nvSpPr>
        <p:spPr>
          <a:xfrm>
            <a:off x="1344047" y="4355956"/>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4" y="14943"/>
                </a:cubicBezTo>
                <a:cubicBezTo>
                  <a:pt x="13563" y="14943"/>
                  <a:pt x="13412" y="14266"/>
                  <a:pt x="13412" y="14266"/>
                </a:cubicBezTo>
                <a:lnTo>
                  <a:pt x="13412" y="12380"/>
                </a:lnTo>
                <a:cubicBezTo>
                  <a:pt x="13412" y="12380"/>
                  <a:pt x="13412" y="11558"/>
                  <a:pt x="14374" y="11558"/>
                </a:cubicBezTo>
                <a:cubicBezTo>
                  <a:pt x="15338" y="11558"/>
                  <a:pt x="15287" y="12380"/>
                  <a:pt x="15287" y="12380"/>
                </a:cubicBezTo>
                <a:moveTo>
                  <a:pt x="12905" y="14169"/>
                </a:moveTo>
                <a:cubicBezTo>
                  <a:pt x="12905" y="14169"/>
                  <a:pt x="12905" y="14943"/>
                  <a:pt x="12347" y="14943"/>
                </a:cubicBezTo>
                <a:cubicBezTo>
                  <a:pt x="12005" y="14943"/>
                  <a:pt x="11797" y="14762"/>
                  <a:pt x="11687" y="14622"/>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5" y="11897"/>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6" y="14943"/>
                  <a:pt x="8696" y="14556"/>
                  <a:pt x="8696" y="14556"/>
                </a:cubicBezTo>
                <a:lnTo>
                  <a:pt x="8696" y="11558"/>
                </a:lnTo>
                <a:lnTo>
                  <a:pt x="9304" y="11558"/>
                </a:lnTo>
                <a:lnTo>
                  <a:pt x="9304" y="14363"/>
                </a:lnTo>
                <a:cubicBezTo>
                  <a:pt x="9304" y="14363"/>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3" y="11074"/>
                </a:lnTo>
                <a:lnTo>
                  <a:pt x="7833" y="14895"/>
                </a:lnTo>
                <a:lnTo>
                  <a:pt x="7124" y="14895"/>
                </a:lnTo>
                <a:lnTo>
                  <a:pt x="7124" y="11074"/>
                </a:lnTo>
                <a:lnTo>
                  <a:pt x="6364" y="11074"/>
                </a:lnTo>
                <a:lnTo>
                  <a:pt x="6364" y="10446"/>
                </a:lnTo>
                <a:lnTo>
                  <a:pt x="8595" y="10446"/>
                </a:lnTo>
                <a:cubicBezTo>
                  <a:pt x="8595" y="10446"/>
                  <a:pt x="8595" y="11074"/>
                  <a:pt x="8595" y="11074"/>
                </a:cubicBezTo>
                <a:close/>
                <a:moveTo>
                  <a:pt x="14527" y="9431"/>
                </a:moveTo>
                <a:cubicBezTo>
                  <a:pt x="14527" y="9431"/>
                  <a:pt x="12667" y="9334"/>
                  <a:pt x="10800" y="9334"/>
                </a:cubicBezTo>
                <a:cubicBezTo>
                  <a:pt x="8940" y="9334"/>
                  <a:pt x="7073" y="9431"/>
                  <a:pt x="7073" y="9431"/>
                </a:cubicBezTo>
                <a:cubicBezTo>
                  <a:pt x="6233" y="9431"/>
                  <a:pt x="5552" y="10080"/>
                  <a:pt x="5552" y="10881"/>
                </a:cubicBezTo>
                <a:cubicBezTo>
                  <a:pt x="5552" y="10881"/>
                  <a:pt x="5400" y="11822"/>
                  <a:pt x="5400" y="12767"/>
                </a:cubicBezTo>
                <a:cubicBezTo>
                  <a:pt x="5400" y="13708"/>
                  <a:pt x="5552" y="14652"/>
                  <a:pt x="5552" y="14652"/>
                </a:cubicBezTo>
                <a:cubicBezTo>
                  <a:pt x="5552" y="15454"/>
                  <a:pt x="6233" y="16104"/>
                  <a:pt x="7073" y="16104"/>
                </a:cubicBezTo>
                <a:cubicBezTo>
                  <a:pt x="7073" y="16104"/>
                  <a:pt x="8905" y="16200"/>
                  <a:pt x="10800" y="16200"/>
                </a:cubicBezTo>
                <a:cubicBezTo>
                  <a:pt x="12630"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1"/>
                  <a:pt x="14527" y="9431"/>
                </a:cubicBezTo>
                <a:moveTo>
                  <a:pt x="11991" y="12090"/>
                </a:moveTo>
                <a:cubicBezTo>
                  <a:pt x="11859" y="12090"/>
                  <a:pt x="11757" y="12167"/>
                  <a:pt x="11687" y="12243"/>
                </a:cubicBezTo>
                <a:lnTo>
                  <a:pt x="11687" y="14277"/>
                </a:lnTo>
                <a:cubicBezTo>
                  <a:pt x="11751" y="14345"/>
                  <a:pt x="11847" y="14411"/>
                  <a:pt x="11991" y="14411"/>
                </a:cubicBezTo>
                <a:cubicBezTo>
                  <a:pt x="12296" y="14411"/>
                  <a:pt x="12296" y="14072"/>
                  <a:pt x="12296" y="14072"/>
                </a:cubicBezTo>
                <a:lnTo>
                  <a:pt x="12296" y="12429"/>
                </a:lnTo>
                <a:cubicBezTo>
                  <a:pt x="12296" y="12429"/>
                  <a:pt x="12245" y="12090"/>
                  <a:pt x="11991" y="12090"/>
                </a:cubicBezTo>
                <a:moveTo>
                  <a:pt x="20618" y="19636"/>
                </a:moveTo>
                <a:cubicBezTo>
                  <a:pt x="20618" y="20179"/>
                  <a:pt x="20179"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3" y="4970"/>
                </a:lnTo>
                <a:lnTo>
                  <a:pt x="7124" y="4970"/>
                </a:lnTo>
                <a:lnTo>
                  <a:pt x="7986" y="7188"/>
                </a:lnTo>
                <a:cubicBezTo>
                  <a:pt x="7986" y="7188"/>
                  <a:pt x="7986" y="8751"/>
                  <a:pt x="7986" y="8751"/>
                </a:cubicBezTo>
                <a:close/>
                <a:moveTo>
                  <a:pt x="10166" y="6634"/>
                </a:moveTo>
                <a:cubicBezTo>
                  <a:pt x="10166" y="6467"/>
                  <a:pt x="10302" y="6332"/>
                  <a:pt x="10470" y="6332"/>
                </a:cubicBezTo>
                <a:cubicBezTo>
                  <a:pt x="10638" y="6332"/>
                  <a:pt x="10774" y="6467"/>
                  <a:pt x="10774" y="6634"/>
                </a:cubicBezTo>
                <a:lnTo>
                  <a:pt x="10774" y="8045"/>
                </a:lnTo>
                <a:cubicBezTo>
                  <a:pt x="10774" y="8212"/>
                  <a:pt x="10638" y="8348"/>
                  <a:pt x="10470" y="8348"/>
                </a:cubicBezTo>
                <a:cubicBezTo>
                  <a:pt x="10302" y="8348"/>
                  <a:pt x="10166" y="8212"/>
                  <a:pt x="10166" y="8045"/>
                </a:cubicBezTo>
                <a:cubicBezTo>
                  <a:pt x="10166" y="8045"/>
                  <a:pt x="10166" y="6634"/>
                  <a:pt x="10166" y="6634"/>
                </a:cubicBezTo>
                <a:close/>
                <a:moveTo>
                  <a:pt x="10369" y="8802"/>
                </a:moveTo>
                <a:lnTo>
                  <a:pt x="10572" y="8802"/>
                </a:lnTo>
                <a:cubicBezTo>
                  <a:pt x="11020" y="8802"/>
                  <a:pt x="11383" y="8440"/>
                  <a:pt x="11383" y="7995"/>
                </a:cubicBezTo>
                <a:lnTo>
                  <a:pt x="11383" y="6685"/>
                </a:lnTo>
                <a:cubicBezTo>
                  <a:pt x="11383" y="6239"/>
                  <a:pt x="11020" y="5877"/>
                  <a:pt x="10572" y="5877"/>
                </a:cubicBezTo>
                <a:lnTo>
                  <a:pt x="10369" y="5877"/>
                </a:lnTo>
                <a:cubicBezTo>
                  <a:pt x="9921" y="5877"/>
                  <a:pt x="9558" y="6239"/>
                  <a:pt x="9558" y="6685"/>
                </a:cubicBezTo>
                <a:lnTo>
                  <a:pt x="9558" y="7995"/>
                </a:lnTo>
                <a:cubicBezTo>
                  <a:pt x="9558" y="8440"/>
                  <a:pt x="9921" y="8802"/>
                  <a:pt x="10369" y="8802"/>
                </a:cubicBezTo>
                <a:moveTo>
                  <a:pt x="12397" y="8802"/>
                </a:moveTo>
                <a:cubicBezTo>
                  <a:pt x="12803" y="8802"/>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49" y="8348"/>
                  <a:pt x="12549" y="8197"/>
                  <a:pt x="12549" y="8197"/>
                </a:cubicBezTo>
                <a:lnTo>
                  <a:pt x="12549" y="5877"/>
                </a:lnTo>
                <a:lnTo>
                  <a:pt x="11941" y="5877"/>
                </a:lnTo>
                <a:lnTo>
                  <a:pt x="11941" y="8398"/>
                </a:lnTo>
                <a:cubicBezTo>
                  <a:pt x="11941" y="8398"/>
                  <a:pt x="11991" y="8802"/>
                  <a:pt x="12397" y="8802"/>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9285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4">
              <a:extLst>
                <a:ext uri="{BEBA8EAE-BF5A-486C-A8C5-ECC9F3942E4B}">
                  <a14:imgProps xmlns:a14="http://schemas.microsoft.com/office/drawing/2010/main">
                    <a14:imgLayer r:embed="rId5">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147139" b="-19529"/>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4404440" y="694178"/>
            <a:ext cx="4442739" cy="4461889"/>
          </a:xfrm>
          <a:prstGeom prst="rect">
            <a:avLst/>
          </a:prstGeom>
          <a:blipFill dpi="0" rotWithShape="1">
            <a:blip r:embed="rId6">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99138" t="-241715" r="-75286" b="-68159"/>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Rectangle 3"/>
          <p:cNvSpPr/>
          <p:nvPr/>
        </p:nvSpPr>
        <p:spPr bwMode="auto">
          <a:xfrm>
            <a:off x="1653319" y="2132856"/>
            <a:ext cx="3312368" cy="2564904"/>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Rectangle 4"/>
          <p:cNvSpPr/>
          <p:nvPr/>
        </p:nvSpPr>
        <p:spPr bwMode="auto">
          <a:xfrm>
            <a:off x="4389623" y="692696"/>
            <a:ext cx="4464496" cy="4464496"/>
          </a:xfrm>
          <a:prstGeom prst="rect">
            <a:avLst/>
          </a:prstGeom>
          <a:noFill/>
          <a:ln w="57150" cap="flat" cmpd="sng" algn="ctr">
            <a:solidFill>
              <a:srgbClr val="DA291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6" name="TextBox 5"/>
          <p:cNvSpPr txBox="1"/>
          <p:nvPr/>
        </p:nvSpPr>
        <p:spPr>
          <a:xfrm>
            <a:off x="1795306" y="2194406"/>
            <a:ext cx="948638" cy="769441"/>
          </a:xfrm>
          <a:prstGeom prst="rect">
            <a:avLst/>
          </a:prstGeom>
          <a:noFill/>
        </p:spPr>
        <p:txBody>
          <a:bodyPr wrap="square" rtlCol="0">
            <a:spAutoFit/>
          </a:bodyPr>
          <a:lstStyle/>
          <a:p>
            <a:r>
              <a:rPr lang="en-GB" sz="4400" b="1" i="1" spc="-150" dirty="0" smtClean="0">
                <a:solidFill>
                  <a:schemeClr val="bg1"/>
                </a:solidFill>
                <a:latin typeface="Futura Md BT" panose="020B0602020204020303" pitchFamily="34" charset="0"/>
              </a:rPr>
              <a:t>11</a:t>
            </a:r>
            <a:endParaRPr lang="en-GB" sz="4400" b="1" i="1" spc="-150" dirty="0">
              <a:solidFill>
                <a:schemeClr val="bg1"/>
              </a:solidFill>
              <a:latin typeface="Futura Md BT" panose="020B0602020204020303" pitchFamily="34" charset="0"/>
            </a:endParaRPr>
          </a:p>
        </p:txBody>
      </p:sp>
      <p:sp>
        <p:nvSpPr>
          <p:cNvPr id="7" name="TextBox 6"/>
          <p:cNvSpPr txBox="1"/>
          <p:nvPr/>
        </p:nvSpPr>
        <p:spPr>
          <a:xfrm>
            <a:off x="1847527" y="2924944"/>
            <a:ext cx="2549735" cy="830997"/>
          </a:xfrm>
          <a:prstGeom prst="rect">
            <a:avLst/>
          </a:prstGeom>
          <a:noFill/>
        </p:spPr>
        <p:txBody>
          <a:bodyPr wrap="square" rtlCol="0">
            <a:spAutoFit/>
          </a:bodyPr>
          <a:lstStyle/>
          <a:p>
            <a:r>
              <a:rPr lang="en-GB" sz="2400" b="1" dirty="0" smtClean="0">
                <a:solidFill>
                  <a:schemeClr val="bg1"/>
                </a:solidFill>
                <a:latin typeface="Lato" panose="020F0502020204030203" pitchFamily="34" charset="0"/>
                <a:ea typeface="Lato" panose="020F0502020204030203" pitchFamily="34" charset="0"/>
                <a:cs typeface="Lato" panose="020F0502020204030203" pitchFamily="34" charset="0"/>
              </a:rPr>
              <a:t>Working at Height</a:t>
            </a:r>
            <a:endParaRPr lang="en-GB"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0975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5">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18404" b="-114"/>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a typeface="Lato" panose="020F0502020204030203" pitchFamily="34" charset="0"/>
              <a:cs typeface="Lato" panose="020F0502020204030203" pitchFamily="34" charset="0"/>
            </a:endParaRPr>
          </a:p>
        </p:txBody>
      </p:sp>
      <p:sp>
        <p:nvSpPr>
          <p:cNvPr id="3" name="Rectangle 2"/>
          <p:cNvSpPr/>
          <p:nvPr/>
        </p:nvSpPr>
        <p:spPr bwMode="auto">
          <a:xfrm rot="10800000">
            <a:off x="0" y="0"/>
            <a:ext cx="10297772" cy="6858000"/>
          </a:xfrm>
          <a:prstGeom prst="rect">
            <a:avLst/>
          </a:prstGeom>
          <a:gradFill flip="none" rotWithShape="1">
            <a:gsLst>
              <a:gs pos="85000">
                <a:schemeClr val="tx1">
                  <a:alpha val="10000"/>
                  <a:lumMod val="95000"/>
                </a:schemeClr>
              </a:gs>
              <a:gs pos="21000">
                <a:schemeClr val="tx1">
                  <a:lumMod val="95000"/>
                  <a:lumOff val="5000"/>
                  <a:alpha val="92000"/>
                </a:schemeClr>
              </a:gs>
              <a:gs pos="100000">
                <a:schemeClr val="bg1">
                  <a:lumMod val="85000"/>
                  <a:alpha val="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74"/>
            <a:ext cx="1983600" cy="407993"/>
          </a:xfrm>
          <a:prstGeom prst="rect">
            <a:avLst/>
          </a:prstGeom>
        </p:spPr>
      </p:pic>
      <p:sp>
        <p:nvSpPr>
          <p:cNvPr id="5" name="Content Placeholder 2"/>
          <p:cNvSpPr txBox="1">
            <a:spLocks/>
          </p:cNvSpPr>
          <p:nvPr/>
        </p:nvSpPr>
        <p:spPr bwMode="auto">
          <a:xfrm>
            <a:off x="689827" y="2910504"/>
            <a:ext cx="5289679" cy="2058853"/>
          </a:xfrm>
          <a:prstGeom prst="rect">
            <a:avLst/>
          </a:prstGeom>
          <a:noFill/>
          <a:ln>
            <a:noFill/>
          </a:ln>
          <a:extLst/>
        </p:spPr>
        <p:txBody>
          <a:bodyPr/>
          <a:lstStyle>
            <a:lvl1pPr marL="342900" indent="-342900" algn="l" rtl="0" eaLnBrk="0" fontAlgn="base" hangingPunct="0">
              <a:spcBef>
                <a:spcPct val="20000"/>
              </a:spcBef>
              <a:spcAft>
                <a:spcPct val="0"/>
              </a:spcAft>
              <a:buBlip>
                <a:blip r:embed="rId8"/>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FF0000"/>
              </a:buClr>
              <a:buFont typeface="Arial" panose="020B0604020202020204" pitchFamily="34" charset="0"/>
              <a:buChar char="•"/>
              <a:defRPr/>
            </a:pPr>
            <a:r>
              <a:rPr lang="en-GB" sz="1600" dirty="0">
                <a:solidFill>
                  <a:schemeClr val="bg1"/>
                </a:solidFill>
                <a:latin typeface="Lato" panose="020F0502020204030203" pitchFamily="34" charset="0"/>
                <a:ea typeface="Lato" panose="020F0502020204030203" pitchFamily="34" charset="0"/>
                <a:cs typeface="Lato" panose="020F0502020204030203" pitchFamily="34" charset="0"/>
              </a:rPr>
              <a:t>Available in one, two or four telescopic </a:t>
            </a:r>
            <a:r>
              <a:rPr lang="en-GB" sz="1600" dirty="0" smtClean="0">
                <a:solidFill>
                  <a:schemeClr val="bg1"/>
                </a:solidFill>
                <a:latin typeface="Lato" panose="020F0502020204030203" pitchFamily="34" charset="0"/>
                <a:ea typeface="Lato" panose="020F0502020204030203" pitchFamily="34" charset="0"/>
                <a:cs typeface="Lato" panose="020F0502020204030203" pitchFamily="34" charset="0"/>
              </a:rPr>
              <a:t>sections</a:t>
            </a:r>
          </a:p>
          <a:p>
            <a:pPr>
              <a:buClr>
                <a:srgbClr val="FF0000"/>
              </a:buClr>
              <a:buFont typeface="Arial" panose="020B0604020202020204" pitchFamily="34" charset="0"/>
              <a:buChar char="•"/>
              <a:defRPr/>
            </a:pPr>
            <a:r>
              <a:rPr lang="en-GB" sz="1600" dirty="0" smtClean="0">
                <a:solidFill>
                  <a:schemeClr val="bg1"/>
                </a:solidFill>
                <a:latin typeface="Lato" panose="020F0502020204030203" pitchFamily="34" charset="0"/>
                <a:ea typeface="Lato" panose="020F0502020204030203" pitchFamily="34" charset="0"/>
                <a:cs typeface="Lato" panose="020F0502020204030203" pitchFamily="34" charset="0"/>
              </a:rPr>
              <a:t>Feet on the floor access </a:t>
            </a:r>
            <a:r>
              <a:rPr lang="en-GB" sz="1600" dirty="0">
                <a:solidFill>
                  <a:schemeClr val="bg1"/>
                </a:solidFill>
                <a:latin typeface="Lato" panose="020F0502020204030203" pitchFamily="34" charset="0"/>
                <a:ea typeface="Lato" panose="020F0502020204030203" pitchFamily="34" charset="0"/>
                <a:cs typeface="Lato" panose="020F0502020204030203" pitchFamily="34" charset="0"/>
              </a:rPr>
              <a:t>to out of reach </a:t>
            </a:r>
            <a:r>
              <a:rPr lang="en-GB" sz="1600" dirty="0" smtClean="0">
                <a:solidFill>
                  <a:schemeClr val="bg1"/>
                </a:solidFill>
                <a:latin typeface="Lato" panose="020F0502020204030203" pitchFamily="34" charset="0"/>
                <a:ea typeface="Lato" panose="020F0502020204030203" pitchFamily="34" charset="0"/>
                <a:cs typeface="Lato" panose="020F0502020204030203" pitchFamily="34" charset="0"/>
              </a:rPr>
              <a:t>detectors</a:t>
            </a:r>
            <a:endParaRPr lang="en-GB"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a:buClr>
                <a:srgbClr val="FF0000"/>
              </a:buClr>
              <a:buFont typeface="Arial" panose="020B0604020202020204" pitchFamily="34" charset="0"/>
              <a:buChar char="•"/>
              <a:defRPr/>
            </a:pPr>
            <a:r>
              <a:rPr lang="en-GB" sz="1600" dirty="0">
                <a:solidFill>
                  <a:schemeClr val="bg1"/>
                </a:solidFill>
                <a:latin typeface="Lato" panose="020F0502020204030203" pitchFamily="34" charset="0"/>
                <a:ea typeface="Lato" panose="020F0502020204030203" pitchFamily="34" charset="0"/>
                <a:cs typeface="Lato" panose="020F0502020204030203" pitchFamily="34" charset="0"/>
              </a:rPr>
              <a:t>Save time, cost, disruption and risk to safety that ladders, scaffolding or access gear </a:t>
            </a:r>
            <a:r>
              <a:rPr lang="en-GB" sz="1600" dirty="0" smtClean="0">
                <a:solidFill>
                  <a:schemeClr val="bg1"/>
                </a:solidFill>
                <a:latin typeface="Lato" panose="020F0502020204030203" pitchFamily="34" charset="0"/>
                <a:ea typeface="Lato" panose="020F0502020204030203" pitchFamily="34" charset="0"/>
                <a:cs typeface="Lato" panose="020F0502020204030203" pitchFamily="34" charset="0"/>
              </a:rPr>
              <a:t>represents</a:t>
            </a:r>
            <a:endParaRPr lang="en-GB"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a:buClr>
                <a:srgbClr val="FF0000"/>
              </a:buClr>
              <a:buFont typeface="Arial" panose="020B0604020202020204" pitchFamily="34" charset="0"/>
              <a:buChar char="•"/>
              <a:defRPr/>
            </a:pPr>
            <a:r>
              <a:rPr lang="en-GB" sz="1600" dirty="0">
                <a:solidFill>
                  <a:schemeClr val="bg1"/>
                </a:solidFill>
                <a:latin typeface="Lato" panose="020F0502020204030203" pitchFamily="34" charset="0"/>
                <a:ea typeface="Lato" panose="020F0502020204030203" pitchFamily="34" charset="0"/>
                <a:cs typeface="Lato" panose="020F0502020204030203" pitchFamily="34" charset="0"/>
              </a:rPr>
              <a:t>Designed </a:t>
            </a:r>
            <a:r>
              <a:rPr lang="en-GB" sz="1600" dirty="0" smtClean="0">
                <a:solidFill>
                  <a:schemeClr val="bg1"/>
                </a:solidFill>
                <a:latin typeface="Lato" panose="020F0502020204030203" pitchFamily="34" charset="0"/>
                <a:ea typeface="Lato" panose="020F0502020204030203" pitchFamily="34" charset="0"/>
                <a:cs typeface="Lato" panose="020F0502020204030203" pitchFamily="34" charset="0"/>
              </a:rPr>
              <a:t>non-conductive</a:t>
            </a:r>
            <a:endParaRPr lang="en-GB"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a:buClr>
                <a:srgbClr val="FF0000"/>
              </a:buClr>
              <a:buFont typeface="Arial" panose="020B0604020202020204" pitchFamily="34" charset="0"/>
              <a:buChar char="•"/>
              <a:defRPr/>
            </a:pPr>
            <a:r>
              <a:rPr lang="en-GB" sz="1600" dirty="0" smtClean="0">
                <a:solidFill>
                  <a:schemeClr val="bg1"/>
                </a:solidFill>
                <a:latin typeface="Lato" panose="020F0502020204030203" pitchFamily="34" charset="0"/>
                <a:ea typeface="Lato" panose="020F0502020204030203" pitchFamily="34" charset="0"/>
                <a:cs typeface="Lato" panose="020F0502020204030203" pitchFamily="34" charset="0"/>
              </a:rPr>
              <a:t>Compatible </a:t>
            </a:r>
            <a:r>
              <a:rPr lang="en-GB" sz="1600" dirty="0">
                <a:solidFill>
                  <a:schemeClr val="bg1"/>
                </a:solidFill>
                <a:latin typeface="Lato" panose="020F0502020204030203" pitchFamily="34" charset="0"/>
                <a:ea typeface="Lato" panose="020F0502020204030203" pitchFamily="34" charset="0"/>
                <a:cs typeface="Lato" panose="020F0502020204030203" pitchFamily="34" charset="0"/>
              </a:rPr>
              <a:t>with Solo and Testifire</a:t>
            </a:r>
          </a:p>
          <a:p>
            <a:pPr>
              <a:defRPr/>
            </a:pPr>
            <a:endParaRPr lang="en-GB" sz="2000" dirty="0">
              <a:latin typeface="Lato" panose="020F0502020204030203" pitchFamily="34" charset="0"/>
              <a:cs typeface="Lato" panose="020F0502020204030203" pitchFamily="34" charset="0"/>
            </a:endParaRPr>
          </a:p>
          <a:p>
            <a:pPr marL="0" indent="0">
              <a:buNone/>
              <a:defRPr/>
            </a:pPr>
            <a:endParaRPr lang="en-GB" dirty="0">
              <a:latin typeface="Lato" panose="020F0502020204030203" pitchFamily="34" charset="0"/>
              <a:cs typeface="Lato" panose="020F0502020204030203" pitchFamily="34" charset="0"/>
            </a:endParaRPr>
          </a:p>
        </p:txBody>
      </p:sp>
      <p:sp>
        <p:nvSpPr>
          <p:cNvPr id="6" name="TextBox 5"/>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11. Working at Height</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cxnSp>
        <p:nvCxnSpPr>
          <p:cNvPr id="7" name="Straight Connector 6"/>
          <p:cNvCxnSpPr/>
          <p:nvPr/>
        </p:nvCxnSpPr>
        <p:spPr bwMode="auto">
          <a:xfrm flipH="1">
            <a:off x="837988" y="1826552"/>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8" name="TextBox 7"/>
          <p:cNvSpPr txBox="1"/>
          <p:nvPr/>
        </p:nvSpPr>
        <p:spPr>
          <a:xfrm>
            <a:off x="1003234" y="1673535"/>
            <a:ext cx="2807117" cy="954107"/>
          </a:xfrm>
          <a:prstGeom prst="rect">
            <a:avLst/>
          </a:prstGeom>
          <a:noFill/>
        </p:spPr>
        <p:txBody>
          <a:bodyPr wrap="square" rtlCol="0">
            <a:spAutoFit/>
          </a:bodyPr>
          <a:lstStyle/>
          <a:p>
            <a:r>
              <a:rPr lang="en-GB" sz="2800" b="1" i="1" spc="-150" dirty="0" smtClean="0">
                <a:solidFill>
                  <a:schemeClr val="bg1"/>
                </a:solidFill>
                <a:latin typeface="Futura Md BT" panose="020B0602020204020303" pitchFamily="34" charset="0"/>
              </a:rPr>
              <a:t>SOLO HEIGHT </a:t>
            </a:r>
          </a:p>
          <a:p>
            <a:r>
              <a:rPr lang="en-GB" sz="2800" b="1" i="1" spc="-150" dirty="0" smtClean="0">
                <a:solidFill>
                  <a:schemeClr val="bg1"/>
                </a:solidFill>
                <a:latin typeface="Futura Md BT" panose="020B0602020204020303" pitchFamily="34" charset="0"/>
              </a:rPr>
              <a:t>ACCESS POLES</a:t>
            </a:r>
            <a:endParaRPr lang="en-GB" sz="2800" b="1" i="1" spc="-150" dirty="0">
              <a:solidFill>
                <a:schemeClr val="bg1"/>
              </a:solidFill>
              <a:latin typeface="Futura Md BT" panose="020B0602020204020303" pitchFamily="34"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311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3539" y="530453"/>
            <a:ext cx="2095429" cy="954107"/>
          </a:xfrm>
          <a:prstGeom prst="rect">
            <a:avLst/>
          </a:prstGeom>
          <a:noFill/>
        </p:spPr>
        <p:txBody>
          <a:bodyPr wrap="square" rtlCol="0">
            <a:spAutoFit/>
          </a:bodyPr>
          <a:lstStyle/>
          <a:p>
            <a:r>
              <a:rPr lang="en-GB" sz="2800" b="1" i="1" spc="-150" dirty="0" smtClean="0">
                <a:solidFill>
                  <a:sysClr val="windowText" lastClr="000000"/>
                </a:solidFill>
                <a:latin typeface="Futura Md BT" panose="020B0602020204020303" pitchFamily="34" charset="0"/>
              </a:rPr>
              <a:t>SOLO POLE</a:t>
            </a:r>
          </a:p>
          <a:p>
            <a:r>
              <a:rPr lang="en-GB" sz="2800" b="1" i="1" spc="-150" dirty="0" smtClean="0">
                <a:solidFill>
                  <a:sysClr val="windowText" lastClr="000000"/>
                </a:solidFill>
                <a:latin typeface="Futura Md BT" panose="020B0602020204020303" pitchFamily="34" charset="0"/>
              </a:rPr>
              <a:t>RANGE</a:t>
            </a:r>
            <a:endParaRPr lang="en-GB" sz="2800" b="1" i="1" spc="-150" dirty="0">
              <a:solidFill>
                <a:sysClr val="windowText" lastClr="000000"/>
              </a:solidFill>
              <a:latin typeface="Futura Md BT" panose="020B0602020204020303" pitchFamily="34" charset="0"/>
            </a:endParaRPr>
          </a:p>
        </p:txBody>
      </p:sp>
      <p:cxnSp>
        <p:nvCxnSpPr>
          <p:cNvPr id="3" name="Straight Connector 2"/>
          <p:cNvCxnSpPr/>
          <p:nvPr/>
        </p:nvCxnSpPr>
        <p:spPr bwMode="auto">
          <a:xfrm flipH="1">
            <a:off x="1049523" y="683470"/>
            <a:ext cx="93239" cy="648072"/>
          </a:xfrm>
          <a:prstGeom prst="line">
            <a:avLst/>
          </a:prstGeom>
          <a:noFill/>
          <a:ln w="57150" cap="flat" cmpd="sng" algn="ctr">
            <a:solidFill>
              <a:srgbClr val="DA291C"/>
            </a:solidFill>
            <a:prstDash val="solid"/>
            <a:round/>
            <a:headEnd type="none" w="med" len="med"/>
            <a:tailEnd type="none" w="med" len="med"/>
          </a:ln>
          <a:effectLst/>
        </p:spPr>
      </p:cxn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9283" t="40204" b="40653"/>
          <a:stretch/>
        </p:blipFill>
        <p:spPr>
          <a:xfrm>
            <a:off x="-1" y="2250094"/>
            <a:ext cx="6970431" cy="775565"/>
          </a:xfrm>
          <a:prstGeom prst="rect">
            <a:avLst/>
          </a:prstGeom>
          <a:effectLst>
            <a:outerShdw blurRad="50800" dist="38100" dir="5400000" algn="t" rotWithShape="0">
              <a:prstClr val="black">
                <a:alpha val="40000"/>
              </a:prstClr>
            </a:outerShdw>
          </a:effec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42398" t="42825" b="40862"/>
          <a:stretch/>
        </p:blipFill>
        <p:spPr>
          <a:xfrm>
            <a:off x="0" y="3470889"/>
            <a:ext cx="6610458" cy="660667"/>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43063" t="41619" b="39813"/>
          <a:stretch/>
        </p:blipFill>
        <p:spPr>
          <a:xfrm>
            <a:off x="-1884" y="4346991"/>
            <a:ext cx="6281115" cy="722902"/>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8435306" y="1707879"/>
            <a:ext cx="2422595" cy="523220"/>
          </a:xfrm>
          <a:prstGeom prst="rect">
            <a:avLst/>
          </a:prstGeom>
          <a:noFill/>
          <a:effectLst/>
        </p:spPr>
        <p:txBody>
          <a:bodyPr wrap="square" rtlCol="0">
            <a:spAutoFit/>
          </a:bodyPr>
          <a:lstStyle/>
          <a:p>
            <a:r>
              <a:rPr lang="en-GB" sz="1400" b="1" dirty="0" smtClean="0">
                <a:solidFill>
                  <a:srgbClr val="DA291C"/>
                </a:solidFill>
                <a:latin typeface="Lato" panose="020F0502020204030203" pitchFamily="34" charset="0"/>
                <a:ea typeface="Lato" panose="020F0502020204030203" pitchFamily="34" charset="0"/>
                <a:cs typeface="Lato" panose="020F0502020204030203" pitchFamily="34" charset="0"/>
              </a:rPr>
              <a:t>Solo 100</a:t>
            </a:r>
          </a:p>
          <a:p>
            <a:r>
              <a:rPr lang="en-GB" sz="1400" b="1" dirty="0" smtClean="0">
                <a:solidFill>
                  <a:srgbClr val="DA291C"/>
                </a:solidFill>
                <a:latin typeface="Lato" panose="020F0502020204030203" pitchFamily="34" charset="0"/>
                <a:ea typeface="Lato" panose="020F0502020204030203" pitchFamily="34" charset="0"/>
                <a:cs typeface="Lato" panose="020F0502020204030203" pitchFamily="34" charset="0"/>
              </a:rPr>
              <a:t>4 Section Telescopic Pole</a:t>
            </a:r>
            <a:endParaRPr lang="en-GB" sz="1400" b="1" dirty="0">
              <a:solidFill>
                <a:srgbClr val="DA291C"/>
              </a:solidFill>
              <a:latin typeface="Lato" panose="020F0502020204030203" pitchFamily="34" charset="0"/>
              <a:ea typeface="Lato" panose="020F0502020204030203" pitchFamily="34" charset="0"/>
              <a:cs typeface="Lato" panose="020F0502020204030203" pitchFamily="34" charset="0"/>
            </a:endParaRPr>
          </a:p>
        </p:txBody>
      </p:sp>
      <p:sp>
        <p:nvSpPr>
          <p:cNvPr id="8" name="Oval 7"/>
          <p:cNvSpPr/>
          <p:nvPr/>
        </p:nvSpPr>
        <p:spPr bwMode="auto">
          <a:xfrm>
            <a:off x="6566032" y="2592971"/>
            <a:ext cx="108000" cy="108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9" name="Elbow Connector 8"/>
          <p:cNvCxnSpPr>
            <a:stCxn id="8" idx="0"/>
            <a:endCxn id="7" idx="2"/>
          </p:cNvCxnSpPr>
          <p:nvPr/>
        </p:nvCxnSpPr>
        <p:spPr>
          <a:xfrm rot="5400000" flipH="1" flipV="1">
            <a:off x="7952382" y="898749"/>
            <a:ext cx="361872" cy="3026572"/>
          </a:xfrm>
          <a:prstGeom prst="bentConnector3">
            <a:avLst>
              <a:gd name="adj1" fmla="val 50000"/>
            </a:avLst>
          </a:prstGeom>
          <a:ln w="9525">
            <a:solidFill>
              <a:srgbClr val="DA291C"/>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444880" y="2491608"/>
            <a:ext cx="2422595" cy="830997"/>
          </a:xfrm>
          <a:prstGeom prst="rect">
            <a:avLst/>
          </a:prstGeom>
          <a:noFill/>
          <a:effectLst/>
        </p:spPr>
        <p:txBody>
          <a:bodyPr wrap="square" rtlCol="0">
            <a:spAutoFit/>
          </a:bodyPr>
          <a:lstStyle/>
          <a:p>
            <a:pPr lvl="0"/>
            <a:r>
              <a:rPr lang="en-GB" altLang="en-US" sz="1200" dirty="0">
                <a:latin typeface="Lato" panose="020F0502020204030203" pitchFamily="34" charset="0"/>
                <a:ea typeface="Lato" panose="020F0502020204030203" pitchFamily="34" charset="0"/>
                <a:cs typeface="Lato" panose="020F0502020204030203" pitchFamily="34" charset="0"/>
              </a:rPr>
              <a:t>Length = 1.26m</a:t>
            </a:r>
          </a:p>
          <a:p>
            <a:pPr lvl="0"/>
            <a:r>
              <a:rPr lang="en-GB" altLang="en-US" sz="1200" dirty="0">
                <a:latin typeface="Lato" panose="020F0502020204030203" pitchFamily="34" charset="0"/>
                <a:ea typeface="Lato" panose="020F0502020204030203" pitchFamily="34" charset="0"/>
                <a:cs typeface="Lato" panose="020F0502020204030203" pitchFamily="34" charset="0"/>
              </a:rPr>
              <a:t>Extends to 4.48m</a:t>
            </a:r>
          </a:p>
          <a:p>
            <a:pPr lvl="0"/>
            <a:r>
              <a:rPr lang="en-GB" altLang="en-US" sz="1200" dirty="0">
                <a:latin typeface="Lato" panose="020F0502020204030203" pitchFamily="34" charset="0"/>
                <a:ea typeface="Lato" panose="020F0502020204030203" pitchFamily="34" charset="0"/>
                <a:cs typeface="Lato" panose="020F0502020204030203" pitchFamily="34" charset="0"/>
              </a:rPr>
              <a:t>Max reach = 6.0m</a:t>
            </a:r>
          </a:p>
          <a:p>
            <a:pPr lvl="0"/>
            <a:r>
              <a:rPr lang="en-GB" altLang="en-US" sz="1200" b="1" dirty="0">
                <a:latin typeface="Lato" panose="020F0502020204030203" pitchFamily="34" charset="0"/>
                <a:ea typeface="Lato" panose="020F0502020204030203" pitchFamily="34" charset="0"/>
                <a:cs typeface="Lato" panose="020F0502020204030203" pitchFamily="34" charset="0"/>
              </a:rPr>
              <a:t>weight = 1600grams</a:t>
            </a:r>
          </a:p>
        </p:txBody>
      </p:sp>
      <p:sp>
        <p:nvSpPr>
          <p:cNvPr id="11" name="TextBox 10"/>
          <p:cNvSpPr txBox="1"/>
          <p:nvPr/>
        </p:nvSpPr>
        <p:spPr>
          <a:xfrm>
            <a:off x="8203019" y="3823766"/>
            <a:ext cx="2422595" cy="523220"/>
          </a:xfrm>
          <a:prstGeom prst="rect">
            <a:avLst/>
          </a:prstGeom>
          <a:noFill/>
          <a:effectLst/>
        </p:spPr>
        <p:txBody>
          <a:bodyPr wrap="square" rtlCol="0">
            <a:spAutoFit/>
          </a:bodyPr>
          <a:lstStyle/>
          <a:p>
            <a:r>
              <a:rPr lang="en-GB" sz="1400" b="1" dirty="0" smtClean="0">
                <a:solidFill>
                  <a:srgbClr val="DA291C"/>
                </a:solidFill>
                <a:latin typeface="Lato" panose="020F0502020204030203" pitchFamily="34" charset="0"/>
                <a:ea typeface="Lato" panose="020F0502020204030203" pitchFamily="34" charset="0"/>
                <a:cs typeface="Lato" panose="020F0502020204030203" pitchFamily="34" charset="0"/>
              </a:rPr>
              <a:t>Solo 108</a:t>
            </a:r>
          </a:p>
          <a:p>
            <a:r>
              <a:rPr lang="en-GB" sz="1400" b="1" dirty="0" smtClean="0">
                <a:solidFill>
                  <a:srgbClr val="DA291C"/>
                </a:solidFill>
                <a:latin typeface="Lato" panose="020F0502020204030203" pitchFamily="34" charset="0"/>
                <a:ea typeface="Lato" panose="020F0502020204030203" pitchFamily="34" charset="0"/>
                <a:cs typeface="Lato" panose="020F0502020204030203" pitchFamily="34" charset="0"/>
              </a:rPr>
              <a:t>2 Section Telescopic Pole</a:t>
            </a:r>
            <a:endParaRPr lang="en-GB" sz="1400" b="1" dirty="0">
              <a:solidFill>
                <a:srgbClr val="DA291C"/>
              </a:solidFill>
              <a:latin typeface="Lato" panose="020F0502020204030203" pitchFamily="34" charset="0"/>
              <a:ea typeface="Lato" panose="020F0502020204030203" pitchFamily="34" charset="0"/>
              <a:cs typeface="Lato" panose="020F0502020204030203" pitchFamily="34" charset="0"/>
            </a:endParaRPr>
          </a:p>
        </p:txBody>
      </p:sp>
      <p:sp>
        <p:nvSpPr>
          <p:cNvPr id="12" name="Oval 11"/>
          <p:cNvSpPr/>
          <p:nvPr/>
        </p:nvSpPr>
        <p:spPr bwMode="auto">
          <a:xfrm>
            <a:off x="5874152" y="3653491"/>
            <a:ext cx="108000" cy="108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13" name="Elbow Connector 12"/>
          <p:cNvCxnSpPr>
            <a:stCxn id="12" idx="0"/>
            <a:endCxn id="11" idx="2"/>
          </p:cNvCxnSpPr>
          <p:nvPr/>
        </p:nvCxnSpPr>
        <p:spPr>
          <a:xfrm rot="16200000" flipH="1">
            <a:off x="7324486" y="2257156"/>
            <a:ext cx="693495" cy="3486165"/>
          </a:xfrm>
          <a:prstGeom prst="bentConnector5">
            <a:avLst>
              <a:gd name="adj1" fmla="val -32963"/>
              <a:gd name="adj2" fmla="val 33402"/>
              <a:gd name="adj3" fmla="val 132963"/>
            </a:avLst>
          </a:prstGeom>
          <a:ln w="9525">
            <a:solidFill>
              <a:srgbClr val="DA291C"/>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03018" y="4703997"/>
            <a:ext cx="2422595" cy="830997"/>
          </a:xfrm>
          <a:prstGeom prst="rect">
            <a:avLst/>
          </a:prstGeom>
          <a:noFill/>
          <a:effectLst/>
        </p:spPr>
        <p:txBody>
          <a:bodyPr wrap="square" rtlCol="0">
            <a:spAutoFit/>
          </a:bodyPr>
          <a:lstStyle/>
          <a:p>
            <a:pPr marL="0" lvl="2">
              <a:defRPr/>
            </a:pPr>
            <a:r>
              <a:rPr lang="en-GB" altLang="en-US" sz="1200" dirty="0">
                <a:latin typeface="Lato" panose="020F0502020204030203" pitchFamily="34" charset="0"/>
                <a:ea typeface="Lato" panose="020F0502020204030203" pitchFamily="34" charset="0"/>
                <a:cs typeface="Lato" panose="020F0502020204030203" pitchFamily="34" charset="0"/>
              </a:rPr>
              <a:t>Length = 1.26m</a:t>
            </a:r>
          </a:p>
          <a:p>
            <a:pPr lvl="0"/>
            <a:r>
              <a:rPr lang="en-GB" altLang="en-US" sz="1200" dirty="0">
                <a:latin typeface="Lato" panose="020F0502020204030203" pitchFamily="34" charset="0"/>
                <a:ea typeface="Lato" panose="020F0502020204030203" pitchFamily="34" charset="0"/>
                <a:cs typeface="Lato" panose="020F0502020204030203" pitchFamily="34" charset="0"/>
              </a:rPr>
              <a:t>Extends to 2.20m</a:t>
            </a:r>
          </a:p>
          <a:p>
            <a:pPr lvl="0"/>
            <a:r>
              <a:rPr lang="en-GB" altLang="en-US" sz="1200" dirty="0">
                <a:latin typeface="Lato" panose="020F0502020204030203" pitchFamily="34" charset="0"/>
                <a:ea typeface="Lato" panose="020F0502020204030203" pitchFamily="34" charset="0"/>
                <a:cs typeface="Lato" panose="020F0502020204030203" pitchFamily="34" charset="0"/>
              </a:rPr>
              <a:t>Max reach = 3.50m</a:t>
            </a:r>
          </a:p>
          <a:p>
            <a:pPr marL="0" lvl="2">
              <a:defRPr/>
            </a:pPr>
            <a:r>
              <a:rPr lang="en-GB" altLang="en-US" sz="1200" b="1" dirty="0">
                <a:latin typeface="Lato" panose="020F0502020204030203" pitchFamily="34" charset="0"/>
                <a:ea typeface="Lato" panose="020F0502020204030203" pitchFamily="34" charset="0"/>
                <a:cs typeface="Lato" panose="020F0502020204030203" pitchFamily="34" charset="0"/>
              </a:rPr>
              <a:t>weight = 610grams</a:t>
            </a:r>
          </a:p>
        </p:txBody>
      </p:sp>
      <p:sp>
        <p:nvSpPr>
          <p:cNvPr id="15" name="TextBox 14"/>
          <p:cNvSpPr txBox="1"/>
          <p:nvPr/>
        </p:nvSpPr>
        <p:spPr>
          <a:xfrm>
            <a:off x="4918062" y="5191420"/>
            <a:ext cx="1439651" cy="523220"/>
          </a:xfrm>
          <a:prstGeom prst="rect">
            <a:avLst/>
          </a:prstGeom>
          <a:noFill/>
          <a:effectLst/>
        </p:spPr>
        <p:txBody>
          <a:bodyPr wrap="square" rtlCol="0">
            <a:spAutoFit/>
          </a:bodyPr>
          <a:lstStyle/>
          <a:p>
            <a:r>
              <a:rPr lang="en-GB" sz="1400" b="1" dirty="0" smtClean="0">
                <a:solidFill>
                  <a:srgbClr val="DA291C"/>
                </a:solidFill>
                <a:latin typeface="Lato" panose="020F0502020204030203" pitchFamily="34" charset="0"/>
                <a:ea typeface="Lato" panose="020F0502020204030203" pitchFamily="34" charset="0"/>
                <a:cs typeface="Lato" panose="020F0502020204030203" pitchFamily="34" charset="0"/>
              </a:rPr>
              <a:t>Solo 101</a:t>
            </a:r>
          </a:p>
          <a:p>
            <a:r>
              <a:rPr lang="en-GB" sz="1400" b="1" dirty="0" smtClean="0">
                <a:solidFill>
                  <a:srgbClr val="DA291C"/>
                </a:solidFill>
                <a:latin typeface="Lato" panose="020F0502020204030203" pitchFamily="34" charset="0"/>
                <a:ea typeface="Lato" panose="020F0502020204030203" pitchFamily="34" charset="0"/>
                <a:cs typeface="Lato" panose="020F0502020204030203" pitchFamily="34" charset="0"/>
              </a:rPr>
              <a:t>Extension Pole</a:t>
            </a:r>
            <a:endParaRPr lang="en-GB" sz="1400" b="1" dirty="0">
              <a:solidFill>
                <a:srgbClr val="DA291C"/>
              </a:solidFill>
              <a:latin typeface="Lato" panose="020F0502020204030203" pitchFamily="34" charset="0"/>
              <a:ea typeface="Lato" panose="020F0502020204030203" pitchFamily="34" charset="0"/>
              <a:cs typeface="Lato" panose="020F0502020204030203" pitchFamily="34" charset="0"/>
            </a:endParaRPr>
          </a:p>
        </p:txBody>
      </p:sp>
      <p:sp>
        <p:nvSpPr>
          <p:cNvPr id="16" name="Oval 15"/>
          <p:cNvSpPr/>
          <p:nvPr/>
        </p:nvSpPr>
        <p:spPr bwMode="auto">
          <a:xfrm>
            <a:off x="2642891" y="4564866"/>
            <a:ext cx="108000" cy="108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17" name="Elbow Connector 16"/>
          <p:cNvCxnSpPr>
            <a:stCxn id="16" idx="0"/>
            <a:endCxn id="15" idx="2"/>
          </p:cNvCxnSpPr>
          <p:nvPr/>
        </p:nvCxnSpPr>
        <p:spPr>
          <a:xfrm rot="16200000" flipH="1">
            <a:off x="3592502" y="3669255"/>
            <a:ext cx="1149774" cy="2940997"/>
          </a:xfrm>
          <a:prstGeom prst="bentConnector5">
            <a:avLst>
              <a:gd name="adj1" fmla="val -19882"/>
              <a:gd name="adj2" fmla="val 38680"/>
              <a:gd name="adj3" fmla="val 119882"/>
            </a:avLst>
          </a:prstGeom>
          <a:ln w="9525">
            <a:solidFill>
              <a:srgbClr val="DA291C"/>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73916" y="5037531"/>
            <a:ext cx="2422595" cy="830997"/>
          </a:xfrm>
          <a:prstGeom prst="rect">
            <a:avLst/>
          </a:prstGeom>
          <a:noFill/>
          <a:effectLst/>
        </p:spPr>
        <p:txBody>
          <a:bodyPr wrap="square" rtlCol="0">
            <a:spAutoFit/>
          </a:bodyPr>
          <a:lstStyle/>
          <a:p>
            <a:pPr marL="0" lvl="2">
              <a:defRPr/>
            </a:pPr>
            <a:r>
              <a:rPr lang="en-GB" altLang="en-US" sz="1200" dirty="0">
                <a:latin typeface="Lato" panose="020F0502020204030203" pitchFamily="34" charset="0"/>
                <a:ea typeface="Lato" panose="020F0502020204030203" pitchFamily="34" charset="0"/>
                <a:cs typeface="Lato" panose="020F0502020204030203" pitchFamily="34" charset="0"/>
              </a:rPr>
              <a:t>Length = 1.13m</a:t>
            </a:r>
          </a:p>
          <a:p>
            <a:pPr marL="0" lvl="2">
              <a:defRPr/>
            </a:pPr>
            <a:r>
              <a:rPr lang="en-GB" altLang="en-US" sz="1200" dirty="0">
                <a:latin typeface="Lato" panose="020F0502020204030203" pitchFamily="34" charset="0"/>
                <a:ea typeface="Lato" panose="020F0502020204030203" pitchFamily="34" charset="0"/>
                <a:cs typeface="Lato" panose="020F0502020204030203" pitchFamily="34" charset="0"/>
              </a:rPr>
              <a:t>Extends to N/A</a:t>
            </a:r>
          </a:p>
          <a:p>
            <a:pPr marL="0" lvl="2">
              <a:defRPr/>
            </a:pPr>
            <a:r>
              <a:rPr lang="en-GB" altLang="en-US" sz="1200" dirty="0">
                <a:latin typeface="Lato" panose="020F0502020204030203" pitchFamily="34" charset="0"/>
                <a:ea typeface="Lato" panose="020F0502020204030203" pitchFamily="34" charset="0"/>
                <a:cs typeface="Lato" panose="020F0502020204030203" pitchFamily="34" charset="0"/>
              </a:rPr>
              <a:t>Max reach = 2.6m</a:t>
            </a:r>
          </a:p>
          <a:p>
            <a:pPr marL="0" lvl="2">
              <a:defRPr/>
            </a:pPr>
            <a:r>
              <a:rPr lang="en-GB" altLang="en-US" sz="1200" b="1" dirty="0">
                <a:latin typeface="Lato" panose="020F0502020204030203" pitchFamily="34" charset="0"/>
                <a:ea typeface="Lato" panose="020F0502020204030203" pitchFamily="34" charset="0"/>
                <a:cs typeface="Lato" panose="020F0502020204030203" pitchFamily="34" charset="0"/>
              </a:rPr>
              <a:t>weight</a:t>
            </a:r>
            <a:r>
              <a:rPr lang="en-GB" altLang="en-US" sz="1200" dirty="0">
                <a:latin typeface="Lato" panose="020F0502020204030203" pitchFamily="34" charset="0"/>
                <a:ea typeface="Lato" panose="020F0502020204030203" pitchFamily="34" charset="0"/>
                <a:cs typeface="Lato" panose="020F0502020204030203" pitchFamily="34" charset="0"/>
              </a:rPr>
              <a:t> = </a:t>
            </a:r>
            <a:r>
              <a:rPr lang="en-GB" altLang="en-US" sz="1200" b="1" dirty="0">
                <a:latin typeface="Lato" panose="020F0502020204030203" pitchFamily="34" charset="0"/>
                <a:ea typeface="Lato" panose="020F0502020204030203" pitchFamily="34" charset="0"/>
                <a:cs typeface="Lato" panose="020F0502020204030203" pitchFamily="34" charset="0"/>
              </a:rPr>
              <a:t>350grams</a:t>
            </a: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20" name="TextBox 19"/>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11. Working at Height</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21" name="TextBox 20"/>
          <p:cNvSpPr txBox="1"/>
          <p:nvPr/>
        </p:nvSpPr>
        <p:spPr>
          <a:xfrm>
            <a:off x="907182" y="1678559"/>
            <a:ext cx="6716771" cy="523220"/>
          </a:xfrm>
          <a:prstGeom prst="rect">
            <a:avLst/>
          </a:prstGeom>
          <a:noFill/>
        </p:spPr>
        <p:txBody>
          <a:bodyPr wrap="square" rtlCol="0">
            <a:spAutoFit/>
          </a:bodyPr>
          <a:lstStyle/>
          <a:p>
            <a:r>
              <a:rPr lang="en-GB" sz="1400" dirty="0">
                <a:latin typeface="Lato" panose="020F0502020204030203" pitchFamily="34" charset="0"/>
                <a:ea typeface="Lato" panose="020F0502020204030203" pitchFamily="34" charset="0"/>
                <a:cs typeface="Lato" panose="020F0502020204030203" pitchFamily="34" charset="0"/>
              </a:rPr>
              <a:t>A Solo 100 + 3 x Solo 101 gives maximum access height of 9m*</a:t>
            </a:r>
            <a:endParaRPr lang="en-GB" sz="1400" b="1" dirty="0">
              <a:latin typeface="Lato" panose="020F0502020204030203" pitchFamily="34" charset="0"/>
              <a:ea typeface="Lato" panose="020F0502020204030203" pitchFamily="34" charset="0"/>
              <a:cs typeface="Lato" panose="020F0502020204030203" pitchFamily="34" charset="0"/>
            </a:endParaRPr>
          </a:p>
          <a:p>
            <a:endParaRPr lang="en-GB" sz="1400" dirty="0">
              <a:latin typeface="Lato" panose="020F0502020204030203" pitchFamily="34" charset="0"/>
              <a:ea typeface="Lato" panose="020F0502020204030203" pitchFamily="34" charset="0"/>
              <a:cs typeface="Lato" panose="020F0502020204030203" pitchFamily="34" charset="0"/>
            </a:endParaRPr>
          </a:p>
        </p:txBody>
      </p:sp>
      <p:sp>
        <p:nvSpPr>
          <p:cNvPr id="22" name="TextBox 21"/>
          <p:cNvSpPr txBox="1"/>
          <p:nvPr/>
        </p:nvSpPr>
        <p:spPr>
          <a:xfrm>
            <a:off x="638288" y="6285862"/>
            <a:ext cx="6716771" cy="430887"/>
          </a:xfrm>
          <a:prstGeom prst="rect">
            <a:avLst/>
          </a:prstGeom>
          <a:noFill/>
        </p:spPr>
        <p:txBody>
          <a:bodyPr wrap="square" rtlCol="0">
            <a:spAutoFit/>
          </a:bodyPr>
          <a:lstStyle/>
          <a:p>
            <a:r>
              <a:rPr lang="en-GB" sz="1100" dirty="0" smtClean="0">
                <a:latin typeface="Lato" panose="020F0502020204030203" pitchFamily="34" charset="0"/>
                <a:ea typeface="Lato" panose="020F0502020204030203" pitchFamily="34" charset="0"/>
                <a:cs typeface="Lato" panose="020F0502020204030203" pitchFamily="34" charset="0"/>
              </a:rPr>
              <a:t>* Subject to risk assessment</a:t>
            </a:r>
            <a:endParaRPr lang="en-GB" sz="1100" b="1" dirty="0">
              <a:latin typeface="Lato" panose="020F0502020204030203" pitchFamily="34" charset="0"/>
              <a:ea typeface="Lato" panose="020F0502020204030203" pitchFamily="34" charset="0"/>
              <a:cs typeface="Lato" panose="020F0502020204030203" pitchFamily="34" charset="0"/>
            </a:endParaRPr>
          </a:p>
          <a:p>
            <a:endParaRPr lang="en-GB" sz="1100" dirty="0">
              <a:latin typeface="Lato" panose="020F0502020204030203" pitchFamily="34" charset="0"/>
              <a:ea typeface="Lato" panose="020F0502020204030203" pitchFamily="34" charset="0"/>
              <a:cs typeface="Lato" panose="020F0502020204030203" pitchFamily="34" charset="0"/>
            </a:endParaRPr>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0065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4329" y="2919553"/>
            <a:ext cx="4958586" cy="3305724"/>
          </a:xfrm>
          <a:prstGeom prst="rect">
            <a:avLst/>
          </a:prstGeom>
          <a:effectLst>
            <a:outerShdw blurRad="50800" dist="38100" algn="l" rotWithShape="0">
              <a:prstClr val="black">
                <a:alpha val="40000"/>
              </a:prstClr>
            </a:outerShdw>
          </a:effec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8499" t="16779" r="6517" b="15979"/>
          <a:stretch/>
        </p:blipFill>
        <p:spPr>
          <a:xfrm>
            <a:off x="1373994" y="1661240"/>
            <a:ext cx="5744922" cy="3030446"/>
          </a:xfrm>
          <a:prstGeom prst="rect">
            <a:avLst/>
          </a:prstGeom>
          <a:effectLst>
            <a:outerShdw blurRad="50800" dist="38100" algn="l" rotWithShape="0">
              <a:prstClr val="black">
                <a:alpha val="40000"/>
              </a:prstClr>
            </a:outerShdw>
          </a:effectLst>
        </p:spPr>
      </p:pic>
      <p:sp>
        <p:nvSpPr>
          <p:cNvPr id="4" name="TextBox 3"/>
          <p:cNvSpPr txBox="1"/>
          <p:nvPr/>
        </p:nvSpPr>
        <p:spPr>
          <a:xfrm>
            <a:off x="1193539" y="530453"/>
            <a:ext cx="2095429" cy="954107"/>
          </a:xfrm>
          <a:prstGeom prst="rect">
            <a:avLst/>
          </a:prstGeom>
          <a:noFill/>
        </p:spPr>
        <p:txBody>
          <a:bodyPr wrap="square" rtlCol="0">
            <a:spAutoFit/>
          </a:bodyPr>
          <a:lstStyle/>
          <a:p>
            <a:r>
              <a:rPr lang="en-GB" sz="2800" b="1" i="1" spc="-150" dirty="0" smtClean="0">
                <a:solidFill>
                  <a:sysClr val="windowText" lastClr="000000"/>
                </a:solidFill>
                <a:latin typeface="Futura Md BT" panose="020B0602020204020303" pitchFamily="34" charset="0"/>
              </a:rPr>
              <a:t>SOLO POLE</a:t>
            </a:r>
          </a:p>
          <a:p>
            <a:r>
              <a:rPr lang="en-GB" sz="2800" b="1" i="1" spc="-150" dirty="0" smtClean="0">
                <a:solidFill>
                  <a:sysClr val="windowText" lastClr="000000"/>
                </a:solidFill>
                <a:latin typeface="Futura Md BT" panose="020B0602020204020303" pitchFamily="34" charset="0"/>
              </a:rPr>
              <a:t>RANGE</a:t>
            </a:r>
            <a:endParaRPr lang="en-GB" sz="2800" b="1" i="1" spc="-150" dirty="0">
              <a:solidFill>
                <a:sysClr val="windowText" lastClr="000000"/>
              </a:solidFill>
              <a:latin typeface="Futura Md BT" panose="020B0602020204020303" pitchFamily="34" charset="0"/>
            </a:endParaRPr>
          </a:p>
        </p:txBody>
      </p:sp>
      <p:cxnSp>
        <p:nvCxnSpPr>
          <p:cNvPr id="5" name="Straight Connector 4"/>
          <p:cNvCxnSpPr/>
          <p:nvPr/>
        </p:nvCxnSpPr>
        <p:spPr bwMode="auto">
          <a:xfrm flipH="1">
            <a:off x="1049523" y="683470"/>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6" name="TextBox 5"/>
          <p:cNvSpPr txBox="1"/>
          <p:nvPr/>
        </p:nvSpPr>
        <p:spPr>
          <a:xfrm>
            <a:off x="8435306" y="1707879"/>
            <a:ext cx="2776866" cy="523220"/>
          </a:xfrm>
          <a:prstGeom prst="rect">
            <a:avLst/>
          </a:prstGeom>
          <a:noFill/>
          <a:effectLst/>
        </p:spPr>
        <p:txBody>
          <a:bodyPr wrap="square" rtlCol="0">
            <a:spAutoFit/>
          </a:bodyPr>
          <a:lstStyle/>
          <a:p>
            <a:r>
              <a:rPr lang="en-GB" sz="1400" b="1" dirty="0" smtClean="0">
                <a:solidFill>
                  <a:srgbClr val="DA291C"/>
                </a:solidFill>
                <a:latin typeface="Lato" panose="020F0502020204030203" pitchFamily="34" charset="0"/>
                <a:ea typeface="Lato" panose="020F0502020204030203" pitchFamily="34" charset="0"/>
                <a:cs typeface="Lato" panose="020F0502020204030203" pitchFamily="34" charset="0"/>
              </a:rPr>
              <a:t>Solo 110</a:t>
            </a:r>
          </a:p>
          <a:p>
            <a:r>
              <a:rPr lang="en-GB" sz="1400" b="1" dirty="0" smtClean="0">
                <a:solidFill>
                  <a:srgbClr val="DA291C"/>
                </a:solidFill>
                <a:latin typeface="Lato" panose="020F0502020204030203" pitchFamily="34" charset="0"/>
                <a:ea typeface="Lato" panose="020F0502020204030203" pitchFamily="34" charset="0"/>
                <a:cs typeface="Lato" panose="020F0502020204030203" pitchFamily="34" charset="0"/>
              </a:rPr>
              <a:t>Urban 4 Section Telescopic Pole</a:t>
            </a:r>
            <a:endParaRPr lang="en-GB" sz="1400" b="1" dirty="0">
              <a:solidFill>
                <a:srgbClr val="DA291C"/>
              </a:solidFill>
              <a:latin typeface="Lato" panose="020F0502020204030203" pitchFamily="34" charset="0"/>
              <a:ea typeface="Lato" panose="020F0502020204030203" pitchFamily="34" charset="0"/>
              <a:cs typeface="Lato" panose="020F0502020204030203" pitchFamily="34" charset="0"/>
            </a:endParaRPr>
          </a:p>
        </p:txBody>
      </p:sp>
      <p:sp>
        <p:nvSpPr>
          <p:cNvPr id="7" name="Oval 6"/>
          <p:cNvSpPr/>
          <p:nvPr/>
        </p:nvSpPr>
        <p:spPr bwMode="auto">
          <a:xfrm>
            <a:off x="6566032" y="1940169"/>
            <a:ext cx="108000" cy="108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8" name="Elbow Connector 7"/>
          <p:cNvCxnSpPr>
            <a:endCxn id="6" idx="2"/>
          </p:cNvCxnSpPr>
          <p:nvPr/>
        </p:nvCxnSpPr>
        <p:spPr>
          <a:xfrm>
            <a:off x="6674032" y="1990447"/>
            <a:ext cx="3149707" cy="240652"/>
          </a:xfrm>
          <a:prstGeom prst="bentConnector4">
            <a:avLst>
              <a:gd name="adj1" fmla="val 27959"/>
              <a:gd name="adj2" fmla="val 194992"/>
            </a:avLst>
          </a:prstGeom>
          <a:ln w="9525">
            <a:solidFill>
              <a:srgbClr val="DA291C"/>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444880" y="2491608"/>
            <a:ext cx="2422595" cy="830997"/>
          </a:xfrm>
          <a:prstGeom prst="rect">
            <a:avLst/>
          </a:prstGeom>
          <a:noFill/>
          <a:effectLst/>
        </p:spPr>
        <p:txBody>
          <a:bodyPr wrap="square" rtlCol="0">
            <a:spAutoFit/>
          </a:bodyPr>
          <a:lstStyle/>
          <a:p>
            <a:pPr marL="0" lvl="2">
              <a:defRPr/>
            </a:pPr>
            <a:r>
              <a:rPr lang="en-GB" altLang="en-US" sz="1200" dirty="0">
                <a:latin typeface="Lato" panose="020F0502020204030203" pitchFamily="34" charset="0"/>
                <a:ea typeface="Lato" panose="020F0502020204030203" pitchFamily="34" charset="0"/>
                <a:cs typeface="Lato" panose="020F0502020204030203" pitchFamily="34" charset="0"/>
              </a:rPr>
              <a:t>Length = 0.5m</a:t>
            </a:r>
          </a:p>
          <a:p>
            <a:pPr marL="0" lvl="2">
              <a:defRPr/>
            </a:pPr>
            <a:r>
              <a:rPr lang="en-GB" altLang="en-US" sz="1200" dirty="0">
                <a:latin typeface="Lato" panose="020F0502020204030203" pitchFamily="34" charset="0"/>
                <a:ea typeface="Lato" panose="020F0502020204030203" pitchFamily="34" charset="0"/>
                <a:cs typeface="Lato" panose="020F0502020204030203" pitchFamily="34" charset="0"/>
              </a:rPr>
              <a:t>Extends to 1.88m</a:t>
            </a:r>
          </a:p>
          <a:p>
            <a:pPr marL="0" lvl="2">
              <a:defRPr/>
            </a:pPr>
            <a:r>
              <a:rPr lang="en-GB" altLang="en-US" sz="1200" dirty="0">
                <a:latin typeface="Lato" panose="020F0502020204030203" pitchFamily="34" charset="0"/>
                <a:ea typeface="Lato" panose="020F0502020204030203" pitchFamily="34" charset="0"/>
                <a:cs typeface="Lato" panose="020F0502020204030203" pitchFamily="34" charset="0"/>
              </a:rPr>
              <a:t>Max reach = 3 m</a:t>
            </a:r>
          </a:p>
          <a:p>
            <a:pPr marL="0" lvl="2">
              <a:defRPr/>
            </a:pPr>
            <a:r>
              <a:rPr lang="en-GB" altLang="en-US" sz="1200" b="1" dirty="0">
                <a:latin typeface="Lato" panose="020F0502020204030203" pitchFamily="34" charset="0"/>
                <a:ea typeface="Lato" panose="020F0502020204030203" pitchFamily="34" charset="0"/>
                <a:cs typeface="Lato" panose="020F0502020204030203" pitchFamily="34" charset="0"/>
              </a:rPr>
              <a:t>weight</a:t>
            </a:r>
            <a:r>
              <a:rPr lang="en-GB" altLang="en-US" sz="1200" dirty="0">
                <a:latin typeface="Lato" panose="020F0502020204030203" pitchFamily="34" charset="0"/>
                <a:ea typeface="Lato" panose="020F0502020204030203" pitchFamily="34" charset="0"/>
                <a:cs typeface="Lato" panose="020F0502020204030203" pitchFamily="34" charset="0"/>
              </a:rPr>
              <a:t> = </a:t>
            </a:r>
            <a:r>
              <a:rPr lang="en-GB" altLang="en-US" sz="1200" b="1" dirty="0">
                <a:latin typeface="Lato" panose="020F0502020204030203" pitchFamily="34" charset="0"/>
                <a:ea typeface="Lato" panose="020F0502020204030203" pitchFamily="34" charset="0"/>
                <a:cs typeface="Lato" panose="020F0502020204030203" pitchFamily="34" charset="0"/>
              </a:rPr>
              <a:t>1000grams</a:t>
            </a:r>
          </a:p>
        </p:txBody>
      </p:sp>
      <p:sp>
        <p:nvSpPr>
          <p:cNvPr id="10" name="TextBox 9"/>
          <p:cNvSpPr txBox="1"/>
          <p:nvPr/>
        </p:nvSpPr>
        <p:spPr>
          <a:xfrm>
            <a:off x="8709239" y="3864583"/>
            <a:ext cx="2014613" cy="523220"/>
          </a:xfrm>
          <a:prstGeom prst="rect">
            <a:avLst/>
          </a:prstGeom>
          <a:noFill/>
          <a:effectLst/>
        </p:spPr>
        <p:txBody>
          <a:bodyPr wrap="square" rtlCol="0">
            <a:spAutoFit/>
          </a:bodyPr>
          <a:lstStyle/>
          <a:p>
            <a:r>
              <a:rPr lang="en-GB" sz="1400" b="1" dirty="0" smtClean="0">
                <a:solidFill>
                  <a:srgbClr val="DA291C"/>
                </a:solidFill>
                <a:latin typeface="Lato" panose="020F0502020204030203" pitchFamily="34" charset="0"/>
                <a:ea typeface="Lato" panose="020F0502020204030203" pitchFamily="34" charset="0"/>
                <a:cs typeface="Lato" panose="020F0502020204030203" pitchFamily="34" charset="0"/>
              </a:rPr>
              <a:t>Solo 111</a:t>
            </a:r>
          </a:p>
          <a:p>
            <a:r>
              <a:rPr lang="en-GB" sz="1400" b="1" dirty="0" smtClean="0">
                <a:solidFill>
                  <a:srgbClr val="DA291C"/>
                </a:solidFill>
                <a:latin typeface="Lato" panose="020F0502020204030203" pitchFamily="34" charset="0"/>
                <a:ea typeface="Lato" panose="020F0502020204030203" pitchFamily="34" charset="0"/>
                <a:cs typeface="Lato" panose="020F0502020204030203" pitchFamily="34" charset="0"/>
              </a:rPr>
              <a:t>Urban Extension Pole</a:t>
            </a:r>
            <a:endParaRPr lang="en-GB" sz="1400" b="1" dirty="0">
              <a:solidFill>
                <a:srgbClr val="DA291C"/>
              </a:solidFill>
              <a:latin typeface="Lato" panose="020F0502020204030203" pitchFamily="34" charset="0"/>
              <a:ea typeface="Lato" panose="020F0502020204030203" pitchFamily="34" charset="0"/>
              <a:cs typeface="Lato" panose="020F0502020204030203" pitchFamily="34" charset="0"/>
            </a:endParaRPr>
          </a:p>
        </p:txBody>
      </p:sp>
      <p:sp>
        <p:nvSpPr>
          <p:cNvPr id="11" name="Oval 10"/>
          <p:cNvSpPr/>
          <p:nvPr/>
        </p:nvSpPr>
        <p:spPr bwMode="auto">
          <a:xfrm>
            <a:off x="6285872" y="4189820"/>
            <a:ext cx="108000" cy="1080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12" name="Elbow Connector 11"/>
          <p:cNvCxnSpPr>
            <a:stCxn id="11" idx="6"/>
            <a:endCxn id="10" idx="2"/>
          </p:cNvCxnSpPr>
          <p:nvPr/>
        </p:nvCxnSpPr>
        <p:spPr>
          <a:xfrm>
            <a:off x="6393872" y="4243820"/>
            <a:ext cx="3322674" cy="143983"/>
          </a:xfrm>
          <a:prstGeom prst="bentConnector4">
            <a:avLst>
              <a:gd name="adj1" fmla="val 34842"/>
              <a:gd name="adj2" fmla="val 258769"/>
            </a:avLst>
          </a:prstGeom>
          <a:ln w="9525">
            <a:solidFill>
              <a:srgbClr val="DA291C"/>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544272" y="4691686"/>
            <a:ext cx="2422595" cy="830997"/>
          </a:xfrm>
          <a:prstGeom prst="rect">
            <a:avLst/>
          </a:prstGeom>
          <a:noFill/>
          <a:effectLst/>
        </p:spPr>
        <p:txBody>
          <a:bodyPr wrap="square" rtlCol="0">
            <a:spAutoFit/>
          </a:bodyPr>
          <a:lstStyle/>
          <a:p>
            <a:pPr marL="0" lvl="2">
              <a:defRPr/>
            </a:pPr>
            <a:r>
              <a:rPr lang="en-GB" altLang="en-US" sz="1200" dirty="0">
                <a:latin typeface="Lato" panose="020F0502020204030203" pitchFamily="34" charset="0"/>
                <a:ea typeface="Lato" panose="020F0502020204030203" pitchFamily="34" charset="0"/>
                <a:cs typeface="Lato" panose="020F0502020204030203" pitchFamily="34" charset="0"/>
              </a:rPr>
              <a:t>Length = 0.5m</a:t>
            </a:r>
          </a:p>
          <a:p>
            <a:pPr marL="0" lvl="2">
              <a:defRPr/>
            </a:pPr>
            <a:r>
              <a:rPr lang="en-GB" altLang="en-US" sz="1200" dirty="0">
                <a:latin typeface="Lato" panose="020F0502020204030203" pitchFamily="34" charset="0"/>
                <a:ea typeface="Lato" panose="020F0502020204030203" pitchFamily="34" charset="0"/>
                <a:cs typeface="Lato" panose="020F0502020204030203" pitchFamily="34" charset="0"/>
              </a:rPr>
              <a:t>Extends to N/A</a:t>
            </a:r>
          </a:p>
          <a:p>
            <a:pPr marL="0" lvl="2">
              <a:defRPr/>
            </a:pPr>
            <a:r>
              <a:rPr lang="en-GB" altLang="en-US" sz="1200" dirty="0">
                <a:latin typeface="Lato" panose="020F0502020204030203" pitchFamily="34" charset="0"/>
                <a:ea typeface="Lato" panose="020F0502020204030203" pitchFamily="34" charset="0"/>
                <a:cs typeface="Lato" panose="020F0502020204030203" pitchFamily="34" charset="0"/>
              </a:rPr>
              <a:t>Max reach = 1.6m</a:t>
            </a:r>
          </a:p>
          <a:p>
            <a:pPr marL="0" lvl="2">
              <a:defRPr/>
            </a:pPr>
            <a:r>
              <a:rPr lang="en-GB" altLang="en-US" sz="1200" b="1" dirty="0">
                <a:latin typeface="Lato" panose="020F0502020204030203" pitchFamily="34" charset="0"/>
                <a:ea typeface="Lato" panose="020F0502020204030203" pitchFamily="34" charset="0"/>
                <a:cs typeface="Lato" panose="020F0502020204030203" pitchFamily="34" charset="0"/>
              </a:rPr>
              <a:t>weight</a:t>
            </a:r>
            <a:r>
              <a:rPr lang="en-GB" altLang="en-US" sz="1200" dirty="0">
                <a:latin typeface="Lato" panose="020F0502020204030203" pitchFamily="34" charset="0"/>
                <a:ea typeface="Lato" panose="020F0502020204030203" pitchFamily="34" charset="0"/>
                <a:cs typeface="Lato" panose="020F0502020204030203" pitchFamily="34" charset="0"/>
              </a:rPr>
              <a:t> = </a:t>
            </a:r>
            <a:r>
              <a:rPr lang="en-GB" altLang="en-US" sz="1200" b="1" dirty="0">
                <a:latin typeface="Lato" panose="020F0502020204030203" pitchFamily="34" charset="0"/>
                <a:ea typeface="Lato" panose="020F0502020204030203" pitchFamily="34" charset="0"/>
                <a:cs typeface="Lato" panose="020F0502020204030203" pitchFamily="34" charset="0"/>
              </a:rPr>
              <a:t>300grams</a:t>
            </a: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15" name="TextBox 14"/>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11. Working at Height</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6" name="TextBox 15"/>
          <p:cNvSpPr txBox="1"/>
          <p:nvPr/>
        </p:nvSpPr>
        <p:spPr>
          <a:xfrm>
            <a:off x="907182" y="1678559"/>
            <a:ext cx="3779716" cy="954107"/>
          </a:xfrm>
          <a:prstGeom prst="rect">
            <a:avLst/>
          </a:prstGeom>
          <a:noFill/>
        </p:spPr>
        <p:txBody>
          <a:bodyPr wrap="square" rtlCol="0">
            <a:spAutoFit/>
          </a:bodyPr>
          <a:lstStyle/>
          <a:p>
            <a:pPr>
              <a:lnSpc>
                <a:spcPct val="150000"/>
              </a:lnSpc>
            </a:pPr>
            <a:r>
              <a:rPr lang="en-GB" sz="1400" dirty="0">
                <a:latin typeface="Lato" panose="020F0502020204030203" pitchFamily="34" charset="0"/>
                <a:ea typeface="Lato" panose="020F0502020204030203" pitchFamily="34" charset="0"/>
                <a:cs typeface="Lato" panose="020F0502020204030203" pitchFamily="34" charset="0"/>
              </a:rPr>
              <a:t>A </a:t>
            </a:r>
            <a:r>
              <a:rPr lang="en-GB" sz="1400" dirty="0" smtClean="0">
                <a:latin typeface="Lato" panose="020F0502020204030203" pitchFamily="34" charset="0"/>
                <a:ea typeface="Lato" panose="020F0502020204030203" pitchFamily="34" charset="0"/>
                <a:cs typeface="Lato" panose="020F0502020204030203" pitchFamily="34" charset="0"/>
              </a:rPr>
              <a:t>Urban Solo 110 </a:t>
            </a:r>
            <a:r>
              <a:rPr lang="en-GB" sz="1400" dirty="0">
                <a:latin typeface="Lato" panose="020F0502020204030203" pitchFamily="34" charset="0"/>
                <a:ea typeface="Lato" panose="020F0502020204030203" pitchFamily="34" charset="0"/>
                <a:cs typeface="Lato" panose="020F0502020204030203" pitchFamily="34" charset="0"/>
              </a:rPr>
              <a:t>+ 3 x </a:t>
            </a:r>
            <a:r>
              <a:rPr lang="en-GB" sz="1400" dirty="0" smtClean="0">
                <a:latin typeface="Lato" panose="020F0502020204030203" pitchFamily="34" charset="0"/>
                <a:ea typeface="Lato" panose="020F0502020204030203" pitchFamily="34" charset="0"/>
                <a:cs typeface="Lato" panose="020F0502020204030203" pitchFamily="34" charset="0"/>
              </a:rPr>
              <a:t>Urban Solo 111 </a:t>
            </a:r>
            <a:r>
              <a:rPr lang="en-GB" sz="1400" dirty="0">
                <a:latin typeface="Lato" panose="020F0502020204030203" pitchFamily="34" charset="0"/>
                <a:ea typeface="Lato" panose="020F0502020204030203" pitchFamily="34" charset="0"/>
                <a:cs typeface="Lato" panose="020F0502020204030203" pitchFamily="34" charset="0"/>
              </a:rPr>
              <a:t>gives maximum access height of </a:t>
            </a:r>
            <a:r>
              <a:rPr lang="en-GB" sz="1400" dirty="0" smtClean="0">
                <a:latin typeface="Lato" panose="020F0502020204030203" pitchFamily="34" charset="0"/>
                <a:ea typeface="Lato" panose="020F0502020204030203" pitchFamily="34" charset="0"/>
                <a:cs typeface="Lato" panose="020F0502020204030203" pitchFamily="34" charset="0"/>
              </a:rPr>
              <a:t>5m</a:t>
            </a:r>
            <a:r>
              <a:rPr lang="en-GB" sz="1400" dirty="0">
                <a:latin typeface="Lato" panose="020F0502020204030203" pitchFamily="34" charset="0"/>
                <a:ea typeface="Lato" panose="020F0502020204030203" pitchFamily="34" charset="0"/>
                <a:cs typeface="Lato" panose="020F0502020204030203" pitchFamily="34" charset="0"/>
              </a:rPr>
              <a:t>*</a:t>
            </a:r>
            <a:endParaRPr lang="en-GB" sz="1400" b="1" dirty="0">
              <a:latin typeface="Lato" panose="020F0502020204030203" pitchFamily="34" charset="0"/>
              <a:ea typeface="Lato" panose="020F0502020204030203" pitchFamily="34" charset="0"/>
              <a:cs typeface="Lato" panose="020F0502020204030203" pitchFamily="34" charset="0"/>
            </a:endParaRPr>
          </a:p>
          <a:p>
            <a:endParaRPr lang="en-GB" sz="1400" dirty="0">
              <a:latin typeface="Lato" panose="020F0502020204030203" pitchFamily="34" charset="0"/>
              <a:ea typeface="Lato" panose="020F0502020204030203" pitchFamily="34" charset="0"/>
              <a:cs typeface="Lato" panose="020F0502020204030203" pitchFamily="34" charset="0"/>
            </a:endParaRPr>
          </a:p>
        </p:txBody>
      </p:sp>
      <p:sp>
        <p:nvSpPr>
          <p:cNvPr id="17" name="TextBox 16"/>
          <p:cNvSpPr txBox="1"/>
          <p:nvPr/>
        </p:nvSpPr>
        <p:spPr>
          <a:xfrm>
            <a:off x="638288" y="6285862"/>
            <a:ext cx="6716771" cy="430887"/>
          </a:xfrm>
          <a:prstGeom prst="rect">
            <a:avLst/>
          </a:prstGeom>
          <a:noFill/>
        </p:spPr>
        <p:txBody>
          <a:bodyPr wrap="square" rtlCol="0">
            <a:spAutoFit/>
          </a:bodyPr>
          <a:lstStyle/>
          <a:p>
            <a:r>
              <a:rPr lang="en-GB" sz="1100" dirty="0" smtClean="0">
                <a:latin typeface="Lato" panose="020F0502020204030203" pitchFamily="34" charset="0"/>
                <a:ea typeface="Lato" panose="020F0502020204030203" pitchFamily="34" charset="0"/>
                <a:cs typeface="Lato" panose="020F0502020204030203" pitchFamily="34" charset="0"/>
              </a:rPr>
              <a:t>* Subject to risk assessment</a:t>
            </a:r>
            <a:endParaRPr lang="en-GB" sz="1100" b="1" dirty="0">
              <a:latin typeface="Lato" panose="020F0502020204030203" pitchFamily="34" charset="0"/>
              <a:ea typeface="Lato" panose="020F0502020204030203" pitchFamily="34" charset="0"/>
              <a:cs typeface="Lato" panose="020F0502020204030203" pitchFamily="34" charset="0"/>
            </a:endParaRPr>
          </a:p>
          <a:p>
            <a:endParaRPr lang="en-GB" sz="1100" dirty="0">
              <a:latin typeface="Lato" panose="020F0502020204030203" pitchFamily="34" charset="0"/>
              <a:ea typeface="Lato" panose="020F0502020204030203" pitchFamily="34" charset="0"/>
              <a:cs typeface="Lato" panose="020F0502020204030203" pitchFamily="34" charset="0"/>
            </a:endParaRP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952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4437112"/>
          </a:xfrm>
          <a:prstGeom prst="rect">
            <a:avLst/>
          </a:prstGeom>
          <a:blipFill dpi="0" rotWithShape="1">
            <a:blip r:embed="rId5">
              <a:extLst>
                <a:ext uri="{BEBA8EAE-BF5A-486C-A8C5-ECC9F3942E4B}">
                  <a14:imgProps xmlns:a14="http://schemas.microsoft.com/office/drawing/2010/main">
                    <a14:imgLayer r:embed="rId6">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62896" b="-7006"/>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0" y="3429000"/>
            <a:ext cx="12192000" cy="3429000"/>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TextBox 3"/>
          <p:cNvSpPr txBox="1"/>
          <p:nvPr/>
        </p:nvSpPr>
        <p:spPr>
          <a:xfrm>
            <a:off x="1356820" y="2204864"/>
            <a:ext cx="3981169" cy="954107"/>
          </a:xfrm>
          <a:prstGeom prst="rect">
            <a:avLst/>
          </a:prstGeom>
          <a:noFill/>
        </p:spPr>
        <p:txBody>
          <a:bodyPr wrap="square" rtlCol="0">
            <a:spAutoFit/>
          </a:bodyPr>
          <a:lstStyle/>
          <a:p>
            <a:r>
              <a:rPr lang="en-GB" sz="2800" b="1" i="1" spc="-150" dirty="0" smtClean="0">
                <a:solidFill>
                  <a:schemeClr val="bg2">
                    <a:lumMod val="10000"/>
                  </a:schemeClr>
                </a:solidFill>
                <a:latin typeface="Futura Md BT" panose="020B0602020204020303" pitchFamily="34" charset="0"/>
              </a:rPr>
              <a:t>SAFE USE OF SOLO HEIGHT ACCESS POLES</a:t>
            </a:r>
            <a:endParaRPr lang="en-GB" sz="2800" b="1" i="1" spc="-150" dirty="0">
              <a:solidFill>
                <a:schemeClr val="bg2">
                  <a:lumMod val="10000"/>
                </a:schemeClr>
              </a:solidFill>
              <a:latin typeface="Futura Md BT" panose="020B0602020204020303" pitchFamily="34" charset="0"/>
            </a:endParaRPr>
          </a:p>
        </p:txBody>
      </p:sp>
      <p:cxnSp>
        <p:nvCxnSpPr>
          <p:cNvPr id="5" name="Straight Connector 4"/>
          <p:cNvCxnSpPr/>
          <p:nvPr/>
        </p:nvCxnSpPr>
        <p:spPr bwMode="auto">
          <a:xfrm flipH="1">
            <a:off x="1212805" y="2357881"/>
            <a:ext cx="93239" cy="648072"/>
          </a:xfrm>
          <a:prstGeom prst="line">
            <a:avLst/>
          </a:prstGeom>
          <a:noFill/>
          <a:ln w="57150" cap="flat" cmpd="sng" algn="ctr">
            <a:solidFill>
              <a:srgbClr val="DA291C"/>
            </a:solidFill>
            <a:prstDash val="solid"/>
            <a:round/>
            <a:headEnd type="none" w="med" len="med"/>
            <a:tailEnd type="none" w="med" len="med"/>
          </a:ln>
          <a:effectLst/>
        </p:spPr>
      </p:cxn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74"/>
            <a:ext cx="1983600" cy="407993"/>
          </a:xfrm>
          <a:prstGeom prst="rect">
            <a:avLst/>
          </a:prstGeom>
        </p:spPr>
      </p:pic>
      <p:sp>
        <p:nvSpPr>
          <p:cNvPr id="7" name="TextBox 6"/>
          <p:cNvSpPr txBox="1"/>
          <p:nvPr/>
        </p:nvSpPr>
        <p:spPr>
          <a:xfrm>
            <a:off x="1037021" y="3997837"/>
            <a:ext cx="7454589" cy="1815882"/>
          </a:xfrm>
          <a:prstGeom prst="rect">
            <a:avLst/>
          </a:prstGeom>
          <a:noFill/>
        </p:spPr>
        <p:txBody>
          <a:bodyPr wrap="square" rtlCol="0">
            <a:spAutoFit/>
          </a:bodyPr>
          <a:lstStyle/>
          <a:p>
            <a:pPr marL="285750" indent="-285750">
              <a:buClr>
                <a:srgbClr val="DA291C"/>
              </a:buClr>
              <a:buFont typeface="Arial" panose="020B0604020202020204" pitchFamily="34" charset="0"/>
              <a:buChar char="•"/>
            </a:pPr>
            <a:r>
              <a:rPr lang="en-GB" sz="1600" dirty="0">
                <a:solidFill>
                  <a:schemeClr val="bg1"/>
                </a:solidFill>
                <a:latin typeface="Lato" panose="020F0502020204030203" pitchFamily="34" charset="0"/>
                <a:ea typeface="Lato" panose="020F0502020204030203" pitchFamily="34" charset="0"/>
                <a:cs typeface="Lato" panose="020F0502020204030203" pitchFamily="34" charset="0"/>
              </a:rPr>
              <a:t>9m is maximum recommend reach subject to a risk assessment</a:t>
            </a:r>
          </a:p>
          <a:p>
            <a:pPr marL="285750" indent="-285750">
              <a:buClr>
                <a:srgbClr val="DA291C"/>
              </a:buClr>
              <a:buFont typeface="Arial" panose="020B0604020202020204" pitchFamily="34" charset="0"/>
              <a:buChar char="•"/>
            </a:pPr>
            <a:r>
              <a:rPr lang="en-GB" sz="1600" dirty="0">
                <a:solidFill>
                  <a:schemeClr val="bg1"/>
                </a:solidFill>
                <a:latin typeface="Lato" panose="020F0502020204030203" pitchFamily="34" charset="0"/>
                <a:ea typeface="Lato" panose="020F0502020204030203" pitchFamily="34" charset="0"/>
                <a:cs typeface="Lato" panose="020F0502020204030203" pitchFamily="34" charset="0"/>
              </a:rPr>
              <a:t>Never use more than 3 extensions together or attached to a telescopic </a:t>
            </a:r>
            <a:r>
              <a:rPr lang="en-GB" sz="1600" dirty="0" smtClean="0">
                <a:solidFill>
                  <a:schemeClr val="bg1"/>
                </a:solidFill>
                <a:latin typeface="Lato" panose="020F0502020204030203" pitchFamily="34" charset="0"/>
                <a:ea typeface="Lato" panose="020F0502020204030203" pitchFamily="34" charset="0"/>
                <a:cs typeface="Lato" panose="020F0502020204030203" pitchFamily="34" charset="0"/>
              </a:rPr>
              <a:t>pole</a:t>
            </a:r>
            <a:endParaRPr lang="en-GB"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sz="1600" dirty="0">
                <a:solidFill>
                  <a:schemeClr val="bg1"/>
                </a:solidFill>
                <a:latin typeface="Lato" panose="020F0502020204030203" pitchFamily="34" charset="0"/>
                <a:ea typeface="Lato" panose="020F0502020204030203" pitchFamily="34" charset="0"/>
                <a:cs typeface="Lato" panose="020F0502020204030203" pitchFamily="34" charset="0"/>
              </a:rPr>
              <a:t>At heights up to 6m do not over </a:t>
            </a:r>
            <a:r>
              <a:rPr lang="en-GB" sz="1600" dirty="0" smtClean="0">
                <a:solidFill>
                  <a:schemeClr val="bg1"/>
                </a:solidFill>
                <a:latin typeface="Lato" panose="020F0502020204030203" pitchFamily="34" charset="0"/>
                <a:ea typeface="Lato" panose="020F0502020204030203" pitchFamily="34" charset="0"/>
                <a:cs typeface="Lato" panose="020F0502020204030203" pitchFamily="34" charset="0"/>
              </a:rPr>
              <a:t>stretch</a:t>
            </a:r>
          </a:p>
          <a:p>
            <a:pPr marL="285750" indent="-285750">
              <a:buClr>
                <a:srgbClr val="DA291C"/>
              </a:buClr>
              <a:buFont typeface="Arial" panose="020B0604020202020204" pitchFamily="34" charset="0"/>
              <a:buChar char="•"/>
            </a:pPr>
            <a:r>
              <a:rPr lang="en-GB" sz="1600" dirty="0">
                <a:solidFill>
                  <a:schemeClr val="bg1"/>
                </a:solidFill>
                <a:latin typeface="Lato" panose="020F0502020204030203" pitchFamily="34" charset="0"/>
                <a:ea typeface="Lato" panose="020F0502020204030203" pitchFamily="34" charset="0"/>
                <a:cs typeface="Lato" panose="020F0502020204030203" pitchFamily="34" charset="0"/>
              </a:rPr>
              <a:t>At heights of 6m and above. </a:t>
            </a:r>
            <a:r>
              <a:rPr lang="en-GB" sz="1600" dirty="0" smtClean="0">
                <a:solidFill>
                  <a:schemeClr val="bg1"/>
                </a:solidFill>
                <a:latin typeface="Lato" panose="020F0502020204030203" pitchFamily="34" charset="0"/>
                <a:ea typeface="Lato" panose="020F0502020204030203" pitchFamily="34" charset="0"/>
                <a:cs typeface="Lato" panose="020F0502020204030203" pitchFamily="34" charset="0"/>
              </a:rPr>
              <a:t>Always </a:t>
            </a:r>
            <a:r>
              <a:rPr lang="en-GB" sz="1600" dirty="0">
                <a:solidFill>
                  <a:schemeClr val="bg1"/>
                </a:solidFill>
                <a:latin typeface="Lato" panose="020F0502020204030203" pitchFamily="34" charset="0"/>
                <a:ea typeface="Lato" panose="020F0502020204030203" pitchFamily="34" charset="0"/>
                <a:cs typeface="Lato" panose="020F0502020204030203" pitchFamily="34" charset="0"/>
              </a:rPr>
              <a:t>use the pole </a:t>
            </a:r>
            <a:r>
              <a:rPr lang="en-GB" sz="1600" dirty="0" smtClean="0">
                <a:solidFill>
                  <a:schemeClr val="bg1"/>
                </a:solidFill>
                <a:latin typeface="Lato" panose="020F0502020204030203" pitchFamily="34" charset="0"/>
                <a:ea typeface="Lato" panose="020F0502020204030203" pitchFamily="34" charset="0"/>
                <a:cs typeface="Lato" panose="020F0502020204030203" pitchFamily="34" charset="0"/>
              </a:rPr>
              <a:t>vertically</a:t>
            </a:r>
            <a:endParaRPr lang="en-GB"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sz="1600" dirty="0">
                <a:solidFill>
                  <a:schemeClr val="bg1"/>
                </a:solidFill>
                <a:latin typeface="Lato" panose="020F0502020204030203" pitchFamily="34" charset="0"/>
                <a:ea typeface="Lato" panose="020F0502020204030203" pitchFamily="34" charset="0"/>
                <a:cs typeface="Lato" panose="020F0502020204030203" pitchFamily="34" charset="0"/>
              </a:rPr>
              <a:t>If inexperienced or lack confidence ask for </a:t>
            </a:r>
            <a:r>
              <a:rPr lang="en-GB" sz="1600" dirty="0" smtClean="0">
                <a:solidFill>
                  <a:schemeClr val="bg1"/>
                </a:solidFill>
                <a:latin typeface="Lato" panose="020F0502020204030203" pitchFamily="34" charset="0"/>
                <a:ea typeface="Lato" panose="020F0502020204030203" pitchFamily="34" charset="0"/>
                <a:cs typeface="Lato" panose="020F0502020204030203" pitchFamily="34" charset="0"/>
              </a:rPr>
              <a:t>assistance</a:t>
            </a:r>
            <a:endParaRPr lang="en-GB"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endParaRPr lang="en-GB"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lvl="1">
              <a:spcAft>
                <a:spcPts val="600"/>
              </a:spcAft>
              <a:buClr>
                <a:srgbClr val="DA291C"/>
              </a:buClr>
            </a:pPr>
            <a:endParaRPr lang="en-GB" sz="1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11. Working at Height</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9"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9996"/>
          <a:stretch/>
        </p:blipFill>
        <p:spPr bwMode="auto">
          <a:xfrm>
            <a:off x="8546248" y="1156579"/>
            <a:ext cx="2167266" cy="4274814"/>
          </a:xfrm>
          <a:prstGeom prst="rect">
            <a:avLst/>
          </a:prstGeom>
          <a:noFill/>
          <a:ln w="9525">
            <a:noFill/>
            <a:miter lim="800000"/>
            <a:headEnd/>
            <a:tailEnd/>
          </a:ln>
          <a:effectLst>
            <a:outerShdw blurRad="50800" dist="38100" dir="10800000" algn="r" rotWithShape="0">
              <a:prstClr val="black">
                <a:alpha val="40000"/>
              </a:prstClr>
            </a:outerShdw>
          </a:effec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4470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4437112"/>
          </a:xfrm>
          <a:prstGeom prst="rect">
            <a:avLst/>
          </a:prstGeom>
          <a:blipFill dpi="0" rotWithShape="1">
            <a:blip r:embed="rId5">
              <a:extLst>
                <a:ext uri="{BEBA8EAE-BF5A-486C-A8C5-ECC9F3942E4B}">
                  <a14:imgProps xmlns:a14="http://schemas.microsoft.com/office/drawing/2010/main">
                    <a14:imgLayer r:embed="rId6">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62896" b="-7006"/>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0" y="3429000"/>
            <a:ext cx="12192000" cy="3429000"/>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TextBox 3"/>
          <p:cNvSpPr txBox="1"/>
          <p:nvPr/>
        </p:nvSpPr>
        <p:spPr>
          <a:xfrm>
            <a:off x="1356820" y="2204864"/>
            <a:ext cx="3981169" cy="954107"/>
          </a:xfrm>
          <a:prstGeom prst="rect">
            <a:avLst/>
          </a:prstGeom>
          <a:noFill/>
        </p:spPr>
        <p:txBody>
          <a:bodyPr wrap="square" rtlCol="0">
            <a:spAutoFit/>
          </a:bodyPr>
          <a:lstStyle/>
          <a:p>
            <a:r>
              <a:rPr lang="en-GB" sz="2800" b="1" i="1" spc="-150" dirty="0" smtClean="0">
                <a:solidFill>
                  <a:schemeClr val="bg2">
                    <a:lumMod val="10000"/>
                  </a:schemeClr>
                </a:solidFill>
                <a:latin typeface="Futura Md BT" panose="020B0602020204020303" pitchFamily="34" charset="0"/>
              </a:rPr>
              <a:t>SAFE USE OF SOLO HEIGHT ACCESS POLES</a:t>
            </a:r>
            <a:endParaRPr lang="en-GB" sz="2800" b="1" i="1" spc="-150" dirty="0">
              <a:solidFill>
                <a:schemeClr val="bg2">
                  <a:lumMod val="10000"/>
                </a:schemeClr>
              </a:solidFill>
              <a:latin typeface="Futura Md BT" panose="020B0602020204020303" pitchFamily="34" charset="0"/>
            </a:endParaRPr>
          </a:p>
        </p:txBody>
      </p:sp>
      <p:cxnSp>
        <p:nvCxnSpPr>
          <p:cNvPr id="5" name="Straight Connector 4"/>
          <p:cNvCxnSpPr/>
          <p:nvPr/>
        </p:nvCxnSpPr>
        <p:spPr bwMode="auto">
          <a:xfrm flipH="1">
            <a:off x="1212805" y="2357881"/>
            <a:ext cx="93239" cy="648072"/>
          </a:xfrm>
          <a:prstGeom prst="line">
            <a:avLst/>
          </a:prstGeom>
          <a:noFill/>
          <a:ln w="57150" cap="flat" cmpd="sng" algn="ctr">
            <a:solidFill>
              <a:srgbClr val="DA291C"/>
            </a:solidFill>
            <a:prstDash val="solid"/>
            <a:round/>
            <a:headEnd type="none" w="med" len="med"/>
            <a:tailEnd type="none" w="med" len="med"/>
          </a:ln>
          <a:effectLst/>
        </p:spPr>
      </p:cxn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74"/>
            <a:ext cx="1983600" cy="407993"/>
          </a:xfrm>
          <a:prstGeom prst="rect">
            <a:avLst/>
          </a:prstGeom>
        </p:spPr>
      </p:pic>
      <p:sp>
        <p:nvSpPr>
          <p:cNvPr id="7" name="TextBox 6"/>
          <p:cNvSpPr txBox="1"/>
          <p:nvPr/>
        </p:nvSpPr>
        <p:spPr>
          <a:xfrm>
            <a:off x="1037022" y="3997837"/>
            <a:ext cx="6795222" cy="1938992"/>
          </a:xfrm>
          <a:prstGeom prst="rect">
            <a:avLst/>
          </a:prstGeom>
          <a:noFill/>
        </p:spPr>
        <p:txBody>
          <a:bodyPr wrap="square" rtlCol="0">
            <a:spAutoFit/>
          </a:bodyPr>
          <a:lstStyle/>
          <a:p>
            <a:pPr marL="285750" indent="-285750">
              <a:buClr>
                <a:srgbClr val="DA291C"/>
              </a:buClr>
              <a:buFont typeface="Arial" panose="020B0604020202020204" pitchFamily="34" charset="0"/>
              <a:buChar char="•"/>
            </a:pPr>
            <a:r>
              <a:rPr lang="en-GB" sz="2000" dirty="0">
                <a:solidFill>
                  <a:schemeClr val="bg1"/>
                </a:solidFill>
                <a:latin typeface="Lato" panose="020F0502020204030203" pitchFamily="34" charset="0"/>
                <a:ea typeface="Lato" panose="020F0502020204030203" pitchFamily="34" charset="0"/>
                <a:cs typeface="Lato" panose="020F0502020204030203" pitchFamily="34" charset="0"/>
              </a:rPr>
              <a:t>Risk assessment will dictate appropriate PPE</a:t>
            </a:r>
            <a:br>
              <a:rPr lang="en-GB" sz="2000" dirty="0">
                <a:solidFill>
                  <a:schemeClr val="bg1"/>
                </a:solidFill>
                <a:latin typeface="Lato" panose="020F0502020204030203" pitchFamily="34" charset="0"/>
                <a:ea typeface="Lato" panose="020F0502020204030203" pitchFamily="34" charset="0"/>
                <a:cs typeface="Lato" panose="020F0502020204030203" pitchFamily="34" charset="0"/>
              </a:rPr>
            </a:br>
            <a:r>
              <a:rPr lang="en-GB" sz="2000" dirty="0">
                <a:solidFill>
                  <a:schemeClr val="bg1"/>
                </a:solidFill>
                <a:latin typeface="Lato" panose="020F0502020204030203" pitchFamily="34" charset="0"/>
                <a:ea typeface="Lato" panose="020F0502020204030203" pitchFamily="34" charset="0"/>
                <a:cs typeface="Lato" panose="020F0502020204030203" pitchFamily="34" charset="0"/>
              </a:rPr>
              <a:t>(</a:t>
            </a:r>
            <a:r>
              <a:rPr lang="en-GB" sz="2000" dirty="0" smtClean="0">
                <a:solidFill>
                  <a:schemeClr val="bg1"/>
                </a:solidFill>
                <a:latin typeface="Lato" panose="020F0502020204030203" pitchFamily="34" charset="0"/>
                <a:ea typeface="Lato" panose="020F0502020204030203" pitchFamily="34" charset="0"/>
                <a:cs typeface="Lato" panose="020F0502020204030203" pitchFamily="34" charset="0"/>
              </a:rPr>
              <a:t>Hi-Viz</a:t>
            </a:r>
            <a:r>
              <a:rPr lang="en-GB" sz="20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GB" altLang="en-US" sz="2000" dirty="0">
                <a:solidFill>
                  <a:schemeClr val="bg1"/>
                </a:solidFill>
                <a:latin typeface="Lato" panose="020F0502020204030203" pitchFamily="34" charset="0"/>
                <a:ea typeface="Lato" panose="020F0502020204030203" pitchFamily="34" charset="0"/>
                <a:cs typeface="Lato" panose="020F0502020204030203" pitchFamily="34" charset="0"/>
              </a:rPr>
              <a:t>Hard hat; Eye protection; Protective footwear; Cordon off the working area; or any other appropriate protection for the operator and bystanders)</a:t>
            </a:r>
          </a:p>
          <a:p>
            <a:pPr marL="285750" indent="-285750">
              <a:buClr>
                <a:srgbClr val="DA291C"/>
              </a:buClr>
              <a:buFont typeface="Arial" panose="020B0604020202020204" pitchFamily="34" charset="0"/>
              <a:buChar char="•"/>
            </a:pPr>
            <a:endParaRPr lang="en-GB" sz="20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lvl="1">
              <a:spcAft>
                <a:spcPts val="600"/>
              </a:spcAft>
              <a:buClr>
                <a:srgbClr val="DA291C"/>
              </a:buClr>
            </a:pPr>
            <a:endParaRPr lang="en-GB" sz="2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11. Working at Height</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9700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p:nvPr/>
        </p:nvSpPr>
        <p:spPr bwMode="auto">
          <a:xfrm rot="5400000">
            <a:off x="232373" y="-229613"/>
            <a:ext cx="6858001" cy="7317226"/>
          </a:xfrm>
          <a:prstGeom prst="rtTriangle">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3" name="Picture 2"/>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992615" y="1007506"/>
            <a:ext cx="4915027" cy="454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p:cNvSpPr txBox="1">
            <a:spLocks/>
          </p:cNvSpPr>
          <p:nvPr/>
        </p:nvSpPr>
        <p:spPr>
          <a:xfrm>
            <a:off x="978055" y="1876960"/>
            <a:ext cx="4460471" cy="4102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b="1" dirty="0" smtClean="0"/>
              <a:t>Quantify and compare risks</a:t>
            </a:r>
          </a:p>
          <a:p>
            <a:pPr marL="0" indent="0">
              <a:buFont typeface="Arial" panose="020B0604020202020204" pitchFamily="34" charset="0"/>
              <a:buNone/>
            </a:pPr>
            <a:r>
              <a:rPr lang="en-GB" altLang="en-US" sz="1400" i="1" dirty="0" smtClean="0"/>
              <a:t>“Every employer shall ensure that work is not carried out at height where it is reasonably practicable to carry out the work safely otherwise than at height.”</a:t>
            </a:r>
            <a:endParaRPr lang="en-GB" sz="1400" i="1" dirty="0" smtClean="0"/>
          </a:p>
          <a:p>
            <a:pPr marL="0" indent="0">
              <a:buFont typeface="Arial" panose="020B0604020202020204" pitchFamily="34" charset="0"/>
              <a:buNone/>
            </a:pPr>
            <a:endParaRPr lang="en-GB" sz="2000" dirty="0" smtClean="0"/>
          </a:p>
          <a:p>
            <a:pPr marL="0" indent="0">
              <a:buFont typeface="Arial" panose="020B0604020202020204" pitchFamily="34" charset="0"/>
              <a:buNone/>
            </a:pPr>
            <a:r>
              <a:rPr lang="en-GB" sz="1800" b="1" dirty="0" smtClean="0"/>
              <a:t>Solo height access poles</a:t>
            </a:r>
          </a:p>
          <a:p>
            <a:pPr marL="0" indent="0">
              <a:buFont typeface="Arial" panose="020B0604020202020204" pitchFamily="34" charset="0"/>
              <a:buNone/>
            </a:pPr>
            <a:r>
              <a:rPr lang="en-GB" sz="1400" dirty="0" smtClean="0"/>
              <a:t>‘Feet-on-the-ground’ solution, reduces the risks associated with traditional platform height access equipment.</a:t>
            </a:r>
          </a:p>
          <a:p>
            <a:pPr lvl="1"/>
            <a:endParaRPr lang="en-GB" sz="1800" dirty="0" smtClean="0"/>
          </a:p>
          <a:p>
            <a:pPr marL="0" indent="0">
              <a:buFont typeface="Arial" panose="020B0604020202020204" pitchFamily="34" charset="0"/>
              <a:buNone/>
            </a:pPr>
            <a:r>
              <a:rPr lang="en-GB" sz="1800" b="1" dirty="0" smtClean="0"/>
              <a:t>Scorpion fixed tester</a:t>
            </a:r>
          </a:p>
          <a:p>
            <a:pPr marL="0" indent="0">
              <a:buFont typeface="Arial" panose="020B0604020202020204" pitchFamily="34" charset="0"/>
              <a:buNone/>
            </a:pPr>
            <a:r>
              <a:rPr lang="en-GB" sz="1400" dirty="0" smtClean="0"/>
              <a:t>Once installed, Scorpion eliminates future operational risks over the life time of fire detection system.</a:t>
            </a:r>
          </a:p>
        </p:txBody>
      </p:sp>
      <p:sp>
        <p:nvSpPr>
          <p:cNvPr id="5" name="TextBox 4"/>
          <p:cNvSpPr txBox="1"/>
          <p:nvPr/>
        </p:nvSpPr>
        <p:spPr>
          <a:xfrm>
            <a:off x="1193539" y="530453"/>
            <a:ext cx="3672408" cy="954107"/>
          </a:xfrm>
          <a:prstGeom prst="rect">
            <a:avLst/>
          </a:prstGeom>
          <a:noFill/>
        </p:spPr>
        <p:txBody>
          <a:bodyPr wrap="square" rtlCol="0">
            <a:spAutoFit/>
          </a:bodyPr>
          <a:lstStyle/>
          <a:p>
            <a:r>
              <a:rPr lang="en-GB" sz="2800" b="1" i="1" spc="-150" dirty="0" smtClean="0">
                <a:solidFill>
                  <a:sysClr val="windowText" lastClr="000000"/>
                </a:solidFill>
                <a:latin typeface="Futura Md BT" panose="020B0602020204020303" pitchFamily="34" charset="0"/>
              </a:rPr>
              <a:t>SOLUTIONS TO REDUCE RISK</a:t>
            </a:r>
            <a:endParaRPr lang="en-GB" sz="2800" b="1" i="1" spc="-150" dirty="0">
              <a:solidFill>
                <a:sysClr val="windowText" lastClr="000000"/>
              </a:solidFill>
              <a:latin typeface="Futura Md BT" panose="020B0602020204020303" pitchFamily="34" charset="0"/>
            </a:endParaRPr>
          </a:p>
        </p:txBody>
      </p:sp>
      <p:cxnSp>
        <p:nvCxnSpPr>
          <p:cNvPr id="6" name="Straight Connector 5"/>
          <p:cNvCxnSpPr/>
          <p:nvPr/>
        </p:nvCxnSpPr>
        <p:spPr bwMode="auto">
          <a:xfrm flipH="1">
            <a:off x="1049523" y="683470"/>
            <a:ext cx="93239" cy="648072"/>
          </a:xfrm>
          <a:prstGeom prst="line">
            <a:avLst/>
          </a:prstGeom>
          <a:noFill/>
          <a:ln w="57150" cap="flat" cmpd="sng" algn="ctr">
            <a:solidFill>
              <a:srgbClr val="DA291C"/>
            </a:solidFill>
            <a:prstDash val="solid"/>
            <a:round/>
            <a:headEnd type="none" w="med" len="med"/>
            <a:tailEnd type="none" w="med" len="med"/>
          </a:ln>
          <a:effectLst/>
        </p:spPr>
      </p:cxn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8" name="TextBox 7"/>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11. Working at Height</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292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0" y="0"/>
            <a:ext cx="12192000" cy="6858000"/>
          </a:xfrm>
          <a:prstGeom prst="rect">
            <a:avLst/>
          </a:prstGeom>
          <a:blipFill dpi="0"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artisticBlur/>
                      </a14:imgEffect>
                      <a14:imgEffect>
                        <a14:saturation sat="0"/>
                      </a14:imgEffect>
                    </a14:imgLayer>
                  </a14:imgProps>
                </a:ext>
                <a:ext uri="{28A0092B-C50C-407E-A947-70E740481C1C}">
                  <a14:useLocalDpi xmlns:a14="http://schemas.microsoft.com/office/drawing/2010/main" val="0"/>
                </a:ext>
              </a:extLst>
            </a:blip>
            <a:srcRect/>
            <a:stretch>
              <a:fillRect l="-791" t="-17724" r="-793" b="-17722"/>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6" name="Rectangle 25"/>
          <p:cNvSpPr/>
          <p:nvPr/>
        </p:nvSpPr>
        <p:spPr bwMode="auto">
          <a:xfrm>
            <a:off x="568689"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7" name="Rectangle 26"/>
          <p:cNvSpPr/>
          <p:nvPr/>
        </p:nvSpPr>
        <p:spPr bwMode="auto">
          <a:xfrm>
            <a:off x="2414446"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8" name="Rectangle 27"/>
          <p:cNvSpPr/>
          <p:nvPr/>
        </p:nvSpPr>
        <p:spPr bwMode="auto">
          <a:xfrm>
            <a:off x="4268454"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9" name="Rectangle 28"/>
          <p:cNvSpPr/>
          <p:nvPr/>
        </p:nvSpPr>
        <p:spPr bwMode="auto">
          <a:xfrm>
            <a:off x="612246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0" name="Rectangle 29"/>
          <p:cNvSpPr/>
          <p:nvPr/>
        </p:nvSpPr>
        <p:spPr bwMode="auto">
          <a:xfrm>
            <a:off x="798128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1" name="Rectangle 30"/>
          <p:cNvSpPr/>
          <p:nvPr/>
        </p:nvSpPr>
        <p:spPr bwMode="auto">
          <a:xfrm>
            <a:off x="984010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2" name="Rectangle 31"/>
          <p:cNvSpPr/>
          <p:nvPr/>
        </p:nvSpPr>
        <p:spPr bwMode="auto">
          <a:xfrm>
            <a:off x="568689"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3" name="Rectangle 32"/>
          <p:cNvSpPr/>
          <p:nvPr/>
        </p:nvSpPr>
        <p:spPr bwMode="auto">
          <a:xfrm>
            <a:off x="2414446"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4" name="Rectangle 33"/>
          <p:cNvSpPr/>
          <p:nvPr/>
        </p:nvSpPr>
        <p:spPr bwMode="auto">
          <a:xfrm>
            <a:off x="4268454"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5" name="Rectangle 34"/>
          <p:cNvSpPr/>
          <p:nvPr/>
        </p:nvSpPr>
        <p:spPr bwMode="auto">
          <a:xfrm>
            <a:off x="612246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6" name="Rectangle 35"/>
          <p:cNvSpPr/>
          <p:nvPr/>
        </p:nvSpPr>
        <p:spPr bwMode="auto">
          <a:xfrm>
            <a:off x="798128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7" name="Rectangle 36"/>
          <p:cNvSpPr/>
          <p:nvPr/>
        </p:nvSpPr>
        <p:spPr bwMode="auto">
          <a:xfrm>
            <a:off x="9835290"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8" name="Rectangle 37"/>
          <p:cNvSpPr/>
          <p:nvPr/>
        </p:nvSpPr>
        <p:spPr bwMode="auto">
          <a:xfrm>
            <a:off x="8621486" y="566947"/>
            <a:ext cx="3002470" cy="608707"/>
          </a:xfrm>
          <a:prstGeom prst="rect">
            <a:avLst/>
          </a:prstGeom>
          <a:noFill/>
          <a:ln w="57150" cap="flat" cmpd="sng" algn="ctr">
            <a:solidFill>
              <a:srgbClr val="DA291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9" name="TextBox 38"/>
          <p:cNvSpPr txBox="1"/>
          <p:nvPr/>
        </p:nvSpPr>
        <p:spPr>
          <a:xfrm>
            <a:off x="8093365" y="671451"/>
            <a:ext cx="3393923" cy="400110"/>
          </a:xfrm>
          <a:prstGeom prst="rect">
            <a:avLst/>
          </a:prstGeom>
          <a:noFill/>
        </p:spPr>
        <p:txBody>
          <a:bodyPr wrap="square" rtlCol="0">
            <a:spAutoFit/>
          </a:bodyPr>
          <a:lstStyle/>
          <a:p>
            <a:pPr algn="r"/>
            <a:r>
              <a:rPr lang="en-GB" sz="2000" b="1" i="1" spc="-150" dirty="0" smtClean="0">
                <a:solidFill>
                  <a:schemeClr val="bg2">
                    <a:lumMod val="10000"/>
                  </a:schemeClr>
                </a:solidFill>
                <a:latin typeface="Futura Md BT" panose="020B0602020204020303" pitchFamily="34" charset="0"/>
              </a:rPr>
              <a:t>COURSE OVERVIEW</a:t>
            </a:r>
            <a:endParaRPr lang="en-GB" sz="2000" b="1" i="1" spc="-150" dirty="0">
              <a:solidFill>
                <a:schemeClr val="bg2">
                  <a:lumMod val="10000"/>
                </a:schemeClr>
              </a:solidFill>
              <a:latin typeface="Futura Md BT" panose="020B0602020204020303" pitchFamily="34" charset="0"/>
            </a:endParaRPr>
          </a:p>
        </p:txBody>
      </p:sp>
      <p:sp>
        <p:nvSpPr>
          <p:cNvPr id="40" name="TextBox 39"/>
          <p:cNvSpPr txBox="1"/>
          <p:nvPr/>
        </p:nvSpPr>
        <p:spPr>
          <a:xfrm>
            <a:off x="765053" y="1855999"/>
            <a:ext cx="681199"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a:t>
            </a:r>
            <a:endParaRPr lang="en-GB" sz="4400" b="1" i="1" spc="-150" dirty="0">
              <a:solidFill>
                <a:schemeClr val="bg1">
                  <a:lumMod val="65000"/>
                </a:schemeClr>
              </a:solidFill>
              <a:latin typeface="Futura Md BT" panose="020B0602020204020303" pitchFamily="34" charset="0"/>
            </a:endParaRPr>
          </a:p>
        </p:txBody>
      </p:sp>
      <p:sp>
        <p:nvSpPr>
          <p:cNvPr id="41" name="TextBox 40"/>
          <p:cNvSpPr txBox="1"/>
          <p:nvPr/>
        </p:nvSpPr>
        <p:spPr>
          <a:xfrm>
            <a:off x="747515" y="2610242"/>
            <a:ext cx="1778226"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Competency &amp; </a:t>
            </a: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2" name="TextBox 41"/>
          <p:cNvSpPr txBox="1"/>
          <p:nvPr/>
        </p:nvSpPr>
        <p:spPr>
          <a:xfrm>
            <a:off x="2586912"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2</a:t>
            </a:r>
            <a:endParaRPr lang="en-GB" sz="4400" b="1" i="1" spc="-150" dirty="0">
              <a:solidFill>
                <a:schemeClr val="bg1">
                  <a:lumMod val="65000"/>
                </a:schemeClr>
              </a:solidFill>
              <a:latin typeface="Futura Md BT" panose="020B0602020204020303" pitchFamily="34" charset="0"/>
            </a:endParaRPr>
          </a:p>
        </p:txBody>
      </p:sp>
      <p:sp>
        <p:nvSpPr>
          <p:cNvPr id="43" name="TextBox 42"/>
          <p:cNvSpPr txBox="1"/>
          <p:nvPr/>
        </p:nvSpPr>
        <p:spPr>
          <a:xfrm>
            <a:off x="2497909" y="2610242"/>
            <a:ext cx="1643529" cy="523220"/>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British Standards &amp; Best Practice</a:t>
            </a:r>
          </a:p>
        </p:txBody>
      </p:sp>
      <p:sp>
        <p:nvSpPr>
          <p:cNvPr id="44" name="TextBox 43"/>
          <p:cNvSpPr txBox="1"/>
          <p:nvPr/>
        </p:nvSpPr>
        <p:spPr>
          <a:xfrm>
            <a:off x="4467698" y="1861955"/>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3</a:t>
            </a:r>
            <a:endParaRPr lang="en-GB" sz="4400" b="1" i="1" spc="-150" dirty="0">
              <a:solidFill>
                <a:schemeClr val="bg1">
                  <a:lumMod val="65000"/>
                </a:schemeClr>
              </a:solidFill>
              <a:latin typeface="Futura Md BT" panose="020B0602020204020303" pitchFamily="34" charset="0"/>
            </a:endParaRPr>
          </a:p>
        </p:txBody>
      </p:sp>
      <p:sp>
        <p:nvSpPr>
          <p:cNvPr id="45" name="TextBox 44"/>
          <p:cNvSpPr txBox="1"/>
          <p:nvPr/>
        </p:nvSpPr>
        <p:spPr>
          <a:xfrm>
            <a:off x="4467698" y="2609581"/>
            <a:ext cx="1931117" cy="523220"/>
          </a:xfrm>
          <a:prstGeom prst="rect">
            <a:avLst/>
          </a:prstGeom>
          <a:noFill/>
        </p:spPr>
        <p:txBody>
          <a:bodyPr wrap="square" rtlCol="0">
            <a:spAutoFit/>
          </a:bodyPr>
          <a:lstStyle/>
          <a:p>
            <a:pPr>
              <a:defRPr/>
            </a:pP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Unwanted Fire Signals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6" name="TextBox 45"/>
          <p:cNvSpPr txBox="1"/>
          <p:nvPr/>
        </p:nvSpPr>
        <p:spPr>
          <a:xfrm>
            <a:off x="6316229"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4</a:t>
            </a:r>
            <a:endParaRPr lang="en-GB" sz="4400" b="1" i="1" spc="-150" dirty="0">
              <a:solidFill>
                <a:schemeClr val="bg1">
                  <a:lumMod val="65000"/>
                </a:schemeClr>
              </a:solidFill>
              <a:latin typeface="Futura Md BT" panose="020B0602020204020303" pitchFamily="34" charset="0"/>
            </a:endParaRPr>
          </a:p>
        </p:txBody>
      </p:sp>
      <p:sp>
        <p:nvSpPr>
          <p:cNvPr id="47" name="TextBox 46"/>
          <p:cNvSpPr txBox="1"/>
          <p:nvPr/>
        </p:nvSpPr>
        <p:spPr>
          <a:xfrm>
            <a:off x="6316229" y="2609581"/>
            <a:ext cx="1299417" cy="523220"/>
          </a:xfrm>
          <a:prstGeom prst="rect">
            <a:avLst/>
          </a:prstGeom>
          <a:noFill/>
        </p:spPr>
        <p:txBody>
          <a:bodyPr wrap="square" rtlCol="0">
            <a:spAutoFit/>
          </a:bodyPr>
          <a:lstStyle/>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Aerosol</a:t>
            </a:r>
          </a:p>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Canisters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8" name="TextBox 47"/>
          <p:cNvSpPr txBox="1"/>
          <p:nvPr/>
        </p:nvSpPr>
        <p:spPr>
          <a:xfrm>
            <a:off x="8186294" y="1852666"/>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5</a:t>
            </a:r>
            <a:endParaRPr lang="en-GB" sz="4400" b="1" i="1" spc="-150" dirty="0">
              <a:solidFill>
                <a:schemeClr val="bg1">
                  <a:lumMod val="75000"/>
                </a:schemeClr>
              </a:solidFill>
              <a:latin typeface="Futura Md BT" panose="020B0602020204020303" pitchFamily="34" charset="0"/>
            </a:endParaRPr>
          </a:p>
        </p:txBody>
      </p:sp>
      <p:sp>
        <p:nvSpPr>
          <p:cNvPr id="49" name="TextBox 48"/>
          <p:cNvSpPr txBox="1"/>
          <p:nvPr/>
        </p:nvSpPr>
        <p:spPr>
          <a:xfrm>
            <a:off x="8174984" y="2608040"/>
            <a:ext cx="1261151" cy="526301"/>
          </a:xfrm>
          <a:prstGeom prst="rect">
            <a:avLst/>
          </a:prstGeom>
          <a:noFill/>
        </p:spPr>
        <p:txBody>
          <a:bodyPr wrap="square" rtlCol="0">
            <a:spAutoFit/>
          </a:bodyPr>
          <a:lstStyle/>
          <a:p>
            <a:pPr>
              <a:defRPr/>
            </a:pPr>
            <a:r>
              <a:rPr lang="en-GB" sz="1400" b="1" dirty="0" smtClean="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Solo 330, 460 &amp; 423</a:t>
            </a:r>
            <a:endPar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0" name="TextBox 49"/>
          <p:cNvSpPr txBox="1"/>
          <p:nvPr/>
        </p:nvSpPr>
        <p:spPr>
          <a:xfrm>
            <a:off x="9959002" y="1849005"/>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6</a:t>
            </a:r>
            <a:endParaRPr lang="en-GB" sz="4400" b="1" i="1" spc="-150" dirty="0">
              <a:solidFill>
                <a:schemeClr val="bg1">
                  <a:lumMod val="75000"/>
                </a:schemeClr>
              </a:solidFill>
              <a:latin typeface="Futura Md BT" panose="020B0602020204020303" pitchFamily="34" charset="0"/>
            </a:endParaRPr>
          </a:p>
        </p:txBody>
      </p:sp>
      <p:sp>
        <p:nvSpPr>
          <p:cNvPr id="51" name="TextBox 50"/>
          <p:cNvSpPr txBox="1"/>
          <p:nvPr/>
        </p:nvSpPr>
        <p:spPr>
          <a:xfrm>
            <a:off x="9949445" y="2608040"/>
            <a:ext cx="1311036" cy="307777"/>
          </a:xfrm>
          <a:prstGeom prst="rect">
            <a:avLst/>
          </a:prstGeom>
          <a:noFill/>
        </p:spPr>
        <p:txBody>
          <a:bodyPr wrap="square" rtlCol="0">
            <a:spAutoFit/>
          </a:bodyPr>
          <a:lstStyle/>
          <a:p>
            <a:pPr>
              <a:defRPr/>
            </a:pPr>
            <a:r>
              <a:rPr lang="en-GB" sz="1400" b="1" dirty="0" err="1" smtClean="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Testifire</a:t>
            </a:r>
            <a:endPar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54" name="TextBox 53"/>
          <p:cNvSpPr txBox="1"/>
          <p:nvPr/>
        </p:nvSpPr>
        <p:spPr>
          <a:xfrm>
            <a:off x="737221" y="3772197"/>
            <a:ext cx="681199"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7</a:t>
            </a:r>
            <a:endParaRPr lang="en-GB" sz="4400" b="1" i="1" spc="-150" dirty="0">
              <a:solidFill>
                <a:schemeClr val="bg1">
                  <a:lumMod val="75000"/>
                </a:schemeClr>
              </a:solidFill>
              <a:latin typeface="Futura Md BT" panose="020B0602020204020303" pitchFamily="34" charset="0"/>
            </a:endParaRPr>
          </a:p>
        </p:txBody>
      </p:sp>
      <p:sp>
        <p:nvSpPr>
          <p:cNvPr id="55" name="TextBox 54"/>
          <p:cNvSpPr txBox="1"/>
          <p:nvPr/>
        </p:nvSpPr>
        <p:spPr>
          <a:xfrm>
            <a:off x="719683" y="4526440"/>
            <a:ext cx="1778226" cy="307777"/>
          </a:xfrm>
          <a:prstGeom prst="rect">
            <a:avLst/>
          </a:prstGeom>
          <a:noFill/>
        </p:spPr>
        <p:txBody>
          <a:bodyPr wrap="square" rtlCol="0">
            <a:spAutoFit/>
          </a:bodyPr>
          <a:lstStyle/>
          <a:p>
            <a:r>
              <a:rPr lang="en-GB" sz="1400" b="1" dirty="0" smtClean="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Solo 365</a:t>
            </a:r>
            <a:endPar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6" name="TextBox 55"/>
          <p:cNvSpPr txBox="1"/>
          <p:nvPr/>
        </p:nvSpPr>
        <p:spPr>
          <a:xfrm>
            <a:off x="2559080" y="3781389"/>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8</a:t>
            </a:r>
            <a:endParaRPr lang="en-GB" sz="4400" b="1" i="1" spc="-150" dirty="0">
              <a:solidFill>
                <a:schemeClr val="bg1">
                  <a:lumMod val="75000"/>
                </a:schemeClr>
              </a:solidFill>
              <a:latin typeface="Futura Md BT" panose="020B0602020204020303" pitchFamily="34" charset="0"/>
            </a:endParaRPr>
          </a:p>
        </p:txBody>
      </p:sp>
      <p:sp>
        <p:nvSpPr>
          <p:cNvPr id="57" name="TextBox 56"/>
          <p:cNvSpPr txBox="1"/>
          <p:nvPr/>
        </p:nvSpPr>
        <p:spPr>
          <a:xfrm>
            <a:off x="2470077" y="4526440"/>
            <a:ext cx="1643529" cy="738664"/>
          </a:xfrm>
          <a:prstGeom prst="rect">
            <a:avLst/>
          </a:prstGeom>
          <a:noFill/>
        </p:spPr>
        <p:txBody>
          <a:bodyPr wrap="square" rtlCol="0">
            <a:spAutoFit/>
          </a:bodyPr>
          <a:lstStyle/>
          <a:p>
            <a:pPr>
              <a:defRPr/>
            </a:pPr>
            <a:r>
              <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Solo Battery Batons, Chargers &amp; Accessories</a:t>
            </a:r>
          </a:p>
        </p:txBody>
      </p:sp>
      <p:sp>
        <p:nvSpPr>
          <p:cNvPr id="58" name="TextBox 57"/>
          <p:cNvSpPr txBox="1"/>
          <p:nvPr/>
        </p:nvSpPr>
        <p:spPr>
          <a:xfrm>
            <a:off x="4439866" y="3778153"/>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9</a:t>
            </a:r>
            <a:endParaRPr lang="en-GB" sz="4400" b="1" i="1" spc="-150" dirty="0">
              <a:solidFill>
                <a:schemeClr val="bg1">
                  <a:lumMod val="75000"/>
                </a:schemeClr>
              </a:solidFill>
              <a:latin typeface="Futura Md BT" panose="020B0602020204020303" pitchFamily="34" charset="0"/>
            </a:endParaRPr>
          </a:p>
        </p:txBody>
      </p:sp>
      <p:sp>
        <p:nvSpPr>
          <p:cNvPr id="59" name="TextBox 58"/>
          <p:cNvSpPr txBox="1"/>
          <p:nvPr/>
        </p:nvSpPr>
        <p:spPr>
          <a:xfrm>
            <a:off x="4439867" y="4541638"/>
            <a:ext cx="1474468" cy="523220"/>
          </a:xfrm>
          <a:prstGeom prst="rect">
            <a:avLst/>
          </a:prstGeom>
          <a:noFill/>
        </p:spPr>
        <p:txBody>
          <a:bodyPr wrap="square" rtlCol="0">
            <a:spAutoFit/>
          </a:bodyPr>
          <a:lstStyle/>
          <a:p>
            <a:pPr>
              <a:defRPr/>
            </a:pPr>
            <a:r>
              <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ASD System Testing</a:t>
            </a:r>
          </a:p>
        </p:txBody>
      </p:sp>
      <p:sp>
        <p:nvSpPr>
          <p:cNvPr id="60" name="TextBox 59"/>
          <p:cNvSpPr txBox="1"/>
          <p:nvPr/>
        </p:nvSpPr>
        <p:spPr>
          <a:xfrm>
            <a:off x="6288397" y="3781389"/>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10</a:t>
            </a:r>
            <a:endParaRPr lang="en-GB" sz="4400" b="1" i="1" spc="-150" dirty="0">
              <a:solidFill>
                <a:schemeClr val="bg1">
                  <a:lumMod val="75000"/>
                </a:schemeClr>
              </a:solidFill>
              <a:latin typeface="Futura Md BT" panose="020B0602020204020303" pitchFamily="34" charset="0"/>
            </a:endParaRPr>
          </a:p>
        </p:txBody>
      </p:sp>
      <p:sp>
        <p:nvSpPr>
          <p:cNvPr id="61" name="TextBox 60"/>
          <p:cNvSpPr txBox="1"/>
          <p:nvPr/>
        </p:nvSpPr>
        <p:spPr>
          <a:xfrm>
            <a:off x="6288397" y="4525779"/>
            <a:ext cx="1299417" cy="523220"/>
          </a:xfrm>
          <a:prstGeom prst="rect">
            <a:avLst/>
          </a:prstGeom>
          <a:noFill/>
        </p:spPr>
        <p:txBody>
          <a:bodyPr wrap="square" rtlCol="0">
            <a:spAutoFit/>
          </a:bodyPr>
          <a:lstStyle/>
          <a:p>
            <a:r>
              <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Removal &amp; Cleaning</a:t>
            </a:r>
          </a:p>
        </p:txBody>
      </p:sp>
      <p:sp>
        <p:nvSpPr>
          <p:cNvPr id="62" name="TextBox 61"/>
          <p:cNvSpPr txBox="1"/>
          <p:nvPr/>
        </p:nvSpPr>
        <p:spPr>
          <a:xfrm>
            <a:off x="8158462" y="3768864"/>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11</a:t>
            </a:r>
            <a:endParaRPr lang="en-GB" sz="4400" b="1" i="1" spc="-150" dirty="0">
              <a:solidFill>
                <a:schemeClr val="bg1">
                  <a:lumMod val="75000"/>
                </a:schemeClr>
              </a:solidFill>
              <a:latin typeface="Futura Md BT" panose="020B0602020204020303" pitchFamily="34" charset="0"/>
            </a:endParaRPr>
          </a:p>
        </p:txBody>
      </p:sp>
      <p:sp>
        <p:nvSpPr>
          <p:cNvPr id="63" name="TextBox 62"/>
          <p:cNvSpPr txBox="1"/>
          <p:nvPr/>
        </p:nvSpPr>
        <p:spPr>
          <a:xfrm>
            <a:off x="8147152" y="4524238"/>
            <a:ext cx="1261151" cy="523220"/>
          </a:xfrm>
          <a:prstGeom prst="rect">
            <a:avLst/>
          </a:prstGeom>
          <a:noFill/>
        </p:spPr>
        <p:txBody>
          <a:bodyPr wrap="square" rtlCol="0">
            <a:spAutoFit/>
          </a:bodyPr>
          <a:lstStyle/>
          <a:p>
            <a:r>
              <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Working at Height</a:t>
            </a:r>
          </a:p>
        </p:txBody>
      </p:sp>
      <p:sp>
        <p:nvSpPr>
          <p:cNvPr id="64" name="TextBox 63"/>
          <p:cNvSpPr txBox="1"/>
          <p:nvPr/>
        </p:nvSpPr>
        <p:spPr>
          <a:xfrm>
            <a:off x="9931170" y="3765203"/>
            <a:ext cx="948638" cy="769441"/>
          </a:xfrm>
          <a:prstGeom prst="rect">
            <a:avLst/>
          </a:prstGeom>
          <a:noFill/>
        </p:spPr>
        <p:txBody>
          <a:bodyPr wrap="square" rtlCol="0">
            <a:spAutoFit/>
          </a:bodyPr>
          <a:lstStyle/>
          <a:p>
            <a:r>
              <a:rPr lang="en-GB" sz="4400" b="1" i="1" spc="-150" dirty="0" smtClean="0">
                <a:latin typeface="Futura Md BT" panose="020B0602020204020303" pitchFamily="34" charset="0"/>
              </a:rPr>
              <a:t>12</a:t>
            </a:r>
            <a:endParaRPr lang="en-GB" sz="4400" b="1" i="1" spc="-150" dirty="0">
              <a:latin typeface="Futura Md BT" panose="020B0602020204020303" pitchFamily="34" charset="0"/>
            </a:endParaRPr>
          </a:p>
        </p:txBody>
      </p:sp>
      <p:sp>
        <p:nvSpPr>
          <p:cNvPr id="65" name="TextBox 64"/>
          <p:cNvSpPr txBox="1"/>
          <p:nvPr/>
        </p:nvSpPr>
        <p:spPr>
          <a:xfrm>
            <a:off x="9921613" y="4524238"/>
            <a:ext cx="1495324" cy="738664"/>
          </a:xfrm>
          <a:prstGeom prst="rect">
            <a:avLst/>
          </a:prstGeom>
          <a:noFill/>
        </p:spPr>
        <p:txBody>
          <a:bodyPr wrap="square" rtlCol="0">
            <a:spAutoFit/>
          </a:bodyPr>
          <a:lstStyle/>
          <a:p>
            <a:pPr>
              <a:defRPr/>
            </a:pPr>
            <a:r>
              <a:rPr lang="en-GB" sz="1400" b="1" dirty="0">
                <a:latin typeface="Lato" panose="020F0502020204030203" pitchFamily="34" charset="0"/>
                <a:ea typeface="Lato" panose="020F0502020204030203" pitchFamily="34" charset="0"/>
                <a:cs typeface="Lato" panose="020F0502020204030203" pitchFamily="34" charset="0"/>
              </a:rPr>
              <a:t>General Testing</a:t>
            </a:r>
          </a:p>
          <a:p>
            <a:pPr>
              <a:defRPr/>
            </a:pPr>
            <a:r>
              <a:rPr lang="en-GB" sz="1400" b="1" dirty="0">
                <a:latin typeface="Lato" panose="020F0502020204030203" pitchFamily="34" charset="0"/>
                <a:ea typeface="Lato" panose="020F0502020204030203" pitchFamily="34" charset="0"/>
                <a:cs typeface="Lato" panose="020F0502020204030203" pitchFamily="34" charset="0"/>
              </a:rPr>
              <a:t>Tips &amp; Care of Products</a:t>
            </a:r>
          </a:p>
        </p:txBody>
      </p:sp>
      <p:sp>
        <p:nvSpPr>
          <p:cNvPr id="66" name="TextBox 65"/>
          <p:cNvSpPr txBox="1"/>
          <p:nvPr/>
        </p:nvSpPr>
        <p:spPr>
          <a:xfrm>
            <a:off x="497890" y="406579"/>
            <a:ext cx="4941512" cy="830997"/>
          </a:xfrm>
          <a:prstGeom prst="rect">
            <a:avLst/>
          </a:prstGeom>
          <a:noFill/>
        </p:spPr>
        <p:txBody>
          <a:bodyPr wrap="square" rtlCol="0">
            <a:spAutoFit/>
          </a:bodyPr>
          <a:lstStyle/>
          <a:p>
            <a:r>
              <a:rPr lang="en-GB" sz="2400" b="1" i="1" spc="-150" dirty="0" smtClean="0">
                <a:latin typeface="Futura Md BT" panose="020B0602020204020303" pitchFamily="34" charset="0"/>
              </a:rPr>
              <a:t>TESTING &amp; MAINTENANCE OF FIRE DETECTION SYSTEMS</a:t>
            </a:r>
            <a:endParaRPr lang="en-GB" sz="2400" b="1" i="1" spc="-150" dirty="0">
              <a:latin typeface="Futura Md BT" panose="020B0602020204020303" pitchFamily="34" charset="0"/>
            </a:endParaRPr>
          </a:p>
        </p:txBody>
      </p:sp>
      <p:sp>
        <p:nvSpPr>
          <p:cNvPr id="67" name="TextBox 66"/>
          <p:cNvSpPr txBox="1"/>
          <p:nvPr/>
        </p:nvSpPr>
        <p:spPr>
          <a:xfrm>
            <a:off x="497890" y="1140924"/>
            <a:ext cx="4104456" cy="646331"/>
          </a:xfrm>
          <a:prstGeom prst="rect">
            <a:avLst/>
          </a:prstGeom>
          <a:noFill/>
        </p:spPr>
        <p:txBody>
          <a:bodyPr wrap="square" rtlCol="0">
            <a:spAutoFit/>
          </a:bodyPr>
          <a:lstStyle/>
          <a:p>
            <a:r>
              <a:rPr lang="en-GB" dirty="0" smtClean="0">
                <a:latin typeface="Lato" panose="020F0502020204030203" pitchFamily="34" charset="0"/>
                <a:ea typeface="Lato" panose="020F0502020204030203" pitchFamily="34" charset="0"/>
                <a:cs typeface="Lato" panose="020F0502020204030203" pitchFamily="34" charset="0"/>
              </a:rPr>
              <a:t>2020 </a:t>
            </a:r>
            <a:r>
              <a:rPr lang="en-GB" dirty="0">
                <a:latin typeface="Lato" panose="020F0502020204030203" pitchFamily="34" charset="0"/>
                <a:ea typeface="Lato" panose="020F0502020204030203" pitchFamily="34" charset="0"/>
                <a:cs typeface="Lato" panose="020F0502020204030203" pitchFamily="34" charset="0"/>
              </a:rPr>
              <a:t>CPD Revised Edition</a:t>
            </a:r>
          </a:p>
          <a:p>
            <a:endParaRPr lang="en-GB" dirty="0">
              <a:latin typeface="Lato" panose="020F0502020204030203"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7915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1750</TotalTime>
  <Words>1933</Words>
  <Application>Microsoft Office PowerPoint</Application>
  <PresentationFormat>Widescreen</PresentationFormat>
  <Paragraphs>267</Paragraphs>
  <Slides>10</Slides>
  <Notes>9</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Lato</vt:lpstr>
      <vt:lpstr>Futura Md BT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Arnold</dc:creator>
  <cp:lastModifiedBy>Paul Gatens</cp:lastModifiedBy>
  <cp:revision>115</cp:revision>
  <cp:lastPrinted>2020-03-17T11:18:04Z</cp:lastPrinted>
  <dcterms:created xsi:type="dcterms:W3CDTF">2020-01-24T14:23:23Z</dcterms:created>
  <dcterms:modified xsi:type="dcterms:W3CDTF">2020-10-06T15:43:22Z</dcterms:modified>
</cp:coreProperties>
</file>