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3"/>
  </p:notesMasterIdLst>
  <p:sldIdLst>
    <p:sldId id="526" r:id="rId2"/>
    <p:sldId id="422" r:id="rId3"/>
    <p:sldId id="489" r:id="rId4"/>
    <p:sldId id="490" r:id="rId5"/>
    <p:sldId id="491" r:id="rId6"/>
    <p:sldId id="492" r:id="rId7"/>
    <p:sldId id="493" r:id="rId8"/>
    <p:sldId id="494" r:id="rId9"/>
    <p:sldId id="495" r:id="rId10"/>
    <p:sldId id="523" r:id="rId11"/>
    <p:sldId id="525" r:id="rId12"/>
  </p:sldIdLst>
  <p:sldSz cx="12192000" cy="6858000"/>
  <p:notesSz cx="6858000" cy="9144000"/>
  <p:embeddedFontLst>
    <p:embeddedFont>
      <p:font typeface="Lato" panose="020F0502020204030203" pitchFamily="34" charset="0"/>
      <p:regular r:id="rId14"/>
      <p:bold r:id="rId15"/>
      <p:italic r:id="rId16"/>
      <p:boldItalic r:id="rId17"/>
    </p:embeddedFont>
    <p:embeddedFont>
      <p:font typeface="Futura Md BT" panose="020B0602020204020303" pitchFamily="34" charset="0"/>
      <p:regular r:id="rId18"/>
      <p:bold r:id="rId19"/>
      <p:italic r:id="rId20"/>
      <p:boldItalic r:id="rId21"/>
    </p:embeddedFont>
    <p:embeddedFont>
      <p:font typeface="Calibri" panose="020F0502020204030204" pitchFamily="34" charset="0"/>
      <p:regular r:id="rId22"/>
      <p:bold r:id="rId23"/>
      <p:italic r:id="rId24"/>
      <p:boldItalic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A29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61" autoAdjust="0"/>
    <p:restoredTop sz="80242" autoAdjust="0"/>
  </p:normalViewPr>
  <p:slideViewPr>
    <p:cSldViewPr snapToGrid="0">
      <p:cViewPr varScale="1">
        <p:scale>
          <a:sx n="52" d="100"/>
          <a:sy n="52" d="100"/>
        </p:scale>
        <p:origin x="1048" y="48"/>
      </p:cViewPr>
      <p:guideLst/>
    </p:cSldViewPr>
  </p:slideViewPr>
  <p:notesTextViewPr>
    <p:cViewPr>
      <p:scale>
        <a:sx n="1" d="1"/>
        <a:sy n="1" d="1"/>
      </p:scale>
      <p:origin x="0" y="0"/>
    </p:cViewPr>
  </p:notesTextViewPr>
  <p:sorterViewPr>
    <p:cViewPr>
      <p:scale>
        <a:sx n="100" d="100"/>
        <a:sy n="100" d="100"/>
      </p:scale>
      <p:origin x="0" y="-9786"/>
    </p:cViewPr>
  </p:sorterViewPr>
  <p:notesViewPr>
    <p:cSldViewPr snapToGrid="0">
      <p:cViewPr varScale="1">
        <p:scale>
          <a:sx n="116" d="100"/>
          <a:sy n="116" d="100"/>
        </p:scale>
        <p:origin x="5148" y="7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 Target="slides/slide1.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1.fntdata"/><Relationship Id="rId5" Type="http://schemas.openxmlformats.org/officeDocument/2006/relationships/slide" Target="slides/slide4.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36" tIns="45719" rIns="91436" bIns="45719" rtlCol="0"/>
          <a:lstStyle>
            <a:lvl1pPr algn="l">
              <a:defRPr sz="1200">
                <a:latin typeface="Lato" panose="020F0502020204030203" pitchFamily="34" charset="0"/>
              </a:defRPr>
            </a:lvl1pPr>
          </a:lstStyle>
          <a:p>
            <a:endParaRPr lang="en-GB" dirty="0"/>
          </a:p>
        </p:txBody>
      </p:sp>
      <p:sp>
        <p:nvSpPr>
          <p:cNvPr id="3" name="Date Placeholder 2"/>
          <p:cNvSpPr>
            <a:spLocks noGrp="1"/>
          </p:cNvSpPr>
          <p:nvPr>
            <p:ph type="dt" idx="1"/>
          </p:nvPr>
        </p:nvSpPr>
        <p:spPr>
          <a:xfrm>
            <a:off x="3884614" y="0"/>
            <a:ext cx="2971800" cy="458788"/>
          </a:xfrm>
          <a:prstGeom prst="rect">
            <a:avLst/>
          </a:prstGeom>
        </p:spPr>
        <p:txBody>
          <a:bodyPr vert="horz" lIns="91436" tIns="45719" rIns="91436" bIns="45719" rtlCol="0"/>
          <a:lstStyle>
            <a:lvl1pPr algn="r">
              <a:defRPr sz="1200">
                <a:latin typeface="Lato" panose="020F0502020204030203" pitchFamily="34" charset="0"/>
              </a:defRPr>
            </a:lvl1pPr>
          </a:lstStyle>
          <a:p>
            <a:fld id="{F26FAFE5-CC35-487B-81A4-2697E2C1568D}" type="datetimeFigureOut">
              <a:rPr lang="en-GB" smtClean="0"/>
              <a:pPr/>
              <a:t>06/10/2020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36" tIns="45719" rIns="91436" bIns="45719"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36" tIns="45719" rIns="91436" bIns="45719" rtlCol="0"/>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6" name="Footer Placeholder 5"/>
          <p:cNvSpPr>
            <a:spLocks noGrp="1"/>
          </p:cNvSpPr>
          <p:nvPr>
            <p:ph type="ftr" sz="quarter" idx="4"/>
          </p:nvPr>
        </p:nvSpPr>
        <p:spPr>
          <a:xfrm>
            <a:off x="0" y="8685214"/>
            <a:ext cx="2971800" cy="458787"/>
          </a:xfrm>
          <a:prstGeom prst="rect">
            <a:avLst/>
          </a:prstGeom>
        </p:spPr>
        <p:txBody>
          <a:bodyPr vert="horz" lIns="91436" tIns="45719" rIns="91436" bIns="45719" rtlCol="0" anchor="b"/>
          <a:lstStyle>
            <a:lvl1pPr algn="l">
              <a:defRPr sz="1200">
                <a:latin typeface="Lato" panose="020F0502020204030203" pitchFamily="34" charset="0"/>
              </a:defRPr>
            </a:lvl1pPr>
          </a:lstStyle>
          <a:p>
            <a:endParaRPr lang="en-GB" dirty="0"/>
          </a:p>
        </p:txBody>
      </p:sp>
      <p:sp>
        <p:nvSpPr>
          <p:cNvPr id="7" name="Slide Number Placeholder 6"/>
          <p:cNvSpPr>
            <a:spLocks noGrp="1"/>
          </p:cNvSpPr>
          <p:nvPr>
            <p:ph type="sldNum" sz="quarter" idx="5"/>
          </p:nvPr>
        </p:nvSpPr>
        <p:spPr>
          <a:xfrm>
            <a:off x="3884614" y="8685214"/>
            <a:ext cx="2971800" cy="458787"/>
          </a:xfrm>
          <a:prstGeom prst="rect">
            <a:avLst/>
          </a:prstGeom>
        </p:spPr>
        <p:txBody>
          <a:bodyPr vert="horz" lIns="91436" tIns="45719" rIns="91436" bIns="45719" rtlCol="0" anchor="b"/>
          <a:lstStyle>
            <a:lvl1pPr algn="r">
              <a:defRPr sz="1200">
                <a:latin typeface="Lato" panose="020F0502020204030203" pitchFamily="34" charset="0"/>
              </a:defRPr>
            </a:lvl1pPr>
          </a:lstStyle>
          <a:p>
            <a:fld id="{B973AE43-65D9-42AB-8012-8BCF89C4427C}" type="slidenum">
              <a:rPr lang="en-GB" smtClean="0"/>
              <a:pPr/>
              <a:t>‹#›</a:t>
            </a:fld>
            <a:endParaRPr lang="en-GB" dirty="0"/>
          </a:p>
        </p:txBody>
      </p:sp>
    </p:spTree>
    <p:extLst>
      <p:ext uri="{BB962C8B-B14F-4D97-AF65-F5344CB8AC3E}">
        <p14:creationId xmlns:p14="http://schemas.microsoft.com/office/powerpoint/2010/main" val="2621134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Lato" panose="020F0502020204030203" pitchFamily="34" charset="0"/>
        <a:ea typeface="+mn-ea"/>
        <a:cs typeface="+mn-cs"/>
      </a:defRPr>
    </a:lvl1pPr>
    <a:lvl2pPr marL="457200" algn="l" defTabSz="914400" rtl="0" eaLnBrk="1" latinLnBrk="0" hangingPunct="1">
      <a:defRPr sz="1200" kern="1200">
        <a:solidFill>
          <a:schemeClr val="tx1"/>
        </a:solidFill>
        <a:latin typeface="Lato" panose="020F0502020204030203" pitchFamily="34" charset="0"/>
        <a:ea typeface="+mn-ea"/>
        <a:cs typeface="+mn-cs"/>
      </a:defRPr>
    </a:lvl2pPr>
    <a:lvl3pPr marL="914400" algn="l" defTabSz="914400" rtl="0" eaLnBrk="1" latinLnBrk="0" hangingPunct="1">
      <a:defRPr sz="1200" kern="1200">
        <a:solidFill>
          <a:schemeClr val="tx1"/>
        </a:solidFill>
        <a:latin typeface="Lato" panose="020F0502020204030203" pitchFamily="34" charset="0"/>
        <a:ea typeface="+mn-ea"/>
        <a:cs typeface="+mn-cs"/>
      </a:defRPr>
    </a:lvl3pPr>
    <a:lvl4pPr marL="1371600" algn="l" defTabSz="914400" rtl="0" eaLnBrk="1" latinLnBrk="0" hangingPunct="1">
      <a:defRPr sz="1200" kern="1200">
        <a:solidFill>
          <a:schemeClr val="tx1"/>
        </a:solidFill>
        <a:latin typeface="Lato" panose="020F0502020204030203" pitchFamily="34" charset="0"/>
        <a:ea typeface="+mn-ea"/>
        <a:cs typeface="+mn-cs"/>
      </a:defRPr>
    </a:lvl4pPr>
    <a:lvl5pPr marL="1828800" algn="l" defTabSz="914400" rtl="0" eaLnBrk="1" latinLnBrk="0" hangingPunct="1">
      <a:defRPr sz="1200" kern="1200">
        <a:solidFill>
          <a:schemeClr val="tx1"/>
        </a:solidFill>
        <a:latin typeface="Lato" panose="020F050202020403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922">
              <a:defRPr/>
            </a:pPr>
            <a:r>
              <a:rPr lang="en-GB" b="1" baseline="0" dirty="0" smtClean="0"/>
              <a:t>Up Next – </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a:t>
            </a:fld>
            <a:endParaRPr lang="en-GB" dirty="0"/>
          </a:p>
        </p:txBody>
      </p:sp>
    </p:spTree>
    <p:extLst>
      <p:ext uri="{BB962C8B-B14F-4D97-AF65-F5344CB8AC3E}">
        <p14:creationId xmlns:p14="http://schemas.microsoft.com/office/powerpoint/2010/main" val="855450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defRPr/>
            </a:pPr>
            <a:r>
              <a:rPr lang="en-GB" altLang="en-US" b="1" dirty="0" smtClean="0"/>
              <a:t>Identifying detector under test</a:t>
            </a:r>
          </a:p>
          <a:p>
            <a:pPr>
              <a:lnSpc>
                <a:spcPct val="90000"/>
              </a:lnSpc>
              <a:defRPr/>
            </a:pPr>
            <a:endParaRPr lang="en-GB" altLang="en-US" dirty="0" smtClean="0"/>
          </a:p>
          <a:p>
            <a:pPr>
              <a:lnSpc>
                <a:spcPct val="90000"/>
              </a:lnSpc>
              <a:defRPr/>
            </a:pPr>
            <a:r>
              <a:rPr lang="en-GB" altLang="en-US" dirty="0" smtClean="0"/>
              <a:t>Identifying the detector that you are about to test is most important so that you can carry out an appropriate test and use the correct test equipment.</a:t>
            </a:r>
          </a:p>
          <a:p>
            <a:pPr>
              <a:lnSpc>
                <a:spcPct val="90000"/>
              </a:lnSpc>
              <a:defRPr/>
            </a:pPr>
            <a:endParaRPr lang="en-GB" altLang="en-US" dirty="0" smtClean="0"/>
          </a:p>
          <a:p>
            <a:pPr marL="171426" indent="-171426">
              <a:lnSpc>
                <a:spcPct val="90000"/>
              </a:lnSpc>
              <a:buFont typeface="Arial" panose="020B0604020202020204" pitchFamily="34" charset="0"/>
              <a:buChar char="•"/>
              <a:defRPr/>
            </a:pPr>
            <a:r>
              <a:rPr lang="en-GB" altLang="en-US" dirty="0" smtClean="0"/>
              <a:t>Is it a smoke, heat, CO or </a:t>
            </a:r>
            <a:r>
              <a:rPr lang="en-GB" altLang="en-US" dirty="0" err="1" smtClean="0"/>
              <a:t>multisensor</a:t>
            </a:r>
            <a:r>
              <a:rPr lang="en-GB" altLang="en-US" dirty="0" smtClean="0"/>
              <a:t> fire detector?</a:t>
            </a:r>
          </a:p>
          <a:p>
            <a:pPr marL="171426" indent="-171426">
              <a:lnSpc>
                <a:spcPct val="90000"/>
              </a:lnSpc>
              <a:buFont typeface="Arial" panose="020B0604020202020204" pitchFamily="34" charset="0"/>
              <a:buChar char="•"/>
              <a:defRPr/>
            </a:pPr>
            <a:r>
              <a:rPr lang="en-GB" altLang="en-US" dirty="0" smtClean="0"/>
              <a:t>What about domestic alarms; CO life safety or other sensors?</a:t>
            </a:r>
          </a:p>
          <a:p>
            <a:pPr>
              <a:lnSpc>
                <a:spcPct val="90000"/>
              </a:lnSpc>
              <a:defRPr/>
            </a:pPr>
            <a:endParaRPr lang="en-GB" altLang="en-US" dirty="0" smtClean="0"/>
          </a:p>
          <a:p>
            <a:pPr>
              <a:lnSpc>
                <a:spcPct val="90000"/>
              </a:lnSpc>
              <a:defRPr/>
            </a:pPr>
            <a:r>
              <a:rPr lang="en-GB" altLang="en-US" dirty="0" smtClean="0"/>
              <a:t>Importance of manufacturer’s product training cannot be under stated and will help you identify the detector to be tested.</a:t>
            </a:r>
          </a:p>
          <a:p>
            <a:pPr>
              <a:lnSpc>
                <a:spcPct val="90000"/>
              </a:lnSpc>
              <a:defRPr/>
            </a:pPr>
            <a:endParaRPr lang="en-GB" altLang="en-US" dirty="0" smtClean="0"/>
          </a:p>
          <a:p>
            <a:pPr>
              <a:lnSpc>
                <a:spcPct val="90000"/>
              </a:lnSpc>
              <a:defRPr/>
            </a:pPr>
            <a:r>
              <a:rPr lang="en-GB" altLang="en-US" dirty="0" smtClean="0"/>
              <a:t>Heat detector can cause most issues</a:t>
            </a:r>
          </a:p>
          <a:p>
            <a:pPr lvl="1">
              <a:lnSpc>
                <a:spcPct val="90000"/>
              </a:lnSpc>
              <a:defRPr/>
            </a:pPr>
            <a:r>
              <a:rPr lang="en-GB" altLang="en-US" dirty="0" smtClean="0"/>
              <a:t>What is activation temperature?  Will the heat tester I have activate the heat detector?</a:t>
            </a:r>
          </a:p>
          <a:p>
            <a:pPr lvl="1">
              <a:lnSpc>
                <a:spcPct val="90000"/>
              </a:lnSpc>
              <a:defRPr/>
            </a:pPr>
            <a:r>
              <a:rPr lang="en-GB" altLang="en-US" dirty="0" smtClean="0"/>
              <a:t>Position of thermistor can mean that a different test technique may need to be employed for battery powered heat testers. </a:t>
            </a:r>
          </a:p>
          <a:p>
            <a:pPr lvl="1">
              <a:lnSpc>
                <a:spcPct val="90000"/>
              </a:lnSpc>
              <a:defRPr/>
            </a:pPr>
            <a:r>
              <a:rPr lang="en-GB" altLang="en-US" dirty="0" smtClean="0"/>
              <a:t>Product tolerances can mean that a 90°C heat detector does not activate until 100°C is applied.  This detector can still be within tolerance, but can present a testing problem to the CP. </a:t>
            </a:r>
          </a:p>
          <a:p>
            <a:pPr>
              <a:lnSpc>
                <a:spcPct val="90000"/>
              </a:lnSpc>
              <a:defRPr/>
            </a:pPr>
            <a:r>
              <a:rPr lang="en-GB" altLang="en-US" dirty="0" err="1" smtClean="0"/>
              <a:t>Multisensor</a:t>
            </a:r>
            <a:endParaRPr lang="en-GB" altLang="en-US" dirty="0" smtClean="0"/>
          </a:p>
          <a:p>
            <a:pPr lvl="1">
              <a:lnSpc>
                <a:spcPct val="90000"/>
              </a:lnSpc>
              <a:defRPr/>
            </a:pPr>
            <a:r>
              <a:rPr lang="en-GB" altLang="en-US" dirty="0" smtClean="0"/>
              <a:t>What sensors - What mode = what test tool to use</a:t>
            </a:r>
          </a:p>
          <a:p>
            <a:pPr>
              <a:lnSpc>
                <a:spcPct val="90000"/>
              </a:lnSpc>
              <a:defRPr/>
            </a:pPr>
            <a:r>
              <a:rPr lang="en-GB" altLang="en-US" dirty="0" smtClean="0"/>
              <a:t>Keep Site documentation up to date</a:t>
            </a:r>
          </a:p>
          <a:p>
            <a:pPr>
              <a:defRPr/>
            </a:pPr>
            <a:endParaRPr lang="en-US"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3</a:t>
            </a:fld>
            <a:endParaRPr lang="en-GB" dirty="0"/>
          </a:p>
        </p:txBody>
      </p:sp>
    </p:spTree>
    <p:extLst>
      <p:ext uri="{BB962C8B-B14F-4D97-AF65-F5344CB8AC3E}">
        <p14:creationId xmlns:p14="http://schemas.microsoft.com/office/powerpoint/2010/main" val="15613014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ltLang="en-US" b="1" dirty="0" smtClean="0"/>
              <a:t>Detector time to alarm</a:t>
            </a:r>
          </a:p>
          <a:p>
            <a:endParaRPr lang="en-GB" altLang="en-US" b="1" dirty="0" smtClean="0"/>
          </a:p>
          <a:p>
            <a:r>
              <a:rPr lang="en-GB" altLang="en-US" dirty="0" smtClean="0"/>
              <a:t>It is important to understand that each make and model of fire detector has a time to alarm.  Further delays can come into play from the polling of the panel to the detector and also any additional programmed delays/configurations that can be added via the panel.</a:t>
            </a:r>
          </a:p>
          <a:p>
            <a:endParaRPr lang="en-GB" altLang="en-US" dirty="0" smtClean="0"/>
          </a:p>
          <a:p>
            <a:r>
              <a:rPr lang="en-GB" altLang="en-US" dirty="0" smtClean="0"/>
              <a:t>Time to alarm is particular important to be aware of for aerosol canister users (both handheld and dispenser).  Always follow instructions and take care not to over apply.</a:t>
            </a:r>
          </a:p>
          <a:p>
            <a:endParaRPr lang="en-GB" altLang="en-US" dirty="0" smtClean="0"/>
          </a:p>
          <a:p>
            <a:r>
              <a:rPr lang="en-GB" altLang="en-US" dirty="0" err="1" smtClean="0"/>
              <a:t>Multisensors</a:t>
            </a:r>
            <a:r>
              <a:rPr lang="en-GB" altLang="en-US" dirty="0" smtClean="0"/>
              <a:t> are looking for more than one fire like phenomena.  Applying just smoke to some </a:t>
            </a:r>
            <a:r>
              <a:rPr lang="en-GB" altLang="en-US" dirty="0" err="1" smtClean="0"/>
              <a:t>multisensors</a:t>
            </a:r>
            <a:r>
              <a:rPr lang="en-GB" altLang="en-US" dirty="0" smtClean="0"/>
              <a:t> will not activate an alarm.  Others will activate after a long delay (up to 2 </a:t>
            </a:r>
            <a:r>
              <a:rPr lang="en-GB" altLang="en-US" dirty="0" err="1" smtClean="0"/>
              <a:t>mins</a:t>
            </a:r>
            <a:r>
              <a:rPr lang="en-GB" altLang="en-US" dirty="0" smtClean="0"/>
              <a:t>)</a:t>
            </a:r>
          </a:p>
          <a:p>
            <a:endParaRPr lang="en-US"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4</a:t>
            </a:fld>
            <a:endParaRPr lang="en-GB" dirty="0"/>
          </a:p>
        </p:txBody>
      </p:sp>
    </p:spTree>
    <p:extLst>
      <p:ext uri="{BB962C8B-B14F-4D97-AF65-F5344CB8AC3E}">
        <p14:creationId xmlns:p14="http://schemas.microsoft.com/office/powerpoint/2010/main" val="1764891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defRPr/>
            </a:pPr>
            <a:r>
              <a:rPr lang="en-GB" altLang="en-US" b="1" dirty="0" smtClean="0"/>
              <a:t>CO Detectors </a:t>
            </a:r>
          </a:p>
          <a:p>
            <a:pPr eaLnBrk="1" hangingPunct="1">
              <a:defRPr/>
            </a:pPr>
            <a:r>
              <a:rPr lang="en-GB" altLang="en-US" dirty="0" smtClean="0"/>
              <a:t>Before we talk about testing CO fire detectors it is worth covering Carbon monoxide (CO) in more detail.</a:t>
            </a:r>
          </a:p>
          <a:p>
            <a:pPr eaLnBrk="1" hangingPunct="1">
              <a:defRPr/>
            </a:pPr>
            <a:endParaRPr lang="en-GB" altLang="en-US" dirty="0" smtClean="0"/>
          </a:p>
          <a:p>
            <a:pPr eaLnBrk="1" hangingPunct="1">
              <a:defRPr/>
            </a:pPr>
            <a:r>
              <a:rPr lang="en-GB" altLang="en-US" b="1" dirty="0" smtClean="0"/>
              <a:t>What is CO?</a:t>
            </a:r>
          </a:p>
          <a:p>
            <a:pPr eaLnBrk="1" hangingPunct="1">
              <a:defRPr/>
            </a:pPr>
            <a:r>
              <a:rPr lang="en-GB" altLang="en-US" dirty="0" smtClean="0"/>
              <a:t>Carbon monoxide (CO) is a colourless, odourless, tasteless, poisonous gas produced by incomplete burning of carbon-based fuels, including gas, oil, wood and coal. Carbon-based fuels are safe to use. It is only when the fuel does not burn properly that excess CO is produced, which is poisonous. When CO enters the body, it prevents the blood from bringing oxygen to cells, tissues, and organs.</a:t>
            </a:r>
          </a:p>
          <a:p>
            <a:pPr eaLnBrk="1" hangingPunct="1">
              <a:defRPr/>
            </a:pPr>
            <a:endParaRPr lang="en-GB" altLang="en-US" dirty="0" smtClean="0"/>
          </a:p>
          <a:p>
            <a:pPr eaLnBrk="1" hangingPunct="1">
              <a:defRPr/>
            </a:pPr>
            <a:r>
              <a:rPr lang="en-GB" altLang="en-US" b="1" dirty="0" smtClean="0"/>
              <a:t>CO Fire detectors</a:t>
            </a:r>
          </a:p>
          <a:p>
            <a:pPr eaLnBrk="1" hangingPunct="1">
              <a:defRPr/>
            </a:pPr>
            <a:r>
              <a:rPr lang="en-GB" altLang="en-US" dirty="0" smtClean="0"/>
              <a:t>CO detectors, if installed in the correct location, do help reduce false alarms. </a:t>
            </a:r>
          </a:p>
          <a:p>
            <a:pPr eaLnBrk="1" hangingPunct="1">
              <a:defRPr/>
            </a:pPr>
            <a:endParaRPr lang="en-GB" altLang="en-US" dirty="0" smtClean="0"/>
          </a:p>
          <a:p>
            <a:pPr eaLnBrk="1" hangingPunct="1">
              <a:defRPr/>
            </a:pPr>
            <a:r>
              <a:rPr lang="en-GB" altLang="en-US" b="1" dirty="0" smtClean="0"/>
              <a:t>CO Life safety alarms</a:t>
            </a:r>
          </a:p>
          <a:p>
            <a:pPr eaLnBrk="1" hangingPunct="1">
              <a:defRPr/>
            </a:pPr>
            <a:r>
              <a:rPr lang="en-GB" altLang="en-US" dirty="0" smtClean="0"/>
              <a:t>Carbon monoxide is a product of incomplete combustion of organic matter due to insufficient oxygen supply to enable complete oxidation to carbon dioxide (CO2). Carbon monoxide poisoning occurs after enough inhalation of CO.</a:t>
            </a:r>
          </a:p>
          <a:p>
            <a:pPr eaLnBrk="1" hangingPunct="1">
              <a:defRPr/>
            </a:pPr>
            <a:endParaRPr lang="en-GB" altLang="en-US" b="1" dirty="0" smtClean="0"/>
          </a:p>
          <a:p>
            <a:pPr eaLnBrk="1" hangingPunct="1">
              <a:defRPr/>
            </a:pPr>
            <a:r>
              <a:rPr lang="en-GB" altLang="en-US" dirty="0" smtClean="0"/>
              <a:t>You can't see it, taste it or smell it but CO can kill quickly without warning. According to the HSE statistics around 20 people die from CO poisoning caused by gas appliances and flues that have not been properly installed, maintained or that are poorly ventilated. Levels that do not kill can cause serious harm to health if breathed in over a long period. In extreme cases paralysis and brain damage can be caused as a result of prolonged exposure to CO. Increasing public understanding of the risks of CO poisoning and taking sensible precautions could dramatically reduce this risk.</a:t>
            </a:r>
          </a:p>
          <a:p>
            <a:pPr eaLnBrk="1" hangingPunct="1">
              <a:defRPr/>
            </a:pPr>
            <a:endParaRPr lang="en-GB" altLang="en-US" dirty="0" smtClean="0"/>
          </a:p>
          <a:p>
            <a:pPr eaLnBrk="1" hangingPunct="1">
              <a:defRPr/>
            </a:pPr>
            <a:r>
              <a:rPr lang="en-GB" altLang="en-US" dirty="0" smtClean="0"/>
              <a:t>Exposures at 100ppm or greater, can be dangerous to human health.</a:t>
            </a:r>
          </a:p>
          <a:p>
            <a:pPr eaLnBrk="1" hangingPunct="1">
              <a:defRPr/>
            </a:pPr>
            <a:endParaRPr lang="en-GB" altLang="en-US" dirty="0" smtClean="0"/>
          </a:p>
          <a:p>
            <a:pPr eaLnBrk="1" hangingPunct="1">
              <a:defRPr/>
            </a:pPr>
            <a:r>
              <a:rPr lang="en-GB" altLang="en-US" dirty="0" smtClean="0"/>
              <a:t>CO Life safety alarms are designed to detect and activate an alarm for different CO ppm for a given time.</a:t>
            </a:r>
          </a:p>
          <a:p>
            <a:pPr eaLnBrk="1" hangingPunct="1">
              <a:defRPr/>
            </a:pPr>
            <a:endParaRPr lang="en-GB" altLang="en-US" dirty="0" smtClean="0"/>
          </a:p>
          <a:p>
            <a:pPr>
              <a:defRPr/>
            </a:pPr>
            <a:r>
              <a:rPr lang="en-GB" altLang="en-US" dirty="0" smtClean="0"/>
              <a:t>CO Concentration/ppm and alarm times</a:t>
            </a:r>
          </a:p>
          <a:p>
            <a:pPr>
              <a:defRPr/>
            </a:pPr>
            <a:r>
              <a:rPr lang="en-GB" altLang="en-US" dirty="0" smtClean="0"/>
              <a:t>30ppm no alarm before 120 minutes</a:t>
            </a:r>
          </a:p>
          <a:p>
            <a:pPr>
              <a:defRPr/>
            </a:pPr>
            <a:r>
              <a:rPr lang="en-GB" altLang="en-US" dirty="0" smtClean="0"/>
              <a:t>50ppm no alarm before 60 minutes and alarm in less than 90 minutes</a:t>
            </a:r>
          </a:p>
          <a:p>
            <a:pPr>
              <a:defRPr/>
            </a:pPr>
            <a:r>
              <a:rPr lang="en-GB" altLang="en-US" dirty="0" smtClean="0"/>
              <a:t>100ppm no alarm before 10 minutes and alarm in less than 40 minutes</a:t>
            </a:r>
          </a:p>
          <a:p>
            <a:pPr>
              <a:defRPr/>
            </a:pPr>
            <a:r>
              <a:rPr lang="en-GB" altLang="en-US" dirty="0" smtClean="0"/>
              <a:t>300ppm alarm in less than 3 minutes</a:t>
            </a:r>
          </a:p>
          <a:p>
            <a:pPr eaLnBrk="1" hangingPunct="1">
              <a:defRPr/>
            </a:pPr>
            <a:endParaRPr lang="en-GB" altLang="en-US" dirty="0" smtClean="0"/>
          </a:p>
          <a:p>
            <a:pPr eaLnBrk="1" hangingPunct="1">
              <a:defRPr/>
            </a:pPr>
            <a:r>
              <a:rPr lang="en-GB" altLang="en-US" dirty="0" smtClean="0"/>
              <a:t>It is worth being aware that some of the carbon monoxide life safety gas alarms are one shot devices and use of an Solo C3 canister could make the detector inoperative after testing. Always check with the detector manufacturer for their recommendations </a:t>
            </a:r>
          </a:p>
          <a:p>
            <a:pPr eaLnBrk="1" hangingPunct="1">
              <a:defRPr/>
            </a:pPr>
            <a:endParaRPr lang="en-GB" altLang="en-US" dirty="0" smtClean="0"/>
          </a:p>
          <a:p>
            <a:pPr eaLnBrk="1" hangingPunct="1">
              <a:defRPr/>
            </a:pPr>
            <a:r>
              <a:rPr lang="en-GB" altLang="en-US" b="1" dirty="0" smtClean="0"/>
              <a:t>CO generation</a:t>
            </a:r>
          </a:p>
          <a:p>
            <a:pPr eaLnBrk="1" hangingPunct="1">
              <a:defRPr/>
            </a:pPr>
            <a:r>
              <a:rPr lang="en-GB" altLang="en-US" dirty="0" smtClean="0"/>
              <a:t>CO can be stored or generated on demand. Older technology relies on CO being stored in a aerosol canister and then released under the control of the user.  Although the concentration of stored CO is very low within an aerosol canister of CO test gas, concerns exist over storing CO due to potential health hazards around CO.  </a:t>
            </a:r>
            <a:r>
              <a:rPr lang="en-GB" altLang="en-US" dirty="0" err="1" smtClean="0"/>
              <a:t>Testifire</a:t>
            </a:r>
            <a:r>
              <a:rPr lang="en-GB" altLang="en-US" dirty="0" smtClean="0"/>
              <a:t> TC3 CO capsules overcome this fear as CO is only produced by </a:t>
            </a:r>
            <a:r>
              <a:rPr lang="en-GB" altLang="en-US" dirty="0" err="1" smtClean="0"/>
              <a:t>Testifire</a:t>
            </a:r>
            <a:r>
              <a:rPr lang="en-GB" altLang="en-US" dirty="0" smtClean="0"/>
              <a:t> as and when it is required and no CO is stored.</a:t>
            </a:r>
          </a:p>
          <a:p>
            <a:pPr eaLnBrk="1" hangingPunct="1">
              <a:defRPr/>
            </a:pPr>
            <a:endParaRPr lang="en-GB" altLang="en-US" dirty="0" smtClean="0"/>
          </a:p>
          <a:p>
            <a:pPr eaLnBrk="1" hangingPunct="1">
              <a:defRPr/>
            </a:pPr>
            <a:r>
              <a:rPr lang="en-GB" altLang="en-US" dirty="0" err="1" smtClean="0"/>
              <a:t>Testifire</a:t>
            </a:r>
            <a:r>
              <a:rPr lang="en-GB" altLang="en-US" dirty="0" smtClean="0"/>
              <a:t> generates CO, by heating a benign activated carbon cloth which is contained within a replaceable capsule plugged directly into the side of a CO-enabled </a:t>
            </a:r>
            <a:r>
              <a:rPr lang="en-GB" altLang="en-US" dirty="0" err="1" smtClean="0"/>
              <a:t>Testifire</a:t>
            </a:r>
            <a:r>
              <a:rPr lang="en-GB" altLang="en-US" dirty="0" smtClean="0"/>
              <a:t> unit (i.e. </a:t>
            </a:r>
            <a:r>
              <a:rPr lang="en-GB" altLang="en-US" dirty="0" err="1" smtClean="0"/>
              <a:t>Testifire</a:t>
            </a:r>
            <a:r>
              <a:rPr lang="en-GB" altLang="en-US" dirty="0" smtClean="0"/>
              <a:t> 2000 series).  </a:t>
            </a:r>
          </a:p>
          <a:p>
            <a:pPr eaLnBrk="1" hangingPunct="1">
              <a:defRPr/>
            </a:pPr>
            <a:r>
              <a:rPr lang="en-GB" altLang="en-US" dirty="0" smtClean="0"/>
              <a:t>This revolutionary method of CO production and delivery eliminates the need for CO to be stored and ensures CO is only produced when needed.</a:t>
            </a:r>
          </a:p>
          <a:p>
            <a:pPr eaLnBrk="1" hangingPunct="1">
              <a:defRPr/>
            </a:pPr>
            <a:endParaRPr lang="en-GB" altLang="en-US" dirty="0" smtClean="0"/>
          </a:p>
          <a:p>
            <a:pPr eaLnBrk="1" hangingPunct="1">
              <a:defRPr/>
            </a:pPr>
            <a:r>
              <a:rPr lang="en-GB" altLang="en-US" dirty="0" smtClean="0"/>
              <a:t>Genuine and non-flammable CO stimulus</a:t>
            </a:r>
          </a:p>
          <a:p>
            <a:pPr eaLnBrk="1" hangingPunct="1">
              <a:defRPr/>
            </a:pPr>
            <a:r>
              <a:rPr lang="en-GB" altLang="en-US" dirty="0" smtClean="0"/>
              <a:t>CO only produced during test activation </a:t>
            </a:r>
          </a:p>
          <a:p>
            <a:pPr eaLnBrk="1" hangingPunct="1">
              <a:defRPr/>
            </a:pPr>
            <a:r>
              <a:rPr lang="en-GB" altLang="en-US" dirty="0" smtClean="0"/>
              <a:t>Low, safe levels of CO generated only</a:t>
            </a:r>
          </a:p>
          <a:p>
            <a:pPr eaLnBrk="1" hangingPunct="1">
              <a:defRPr/>
            </a:pPr>
            <a:r>
              <a:rPr lang="en-GB" altLang="en-US" dirty="0" smtClean="0"/>
              <a:t>Multiple failsafe features eliminate risk of unwanted CO</a:t>
            </a:r>
          </a:p>
          <a:p>
            <a:pPr eaLnBrk="1" hangingPunct="1">
              <a:defRPr/>
            </a:pPr>
            <a:r>
              <a:rPr lang="en-GB" altLang="en-US" dirty="0" smtClean="0"/>
              <a:t>No CO stored or pressurised containers</a:t>
            </a:r>
          </a:p>
          <a:p>
            <a:pPr eaLnBrk="1" hangingPunct="1">
              <a:defRPr/>
            </a:pPr>
            <a:r>
              <a:rPr lang="en-GB" altLang="en-US" dirty="0" smtClean="0"/>
              <a:t>Efficient detector activation</a:t>
            </a:r>
          </a:p>
          <a:p>
            <a:pPr eaLnBrk="1" hangingPunct="1">
              <a:defRPr/>
            </a:pPr>
            <a:endParaRPr lang="en-GB" altLang="en-US" dirty="0" smtClean="0"/>
          </a:p>
          <a:p>
            <a:pPr eaLnBrk="1" hangingPunct="1">
              <a:defRPr/>
            </a:pPr>
            <a:r>
              <a:rPr lang="en-GB" altLang="en-US" b="1" dirty="0" smtClean="0"/>
              <a:t>CO levels ppm in fire detectors</a:t>
            </a:r>
          </a:p>
          <a:p>
            <a:pPr eaLnBrk="1" hangingPunct="1">
              <a:defRPr/>
            </a:pPr>
            <a:r>
              <a:rPr lang="en-GB" altLang="en-US" dirty="0" smtClean="0"/>
              <a:t>CO fire detectors typically activate between 40-100ppm (parts per million) </a:t>
            </a:r>
          </a:p>
          <a:p>
            <a:pPr eaLnBrk="1" hangingPunct="1">
              <a:defRPr/>
            </a:pPr>
            <a:endParaRPr lang="en-GB" altLang="en-US" dirty="0" smtClean="0"/>
          </a:p>
          <a:p>
            <a:pPr eaLnBrk="1" hangingPunct="1">
              <a:defRPr/>
            </a:pPr>
            <a:r>
              <a:rPr lang="en-GB" altLang="en-US" dirty="0" smtClean="0"/>
              <a:t>As we are concerned here with testing CO fire detectors the levels of CO are significantly low enough not be of concern or danger to life. </a:t>
            </a:r>
          </a:p>
          <a:p>
            <a:pPr eaLnBrk="1" hangingPunct="1">
              <a:defRPr/>
            </a:pPr>
            <a:endParaRPr lang="en-GB" altLang="en-US" dirty="0" smtClean="0"/>
          </a:p>
          <a:p>
            <a:pPr eaLnBrk="1" hangingPunct="1">
              <a:defRPr/>
            </a:pPr>
            <a:r>
              <a:rPr lang="en-GB" altLang="en-US" dirty="0" err="1" smtClean="0"/>
              <a:t>Testifire</a:t>
            </a:r>
            <a:r>
              <a:rPr lang="en-GB" altLang="en-US" dirty="0" smtClean="0"/>
              <a:t> produces approximately 100ppm of CO within the cup.  This is a sufficient level to test the CO sensors within all known CO and </a:t>
            </a:r>
            <a:r>
              <a:rPr lang="en-GB" altLang="en-US" dirty="0" err="1" smtClean="0"/>
              <a:t>multisensor</a:t>
            </a:r>
            <a:r>
              <a:rPr lang="en-GB" altLang="en-US" dirty="0" smtClean="0"/>
              <a:t> fire detectors on the market.</a:t>
            </a:r>
          </a:p>
          <a:p>
            <a:pPr eaLnBrk="1" hangingPunct="1">
              <a:defRPr/>
            </a:pPr>
            <a:endParaRPr lang="en-GB" altLang="en-US" dirty="0" smtClean="0"/>
          </a:p>
          <a:p>
            <a:pPr eaLnBrk="1" hangingPunct="1">
              <a:defRPr/>
            </a:pPr>
            <a:r>
              <a:rPr lang="en-GB" altLang="en-US" b="1" dirty="0" smtClean="0"/>
              <a:t>Time to alarm</a:t>
            </a:r>
          </a:p>
          <a:p>
            <a:pPr eaLnBrk="1" hangingPunct="1">
              <a:defRPr/>
            </a:pPr>
            <a:r>
              <a:rPr lang="en-GB" altLang="en-US" dirty="0" smtClean="0"/>
              <a:t>As with heat and smoke detectors, the time to alarm is controlled by inbuilt delay; system wiring a panel configuration.  As previously mention CO life safety alarms can take longer to activate if 300ppm of CO is maintained during a test.</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5</a:t>
            </a:fld>
            <a:endParaRPr lang="en-GB" dirty="0"/>
          </a:p>
        </p:txBody>
      </p:sp>
    </p:spTree>
    <p:extLst>
      <p:ext uri="{BB962C8B-B14F-4D97-AF65-F5344CB8AC3E}">
        <p14:creationId xmlns:p14="http://schemas.microsoft.com/office/powerpoint/2010/main" val="3120930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smtClean="0"/>
              <a:t>Flammable or explosive environments</a:t>
            </a:r>
          </a:p>
          <a:p>
            <a:r>
              <a:rPr lang="en-GB" dirty="0" smtClean="0"/>
              <a:t>None of our products have been risk assessed or evaluated for use in such environments. We are aware that some end users carry out their own risk assessments and have used our products in such environments. It is an extremely costly process to make products for use in these environments, this is the main reason why our products have not been adapted to test these type of heat detectors.</a:t>
            </a:r>
          </a:p>
          <a:p>
            <a:endParaRPr lang="en-GB" dirty="0" smtClean="0"/>
          </a:p>
          <a:p>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6</a:t>
            </a:fld>
            <a:endParaRPr lang="en-GB" dirty="0"/>
          </a:p>
        </p:txBody>
      </p:sp>
    </p:spTree>
    <p:extLst>
      <p:ext uri="{BB962C8B-B14F-4D97-AF65-F5344CB8AC3E}">
        <p14:creationId xmlns:p14="http://schemas.microsoft.com/office/powerpoint/2010/main" val="1280931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70" eaLnBrk="0" hangingPunct="0"/>
            <a:r>
              <a:rPr lang="en-GB" b="1" dirty="0" smtClean="0"/>
              <a:t>Testing in Flammable and Explosive Environments</a:t>
            </a:r>
          </a:p>
          <a:p>
            <a:pPr eaLnBrk="0" hangingPunct="0"/>
            <a:endParaRPr lang="en-GB" dirty="0" smtClean="0"/>
          </a:p>
          <a:p>
            <a:pPr eaLnBrk="0" hangingPunct="0"/>
            <a:r>
              <a:rPr lang="en-GB" dirty="0" smtClean="0"/>
              <a:t>None of our products have been risk assessed or evaluated for use in ATEX Areas.</a:t>
            </a:r>
          </a:p>
          <a:p>
            <a:pPr eaLnBrk="0" hangingPunct="0"/>
            <a:endParaRPr lang="en-GB" dirty="0" smtClean="0"/>
          </a:p>
          <a:p>
            <a:pPr eaLnBrk="0" hangingPunct="0"/>
            <a:r>
              <a:rPr lang="en-GB" b="1" dirty="0" smtClean="0"/>
              <a:t>Fire Risk Assessment for ATEX environments</a:t>
            </a:r>
            <a:endParaRPr lang="en-GB" dirty="0" smtClean="0"/>
          </a:p>
          <a:p>
            <a:pPr eaLnBrk="0" hangingPunct="0"/>
            <a:r>
              <a:rPr lang="en-GB" dirty="0" smtClean="0"/>
              <a:t>Fire Risk Assessment (FRA) of ATEX environments should be completed by a competent person and should document the areas where Intrinsically Safe (IS) fire detectors have been installed in the premises. It is recommended that the FRA also documents the need for a special testing procedure to be followed to enable functional testing of the Intrinsically Safe fire detectors in a safe manner.</a:t>
            </a:r>
          </a:p>
          <a:p>
            <a:pPr eaLnBrk="0" hangingPunct="0"/>
            <a:r>
              <a:rPr lang="en-GB" dirty="0" smtClean="0"/>
              <a:t>This may involve decommissioning or removing ATEX hazards from the area to make it safe for the testing to be carried out in-situ.</a:t>
            </a:r>
          </a:p>
          <a:p>
            <a:pPr eaLnBrk="0" hangingPunct="0"/>
            <a:r>
              <a:rPr lang="en-GB" dirty="0" smtClean="0"/>
              <a:t>If it is not practical to remove ATEX hazards, this would mean that testing in the installed location will not be possible.  </a:t>
            </a:r>
            <a:r>
              <a:rPr lang="en-GB" dirty="0" err="1" smtClean="0"/>
              <a:t>Detectortesters</a:t>
            </a:r>
            <a:r>
              <a:rPr lang="en-GB" dirty="0" smtClean="0"/>
              <a:t> would recommend the removal of the IS fire detectors from the ATEX environment for testing in a non-ATEX environment.</a:t>
            </a:r>
          </a:p>
          <a:p>
            <a:pPr eaLnBrk="0" hangingPunct="0"/>
            <a:r>
              <a:rPr lang="en-GB" dirty="0" smtClean="0"/>
              <a:t>This would be against the recommendation in section 45of BS5839:1 2017.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7</a:t>
            </a:fld>
            <a:endParaRPr lang="en-GB" dirty="0"/>
          </a:p>
        </p:txBody>
      </p:sp>
    </p:spTree>
    <p:extLst>
      <p:ext uri="{BB962C8B-B14F-4D97-AF65-F5344CB8AC3E}">
        <p14:creationId xmlns:p14="http://schemas.microsoft.com/office/powerpoint/2010/main" val="1972631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b="1" dirty="0" smtClean="0"/>
              <a:t>Inspection of equipment</a:t>
            </a:r>
          </a:p>
          <a:p>
            <a:pPr eaLnBrk="1" hangingPunct="1"/>
            <a:r>
              <a:rPr lang="en-US" altLang="en-US" i="1" dirty="0" smtClean="0"/>
              <a:t>Technically speaking, our test equipment is not classified as height access equipment as feet are on the floor.  However, it is deemed best practice to give the same level of care when inspecting kit to avoid drops or accidents.</a:t>
            </a:r>
            <a:endParaRPr lang="en-GB" altLang="en-US" b="1" dirty="0" smtClean="0"/>
          </a:p>
          <a:p>
            <a:pPr eaLnBrk="1" hangingPunct="1"/>
            <a:endParaRPr lang="en-GB" altLang="en-US" b="1" dirty="0" smtClean="0"/>
          </a:p>
          <a:p>
            <a:pPr eaLnBrk="1" hangingPunct="1"/>
            <a:r>
              <a:rPr lang="en-GB" altLang="en-US" dirty="0" smtClean="0"/>
              <a:t>Solo poles should always be inspected before and after use to make sure that no damage is encountered.</a:t>
            </a:r>
          </a:p>
          <a:p>
            <a:pPr eaLnBrk="1" hangingPunct="1"/>
            <a:endParaRPr lang="en-GB" altLang="en-US" dirty="0" smtClean="0"/>
          </a:p>
          <a:p>
            <a:pPr eaLnBrk="1" hangingPunct="1"/>
            <a:r>
              <a:rPr lang="en-GB" altLang="en-US" dirty="0" smtClean="0"/>
              <a:t>You need to make sure that your test equipment is in good working order and is not damaged or modified in anyway.</a:t>
            </a:r>
          </a:p>
          <a:p>
            <a:pPr eaLnBrk="1" hangingPunct="1"/>
            <a:endParaRPr lang="en-GB" altLang="en-US" dirty="0" smtClean="0"/>
          </a:p>
          <a:p>
            <a:pPr eaLnBrk="1" hangingPunct="1"/>
            <a:r>
              <a:rPr lang="en-GB" altLang="en-US" dirty="0" smtClean="0"/>
              <a:t>Check –</a:t>
            </a:r>
          </a:p>
          <a:p>
            <a:pPr marL="171426" indent="-171426">
              <a:buFont typeface="Arial" panose="020B0604020202020204" pitchFamily="34" charset="0"/>
              <a:buChar char="•"/>
            </a:pPr>
            <a:r>
              <a:rPr lang="en-GB" altLang="en-US" dirty="0" smtClean="0"/>
              <a:t>Locking buttons to make sure they are not damaged; dirty and engage correctly</a:t>
            </a:r>
          </a:p>
          <a:p>
            <a:pPr marL="171426" indent="-171426">
              <a:buFont typeface="Arial" panose="020B0604020202020204" pitchFamily="34" charset="0"/>
              <a:buChar char="•"/>
            </a:pPr>
            <a:r>
              <a:rPr lang="en-GB" altLang="en-US" dirty="0" smtClean="0"/>
              <a:t>Check the length of the pole for signs of damage</a:t>
            </a:r>
          </a:p>
          <a:p>
            <a:pPr marL="171426" indent="-171426">
              <a:buFont typeface="Arial" panose="020B0604020202020204" pitchFamily="34" charset="0"/>
              <a:buChar char="•"/>
            </a:pPr>
            <a:r>
              <a:rPr lang="en-GB" altLang="en-US" dirty="0" smtClean="0"/>
              <a:t>Make sure that telescopic poles have the rubber foot fitted.  If missing.</a:t>
            </a:r>
          </a:p>
          <a:p>
            <a:pPr marL="171426" indent="-171426">
              <a:buFont typeface="Arial" panose="020B0604020202020204" pitchFamily="34" charset="0"/>
              <a:buChar char="•"/>
            </a:pPr>
            <a:endParaRPr lang="en-GB" altLang="en-US" dirty="0" smtClean="0"/>
          </a:p>
          <a:p>
            <a:pPr marL="171426" indent="-171426">
              <a:buFont typeface="Arial" panose="020B0604020202020204" pitchFamily="34" charset="0"/>
              <a:buChar char="•"/>
            </a:pPr>
            <a:r>
              <a:rPr lang="en-GB" altLang="en-US" dirty="0" smtClean="0"/>
              <a:t>Testers</a:t>
            </a:r>
            <a:r>
              <a:rPr lang="en-GB" altLang="en-US" baseline="0" dirty="0" smtClean="0"/>
              <a:t> and removal tools should also be inspected as damaged equipment could be the cause of an accident.</a:t>
            </a:r>
            <a:endParaRPr lang="en-GB" altLang="en-US" dirty="0" smtClean="0"/>
          </a:p>
          <a:p>
            <a:endParaRPr lang="en-US" altLang="en-US"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8</a:t>
            </a:fld>
            <a:endParaRPr lang="en-GB" dirty="0"/>
          </a:p>
        </p:txBody>
      </p:sp>
    </p:spTree>
    <p:extLst>
      <p:ext uri="{BB962C8B-B14F-4D97-AF65-F5344CB8AC3E}">
        <p14:creationId xmlns:p14="http://schemas.microsoft.com/office/powerpoint/2010/main" val="236743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GB" altLang="en-US" b="1" dirty="0" smtClean="0"/>
              <a:t>Looking after your pole</a:t>
            </a:r>
          </a:p>
          <a:p>
            <a:pPr eaLnBrk="1" hangingPunct="1"/>
            <a:endParaRPr lang="en-GB" altLang="en-US" b="1" dirty="0" smtClean="0"/>
          </a:p>
          <a:p>
            <a:pPr eaLnBrk="1" hangingPunct="1"/>
            <a:r>
              <a:rPr lang="en-GB" altLang="en-US" b="1" dirty="0" smtClean="0"/>
              <a:t>Take care of kit</a:t>
            </a:r>
          </a:p>
          <a:p>
            <a:pPr eaLnBrk="1" hangingPunct="1"/>
            <a:r>
              <a:rPr lang="en-GB" altLang="en-US" dirty="0" smtClean="0"/>
              <a:t>Always return poles to the protective Solo 602 pole bag when the poles are not in use</a:t>
            </a:r>
          </a:p>
          <a:p>
            <a:pPr eaLnBrk="1" hangingPunct="1"/>
            <a:endParaRPr lang="en-GB" altLang="en-US" dirty="0" smtClean="0"/>
          </a:p>
          <a:p>
            <a:pPr eaLnBrk="1" hangingPunct="1"/>
            <a:r>
              <a:rPr lang="en-GB" altLang="en-US" dirty="0" smtClean="0"/>
              <a:t>Do not leave extend poles unattended or in a way that could cause a trip hazard.</a:t>
            </a:r>
          </a:p>
          <a:p>
            <a:pPr eaLnBrk="1" hangingPunct="1"/>
            <a:endParaRPr lang="en-GB" altLang="en-US" dirty="0" smtClean="0"/>
          </a:p>
          <a:p>
            <a:pPr eaLnBrk="1" hangingPunct="1"/>
            <a:r>
              <a:rPr lang="en-GB" altLang="en-US" b="1" dirty="0" smtClean="0"/>
              <a:t>Cleaning</a:t>
            </a:r>
          </a:p>
          <a:p>
            <a:pPr eaLnBrk="1" hangingPunct="1"/>
            <a:r>
              <a:rPr lang="en-GB" altLang="en-US" dirty="0" smtClean="0"/>
              <a:t>Most kit requires some daily attention to keep it in good condition.</a:t>
            </a:r>
          </a:p>
          <a:p>
            <a:pPr eaLnBrk="1" hangingPunct="1"/>
            <a:r>
              <a:rPr lang="en-GB" altLang="en-US" dirty="0" smtClean="0"/>
              <a:t>Wiping with a damp cloth is recommended</a:t>
            </a:r>
          </a:p>
          <a:p>
            <a:pPr eaLnBrk="1" hangingPunct="1"/>
            <a:endParaRPr lang="en-GB" altLang="en-US" dirty="0" smtClean="0"/>
          </a:p>
          <a:p>
            <a:pPr eaLnBrk="1" hangingPunct="1"/>
            <a:r>
              <a:rPr lang="en-GB" altLang="en-US" dirty="0" smtClean="0"/>
              <a:t>Check locking buttons to make sure that they engage correctly.</a:t>
            </a:r>
          </a:p>
          <a:p>
            <a:pPr eaLnBrk="1" hangingPunct="1"/>
            <a:endParaRPr lang="en-GB" altLang="en-US" dirty="0" smtClean="0"/>
          </a:p>
          <a:p>
            <a:pPr eaLnBrk="1" hangingPunct="1"/>
            <a:r>
              <a:rPr lang="en-GB" altLang="en-US" b="1" dirty="0" smtClean="0"/>
              <a:t>Use protective bags when not in use</a:t>
            </a:r>
          </a:p>
          <a:p>
            <a:pPr eaLnBrk="1" hangingPunct="1"/>
            <a:endParaRPr lang="en-GB" altLang="en-US" b="1" dirty="0" smtClean="0"/>
          </a:p>
          <a:p>
            <a:pPr eaLnBrk="1" hangingPunct="1"/>
            <a:r>
              <a:rPr lang="en-GB" altLang="en-US" dirty="0" smtClean="0"/>
              <a:t>Do not cause a trip hazard by leaving kit around!</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9</a:t>
            </a:fld>
            <a:endParaRPr lang="en-GB" dirty="0"/>
          </a:p>
        </p:txBody>
      </p:sp>
    </p:spTree>
    <p:extLst>
      <p:ext uri="{BB962C8B-B14F-4D97-AF65-F5344CB8AC3E}">
        <p14:creationId xmlns:p14="http://schemas.microsoft.com/office/powerpoint/2010/main" val="33675242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smtClean="0">
                <a:solidFill>
                  <a:schemeClr val="tx1"/>
                </a:solidFill>
                <a:effectLst/>
                <a:latin typeface="Lato" panose="020F0502020204030203" pitchFamily="34" charset="0"/>
                <a:ea typeface="+mn-ea"/>
                <a:cs typeface="+mn-cs"/>
              </a:rPr>
              <a:t>That concludes this section…  </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If you want to know more about our products, please see the </a:t>
            </a:r>
            <a:r>
              <a:rPr lang="en-GB" sz="1200" kern="1200" dirty="0" err="1" smtClean="0">
                <a:solidFill>
                  <a:schemeClr val="tx1"/>
                </a:solidFill>
                <a:effectLst/>
                <a:latin typeface="Lato" panose="020F0502020204030203" pitchFamily="34" charset="0"/>
                <a:ea typeface="+mn-ea"/>
                <a:cs typeface="+mn-cs"/>
              </a:rPr>
              <a:t>detectortesters</a:t>
            </a:r>
            <a:r>
              <a:rPr lang="en-GB" sz="1200" kern="1200" dirty="0" smtClean="0">
                <a:solidFill>
                  <a:schemeClr val="tx1"/>
                </a:solidFill>
                <a:effectLst/>
                <a:latin typeface="Lato" panose="020F0502020204030203" pitchFamily="34" charset="0"/>
                <a:ea typeface="+mn-ea"/>
                <a:cs typeface="+mn-cs"/>
              </a:rPr>
              <a:t> website or alternatively check out some of our product videos on YouTube.</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We also have other training courses available on our website.</a:t>
            </a:r>
          </a:p>
          <a:p>
            <a:r>
              <a:rPr lang="en-GB" sz="1200" kern="1200" dirty="0" smtClean="0">
                <a:solidFill>
                  <a:schemeClr val="tx1"/>
                </a:solidFill>
                <a:effectLst/>
                <a:latin typeface="Lato" panose="020F0502020204030203" pitchFamily="34" charset="0"/>
                <a:ea typeface="+mn-ea"/>
                <a:cs typeface="+mn-cs"/>
              </a:rPr>
              <a:t> </a:t>
            </a:r>
          </a:p>
          <a:p>
            <a:r>
              <a:rPr lang="en-GB" sz="1200" kern="1200" dirty="0" smtClean="0">
                <a:solidFill>
                  <a:schemeClr val="tx1"/>
                </a:solidFill>
                <a:effectLst/>
                <a:latin typeface="Lato" panose="020F0502020204030203" pitchFamily="34" charset="0"/>
                <a:ea typeface="+mn-ea"/>
                <a:cs typeface="+mn-cs"/>
              </a:rPr>
              <a:t>Look forward to you joining me on the next section</a:t>
            </a:r>
          </a:p>
          <a:p>
            <a:endParaRPr lang="en-GB" dirty="0"/>
          </a:p>
        </p:txBody>
      </p:sp>
      <p:sp>
        <p:nvSpPr>
          <p:cNvPr id="4" name="Slide Number Placeholder 3"/>
          <p:cNvSpPr>
            <a:spLocks noGrp="1"/>
          </p:cNvSpPr>
          <p:nvPr>
            <p:ph type="sldNum" sz="quarter" idx="10"/>
          </p:nvPr>
        </p:nvSpPr>
        <p:spPr/>
        <p:txBody>
          <a:bodyPr/>
          <a:lstStyle/>
          <a:p>
            <a:fld id="{B973AE43-65D9-42AB-8012-8BCF89C4427C}" type="slidenum">
              <a:rPr lang="en-GB" smtClean="0"/>
              <a:pPr/>
              <a:t>11</a:t>
            </a:fld>
            <a:endParaRPr lang="en-GB" dirty="0"/>
          </a:p>
        </p:txBody>
      </p:sp>
    </p:spTree>
    <p:extLst>
      <p:ext uri="{BB962C8B-B14F-4D97-AF65-F5344CB8AC3E}">
        <p14:creationId xmlns:p14="http://schemas.microsoft.com/office/powerpoint/2010/main" val="19432739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626630289"/>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57560444"/>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Lato" panose="020F050202020403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Lato" panose="020F050202020403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Lato" panose="020F050202020403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Lato" panose="020F050202020403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Lato" panose="020F050202020403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microsoft.com/office/2007/relationships/hdphoto" Target="../media/hdphoto8.wdp"/><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slideLayout" Target="../slideLayouts/slideLayout1.xml"/><Relationship Id="rId7" Type="http://schemas.microsoft.com/office/2007/relationships/hdphoto" Target="../media/hdphoto9.wdp"/><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notesSlide" Target="../notesSlides/notesSlide9.xml"/><Relationship Id="rId9"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5.png"/><Relationship Id="rId5" Type="http://schemas.microsoft.com/office/2007/relationships/hdphoto" Target="../media/hdphoto2.wdp"/><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1.xml"/><Relationship Id="rId7" Type="http://schemas.openxmlformats.org/officeDocument/2006/relationships/image" Target="../media/image8.png"/><Relationship Id="rId2" Type="http://schemas.openxmlformats.org/officeDocument/2006/relationships/audio" Target="../media/media3.m4a"/><Relationship Id="rId1" Type="http://schemas.microsoft.com/office/2007/relationships/media" Target="../media/media3.m4a"/><Relationship Id="rId6" Type="http://schemas.microsoft.com/office/2007/relationships/hdphoto" Target="../media/hdphoto3.wdp"/><Relationship Id="rId5" Type="http://schemas.openxmlformats.org/officeDocument/2006/relationships/image" Target="../media/image7.png"/><Relationship Id="rId4" Type="http://schemas.openxmlformats.org/officeDocument/2006/relationships/notesSlide" Target="../notesSlides/notesSlide2.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2.png"/><Relationship Id="rId2" Type="http://schemas.openxmlformats.org/officeDocument/2006/relationships/audio" Target="../media/media4.m4a"/><Relationship Id="rId1" Type="http://schemas.microsoft.com/office/2007/relationships/media" Target="../media/media4.m4a"/><Relationship Id="rId6" Type="http://schemas.microsoft.com/office/2007/relationships/hdphoto" Target="../media/hdphoto4.wdp"/><Relationship Id="rId5" Type="http://schemas.openxmlformats.org/officeDocument/2006/relationships/image" Target="../media/image9.png"/><Relationship Id="rId4" Type="http://schemas.openxmlformats.org/officeDocument/2006/relationships/notesSlide" Target="../notesSlides/notesSlide3.xml"/></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microsoft.com/office/2007/relationships/hdphoto" Target="../media/hdphoto5.wdp"/><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6.png"/><Relationship Id="rId2" Type="http://schemas.openxmlformats.org/officeDocument/2006/relationships/audio" Target="../media/media6.m4a"/><Relationship Id="rId1" Type="http://schemas.microsoft.com/office/2007/relationships/media" Target="../media/media6.m4a"/><Relationship Id="rId6" Type="http://schemas.microsoft.com/office/2007/relationships/hdphoto" Target="../media/hdphoto6.wdp"/><Relationship Id="rId5" Type="http://schemas.openxmlformats.org/officeDocument/2006/relationships/image" Target="../media/image11.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microsoft.com/office/2007/relationships/hdphoto" Target="../media/hdphoto7.wdp"/><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image" Target="../media/image14.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p:cNvSpPr/>
          <p:nvPr/>
        </p:nvSpPr>
        <p:spPr bwMode="auto">
          <a:xfrm>
            <a:off x="0" y="0"/>
            <a:ext cx="12192000" cy="6858000"/>
          </a:xfrm>
          <a:prstGeom prst="rect">
            <a:avLst/>
          </a:prstGeom>
          <a:blipFill dpi="0" rotWithShape="1">
            <a:blip r:embed="rId5" cstate="print">
              <a:duotone>
                <a:schemeClr val="accent3">
                  <a:shade val="45000"/>
                  <a:satMod val="135000"/>
                </a:schemeClr>
                <a:prstClr val="white"/>
              </a:duotone>
              <a:extLst>
                <a:ext uri="{BEBA8EAE-BF5A-486C-A8C5-ECC9F3942E4B}">
                  <a14:imgProps xmlns:a14="http://schemas.microsoft.com/office/drawing/2010/main">
                    <a14:imgLayer r:embed="rId6">
                      <a14:imgEffect>
                        <a14:artisticBlur/>
                      </a14:imgEffect>
                      <a14:imgEffect>
                        <a14:saturation sat="0"/>
                      </a14:imgEffect>
                    </a14:imgLayer>
                  </a14:imgProps>
                </a:ext>
                <a:ext uri="{28A0092B-C50C-407E-A947-70E740481C1C}">
                  <a14:useLocalDpi xmlns:a14="http://schemas.microsoft.com/office/drawing/2010/main" val="0"/>
                </a:ext>
              </a:extLst>
            </a:blip>
            <a:srcRect/>
            <a:stretch>
              <a:fillRect l="-791" t="-17724" r="-793" b="-17722"/>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Rectangle 25"/>
          <p:cNvSpPr/>
          <p:nvPr/>
        </p:nvSpPr>
        <p:spPr bwMode="auto">
          <a:xfrm>
            <a:off x="568689"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7" name="Rectangle 26"/>
          <p:cNvSpPr/>
          <p:nvPr/>
        </p:nvSpPr>
        <p:spPr bwMode="auto">
          <a:xfrm>
            <a:off x="2414446"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8" name="Rectangle 27"/>
          <p:cNvSpPr/>
          <p:nvPr/>
        </p:nvSpPr>
        <p:spPr bwMode="auto">
          <a:xfrm>
            <a:off x="4268454" y="170970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9" name="Rectangle 28"/>
          <p:cNvSpPr/>
          <p:nvPr/>
        </p:nvSpPr>
        <p:spPr bwMode="auto">
          <a:xfrm>
            <a:off x="612246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0" name="Rectangle 29"/>
          <p:cNvSpPr/>
          <p:nvPr/>
        </p:nvSpPr>
        <p:spPr bwMode="auto">
          <a:xfrm>
            <a:off x="798128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1" name="Rectangle 30"/>
          <p:cNvSpPr/>
          <p:nvPr/>
        </p:nvSpPr>
        <p:spPr bwMode="auto">
          <a:xfrm>
            <a:off x="9840102" y="1717904"/>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2" name="Rectangle 31"/>
          <p:cNvSpPr/>
          <p:nvPr/>
        </p:nvSpPr>
        <p:spPr bwMode="auto">
          <a:xfrm>
            <a:off x="568689"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3" name="Rectangle 32"/>
          <p:cNvSpPr/>
          <p:nvPr/>
        </p:nvSpPr>
        <p:spPr bwMode="auto">
          <a:xfrm>
            <a:off x="2414446"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4" name="Rectangle 33"/>
          <p:cNvSpPr/>
          <p:nvPr/>
        </p:nvSpPr>
        <p:spPr bwMode="auto">
          <a:xfrm>
            <a:off x="4268454" y="3571206"/>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5" name="Rectangle 34"/>
          <p:cNvSpPr/>
          <p:nvPr/>
        </p:nvSpPr>
        <p:spPr bwMode="auto">
          <a:xfrm>
            <a:off x="612246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6" name="Rectangle 35"/>
          <p:cNvSpPr/>
          <p:nvPr/>
        </p:nvSpPr>
        <p:spPr bwMode="auto">
          <a:xfrm>
            <a:off x="7981282"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7" name="Rectangle 36"/>
          <p:cNvSpPr/>
          <p:nvPr/>
        </p:nvSpPr>
        <p:spPr bwMode="auto">
          <a:xfrm>
            <a:off x="9835290" y="3579410"/>
            <a:ext cx="1801084" cy="1801084"/>
          </a:xfrm>
          <a:prstGeom prst="rect">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8" name="Rectangle 37"/>
          <p:cNvSpPr/>
          <p:nvPr/>
        </p:nvSpPr>
        <p:spPr bwMode="auto">
          <a:xfrm>
            <a:off x="8621486" y="566947"/>
            <a:ext cx="3002470" cy="608707"/>
          </a:xfrm>
          <a:prstGeom prst="rect">
            <a:avLst/>
          </a:prstGeom>
          <a:noFill/>
          <a:ln w="57150" cap="flat" cmpd="sng" algn="ctr">
            <a:solidFill>
              <a:srgbClr val="DA291C"/>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9" name="TextBox 38"/>
          <p:cNvSpPr txBox="1"/>
          <p:nvPr/>
        </p:nvSpPr>
        <p:spPr>
          <a:xfrm>
            <a:off x="8093365" y="671451"/>
            <a:ext cx="3393923" cy="400110"/>
          </a:xfrm>
          <a:prstGeom prst="rect">
            <a:avLst/>
          </a:prstGeom>
          <a:noFill/>
        </p:spPr>
        <p:txBody>
          <a:bodyPr wrap="square" rtlCol="0">
            <a:spAutoFit/>
          </a:bodyPr>
          <a:lstStyle/>
          <a:p>
            <a:pPr algn="r"/>
            <a:r>
              <a:rPr lang="en-GB" sz="2000" b="1" i="1" spc="-150" dirty="0" smtClean="0">
                <a:solidFill>
                  <a:schemeClr val="bg2">
                    <a:lumMod val="10000"/>
                  </a:schemeClr>
                </a:solidFill>
                <a:latin typeface="Futura Md BT" panose="020B0602020204020303" pitchFamily="34" charset="0"/>
              </a:rPr>
              <a:t>COURSE OVERVIEW</a:t>
            </a:r>
            <a:endParaRPr lang="en-GB" sz="2000" b="1" i="1" spc="-150" dirty="0">
              <a:solidFill>
                <a:schemeClr val="bg2">
                  <a:lumMod val="10000"/>
                </a:schemeClr>
              </a:solidFill>
              <a:latin typeface="Futura Md BT" panose="020B0602020204020303" pitchFamily="34" charset="0"/>
            </a:endParaRPr>
          </a:p>
        </p:txBody>
      </p:sp>
      <p:sp>
        <p:nvSpPr>
          <p:cNvPr id="40" name="TextBox 39"/>
          <p:cNvSpPr txBox="1"/>
          <p:nvPr/>
        </p:nvSpPr>
        <p:spPr>
          <a:xfrm>
            <a:off x="765053" y="1855999"/>
            <a:ext cx="681199"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1</a:t>
            </a:r>
            <a:endParaRPr lang="en-GB" sz="4400" b="1" i="1" spc="-150" dirty="0">
              <a:solidFill>
                <a:schemeClr val="bg1">
                  <a:lumMod val="65000"/>
                </a:schemeClr>
              </a:solidFill>
              <a:latin typeface="Futura Md BT" panose="020B0602020204020303" pitchFamily="34" charset="0"/>
            </a:endParaRPr>
          </a:p>
        </p:txBody>
      </p:sp>
      <p:sp>
        <p:nvSpPr>
          <p:cNvPr id="41" name="TextBox 40"/>
          <p:cNvSpPr txBox="1"/>
          <p:nvPr/>
        </p:nvSpPr>
        <p:spPr>
          <a:xfrm>
            <a:off x="747515" y="2610242"/>
            <a:ext cx="1778226" cy="523220"/>
          </a:xfrm>
          <a:prstGeom prst="rect">
            <a:avLst/>
          </a:prstGeom>
          <a:noFill/>
        </p:spPr>
        <p:txBody>
          <a:bodyPr wrap="square" rtlCol="0">
            <a:spAutoFit/>
          </a:bodyPr>
          <a:lstStyle/>
          <a:p>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Competency &amp; </a:t>
            </a:r>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Responsibility</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2" name="TextBox 41"/>
          <p:cNvSpPr txBox="1"/>
          <p:nvPr/>
        </p:nvSpPr>
        <p:spPr>
          <a:xfrm>
            <a:off x="2586912"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2</a:t>
            </a:r>
            <a:endParaRPr lang="en-GB" sz="4400" b="1" i="1" spc="-150" dirty="0">
              <a:solidFill>
                <a:schemeClr val="bg1">
                  <a:lumMod val="65000"/>
                </a:schemeClr>
              </a:solidFill>
              <a:latin typeface="Futura Md BT" panose="020B0602020204020303" pitchFamily="34" charset="0"/>
            </a:endParaRPr>
          </a:p>
        </p:txBody>
      </p:sp>
      <p:sp>
        <p:nvSpPr>
          <p:cNvPr id="43" name="TextBox 42"/>
          <p:cNvSpPr txBox="1"/>
          <p:nvPr/>
        </p:nvSpPr>
        <p:spPr>
          <a:xfrm>
            <a:off x="2497909" y="2610242"/>
            <a:ext cx="1643529" cy="523220"/>
          </a:xfrm>
          <a:prstGeom prst="rect">
            <a:avLst/>
          </a:prstGeom>
          <a:noFill/>
        </p:spPr>
        <p:txBody>
          <a:bodyPr wrap="square" rtlCol="0">
            <a:spAutoFit/>
          </a:bodyPr>
          <a:lstStyle/>
          <a:p>
            <a:pPr>
              <a:defRPr/>
            </a:pPr>
            <a:r>
              <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British Standards &amp; Best Practice</a:t>
            </a:r>
          </a:p>
        </p:txBody>
      </p:sp>
      <p:sp>
        <p:nvSpPr>
          <p:cNvPr id="44" name="TextBox 43"/>
          <p:cNvSpPr txBox="1"/>
          <p:nvPr/>
        </p:nvSpPr>
        <p:spPr>
          <a:xfrm>
            <a:off x="4467698" y="1861955"/>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3</a:t>
            </a:r>
            <a:endParaRPr lang="en-GB" sz="4400" b="1" i="1" spc="-150" dirty="0">
              <a:solidFill>
                <a:schemeClr val="bg1">
                  <a:lumMod val="65000"/>
                </a:schemeClr>
              </a:solidFill>
              <a:latin typeface="Futura Md BT" panose="020B0602020204020303" pitchFamily="34" charset="0"/>
            </a:endParaRPr>
          </a:p>
        </p:txBody>
      </p:sp>
      <p:sp>
        <p:nvSpPr>
          <p:cNvPr id="45" name="TextBox 44"/>
          <p:cNvSpPr txBox="1"/>
          <p:nvPr/>
        </p:nvSpPr>
        <p:spPr>
          <a:xfrm>
            <a:off x="4467698" y="2609581"/>
            <a:ext cx="1931117" cy="307777"/>
          </a:xfrm>
          <a:prstGeom prst="rect">
            <a:avLst/>
          </a:prstGeom>
          <a:noFill/>
        </p:spPr>
        <p:txBody>
          <a:bodyPr wrap="square" rtlCol="0">
            <a:spAutoFit/>
          </a:bodyPr>
          <a:lstStyle/>
          <a:p>
            <a:pPr>
              <a:defRPr/>
            </a:pPr>
            <a:r>
              <a:rPr lang="en-GB" sz="1400" b="1"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False Alarms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6" name="TextBox 45"/>
          <p:cNvSpPr txBox="1"/>
          <p:nvPr/>
        </p:nvSpPr>
        <p:spPr>
          <a:xfrm>
            <a:off x="6316229" y="1865191"/>
            <a:ext cx="948638" cy="769441"/>
          </a:xfrm>
          <a:prstGeom prst="rect">
            <a:avLst/>
          </a:prstGeom>
          <a:noFill/>
        </p:spPr>
        <p:txBody>
          <a:bodyPr wrap="square" rtlCol="0">
            <a:spAutoFit/>
          </a:bodyPr>
          <a:lstStyle/>
          <a:p>
            <a:r>
              <a:rPr lang="en-GB" sz="4400" b="1" i="1" spc="-150" dirty="0" smtClean="0">
                <a:solidFill>
                  <a:schemeClr val="bg1">
                    <a:lumMod val="65000"/>
                  </a:schemeClr>
                </a:solidFill>
                <a:latin typeface="Futura Md BT" panose="020B0602020204020303" pitchFamily="34" charset="0"/>
              </a:rPr>
              <a:t>4</a:t>
            </a:r>
            <a:endParaRPr lang="en-GB" sz="4400" b="1" i="1" spc="-150" dirty="0">
              <a:solidFill>
                <a:schemeClr val="bg1">
                  <a:lumMod val="65000"/>
                </a:schemeClr>
              </a:solidFill>
              <a:latin typeface="Futura Md BT" panose="020B0602020204020303" pitchFamily="34" charset="0"/>
            </a:endParaRPr>
          </a:p>
        </p:txBody>
      </p:sp>
      <p:sp>
        <p:nvSpPr>
          <p:cNvPr id="47" name="TextBox 46"/>
          <p:cNvSpPr txBox="1"/>
          <p:nvPr/>
        </p:nvSpPr>
        <p:spPr>
          <a:xfrm>
            <a:off x="6316229" y="2609581"/>
            <a:ext cx="1299417" cy="523220"/>
          </a:xfrm>
          <a:prstGeom prst="rect">
            <a:avLst/>
          </a:prstGeom>
          <a:noFill/>
        </p:spPr>
        <p:txBody>
          <a:bodyPr wrap="square" rtlCol="0">
            <a:spAutoFit/>
          </a:bodyPr>
          <a:lstStyle/>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Aerosol</a:t>
            </a:r>
          </a:p>
          <a:p>
            <a:r>
              <a:rPr lang="en-GB" sz="1400" b="1" dirty="0" smtClean="0">
                <a:solidFill>
                  <a:schemeClr val="bg1">
                    <a:lumMod val="65000"/>
                  </a:schemeClr>
                </a:solidFill>
                <a:latin typeface="Lato" panose="020F0502020204030203" pitchFamily="34" charset="0"/>
                <a:ea typeface="Lato" panose="020F0502020204030203" pitchFamily="34" charset="0"/>
                <a:cs typeface="Lato" panose="020F0502020204030203" pitchFamily="34" charset="0"/>
              </a:rPr>
              <a:t>Canisters</a:t>
            </a:r>
            <a:endParaRPr lang="en-GB" sz="1400" b="1" dirty="0">
              <a:solidFill>
                <a:schemeClr val="bg1">
                  <a:lumMod val="65000"/>
                </a:schemeClr>
              </a:solidFill>
              <a:latin typeface="Lato" panose="020F0502020204030203" pitchFamily="34" charset="0"/>
              <a:ea typeface="Lato" panose="020F0502020204030203" pitchFamily="34" charset="0"/>
              <a:cs typeface="Lato" panose="020F0502020204030203" pitchFamily="34" charset="0"/>
            </a:endParaRPr>
          </a:p>
        </p:txBody>
      </p:sp>
      <p:sp>
        <p:nvSpPr>
          <p:cNvPr id="48" name="TextBox 47"/>
          <p:cNvSpPr txBox="1"/>
          <p:nvPr/>
        </p:nvSpPr>
        <p:spPr>
          <a:xfrm>
            <a:off x="8186294" y="1852666"/>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5</a:t>
            </a:r>
            <a:endParaRPr lang="en-GB" sz="4400" b="1" i="1" spc="-150" dirty="0">
              <a:solidFill>
                <a:schemeClr val="bg1">
                  <a:lumMod val="75000"/>
                </a:schemeClr>
              </a:solidFill>
              <a:latin typeface="Futura Md BT" panose="020B0602020204020303" pitchFamily="34" charset="0"/>
            </a:endParaRPr>
          </a:p>
        </p:txBody>
      </p:sp>
      <p:sp>
        <p:nvSpPr>
          <p:cNvPr id="49" name="TextBox 48"/>
          <p:cNvSpPr txBox="1"/>
          <p:nvPr/>
        </p:nvSpPr>
        <p:spPr>
          <a:xfrm>
            <a:off x="8174984" y="2608040"/>
            <a:ext cx="1261151" cy="526301"/>
          </a:xfrm>
          <a:prstGeom prst="rect">
            <a:avLst/>
          </a:prstGeom>
          <a:noFill/>
        </p:spPr>
        <p:txBody>
          <a:bodyPr wrap="square" rtlCol="0">
            <a:spAutoFit/>
          </a:bodyPr>
          <a:lstStyle/>
          <a:p>
            <a:pPr>
              <a:defRPr/>
            </a:pPr>
            <a:r>
              <a:rPr lang="en-GB" sz="1400" b="1" dirty="0"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Solo 330, 460 &amp; 423</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0" name="TextBox 49"/>
          <p:cNvSpPr txBox="1"/>
          <p:nvPr/>
        </p:nvSpPr>
        <p:spPr>
          <a:xfrm>
            <a:off x="9959002" y="1849005"/>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6</a:t>
            </a:r>
            <a:endParaRPr lang="en-GB" sz="4400" b="1" i="1" spc="-150" dirty="0">
              <a:solidFill>
                <a:schemeClr val="bg1">
                  <a:lumMod val="75000"/>
                </a:schemeClr>
              </a:solidFill>
              <a:latin typeface="Futura Md BT" panose="020B0602020204020303" pitchFamily="34" charset="0"/>
            </a:endParaRPr>
          </a:p>
        </p:txBody>
      </p:sp>
      <p:sp>
        <p:nvSpPr>
          <p:cNvPr id="51" name="TextBox 50"/>
          <p:cNvSpPr txBox="1"/>
          <p:nvPr/>
        </p:nvSpPr>
        <p:spPr>
          <a:xfrm>
            <a:off x="9949445" y="2608040"/>
            <a:ext cx="1311036" cy="307777"/>
          </a:xfrm>
          <a:prstGeom prst="rect">
            <a:avLst/>
          </a:prstGeom>
          <a:noFill/>
        </p:spPr>
        <p:txBody>
          <a:bodyPr wrap="square" rtlCol="0">
            <a:spAutoFit/>
          </a:bodyPr>
          <a:lstStyle/>
          <a:p>
            <a:pPr>
              <a:defRPr/>
            </a:pPr>
            <a:r>
              <a:rPr lang="en-GB" sz="1400" b="1" dirty="0" err="1"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Testifire</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53" name="Picture 5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54" name="TextBox 53"/>
          <p:cNvSpPr txBox="1"/>
          <p:nvPr/>
        </p:nvSpPr>
        <p:spPr>
          <a:xfrm>
            <a:off x="737221" y="3772197"/>
            <a:ext cx="681199"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7</a:t>
            </a:r>
            <a:endParaRPr lang="en-GB" sz="4400" b="1" i="1" spc="-150" dirty="0">
              <a:solidFill>
                <a:schemeClr val="bg1">
                  <a:lumMod val="75000"/>
                </a:schemeClr>
              </a:solidFill>
              <a:latin typeface="Futura Md BT" panose="020B0602020204020303" pitchFamily="34" charset="0"/>
            </a:endParaRPr>
          </a:p>
        </p:txBody>
      </p:sp>
      <p:sp>
        <p:nvSpPr>
          <p:cNvPr id="55" name="TextBox 54"/>
          <p:cNvSpPr txBox="1"/>
          <p:nvPr/>
        </p:nvSpPr>
        <p:spPr>
          <a:xfrm>
            <a:off x="719683" y="4526440"/>
            <a:ext cx="1778226" cy="307777"/>
          </a:xfrm>
          <a:prstGeom prst="rect">
            <a:avLst/>
          </a:prstGeom>
          <a:noFill/>
        </p:spPr>
        <p:txBody>
          <a:bodyPr wrap="square" rtlCol="0">
            <a:spAutoFit/>
          </a:bodyPr>
          <a:lstStyle/>
          <a:p>
            <a:r>
              <a:rPr lang="en-GB" sz="1400" b="1" dirty="0" smtClean="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Solo 365</a:t>
            </a:r>
            <a:endPar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endParaRPr>
          </a:p>
        </p:txBody>
      </p:sp>
      <p:sp>
        <p:nvSpPr>
          <p:cNvPr id="56" name="TextBox 55"/>
          <p:cNvSpPr txBox="1"/>
          <p:nvPr/>
        </p:nvSpPr>
        <p:spPr>
          <a:xfrm>
            <a:off x="2559080" y="3781389"/>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8</a:t>
            </a:r>
            <a:endParaRPr lang="en-GB" sz="4400" b="1" i="1" spc="-150" dirty="0">
              <a:solidFill>
                <a:schemeClr val="bg1">
                  <a:lumMod val="75000"/>
                </a:schemeClr>
              </a:solidFill>
              <a:latin typeface="Futura Md BT" panose="020B0602020204020303" pitchFamily="34" charset="0"/>
            </a:endParaRPr>
          </a:p>
        </p:txBody>
      </p:sp>
      <p:sp>
        <p:nvSpPr>
          <p:cNvPr id="57" name="TextBox 56"/>
          <p:cNvSpPr txBox="1"/>
          <p:nvPr/>
        </p:nvSpPr>
        <p:spPr>
          <a:xfrm>
            <a:off x="2470077" y="4526440"/>
            <a:ext cx="1643529" cy="738664"/>
          </a:xfrm>
          <a:prstGeom prst="rect">
            <a:avLst/>
          </a:prstGeom>
          <a:noFill/>
        </p:spPr>
        <p:txBody>
          <a:bodyPr wrap="square" rtlCol="0">
            <a:spAutoFit/>
          </a:bodyPr>
          <a:lstStyle/>
          <a:p>
            <a:pPr>
              <a:defRPr/>
            </a:pPr>
            <a:r>
              <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Solo Battery Batons, Chargers &amp; Accessories</a:t>
            </a:r>
          </a:p>
        </p:txBody>
      </p:sp>
      <p:sp>
        <p:nvSpPr>
          <p:cNvPr id="58" name="TextBox 57"/>
          <p:cNvSpPr txBox="1"/>
          <p:nvPr/>
        </p:nvSpPr>
        <p:spPr>
          <a:xfrm>
            <a:off x="4439866" y="3778153"/>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9</a:t>
            </a:r>
            <a:endParaRPr lang="en-GB" sz="4400" b="1" i="1" spc="-150" dirty="0">
              <a:solidFill>
                <a:schemeClr val="bg1">
                  <a:lumMod val="75000"/>
                </a:schemeClr>
              </a:solidFill>
              <a:latin typeface="Futura Md BT" panose="020B0602020204020303" pitchFamily="34" charset="0"/>
            </a:endParaRPr>
          </a:p>
        </p:txBody>
      </p:sp>
      <p:sp>
        <p:nvSpPr>
          <p:cNvPr id="59" name="TextBox 58"/>
          <p:cNvSpPr txBox="1"/>
          <p:nvPr/>
        </p:nvSpPr>
        <p:spPr>
          <a:xfrm>
            <a:off x="4439867" y="4541638"/>
            <a:ext cx="1474468" cy="523220"/>
          </a:xfrm>
          <a:prstGeom prst="rect">
            <a:avLst/>
          </a:prstGeom>
          <a:noFill/>
        </p:spPr>
        <p:txBody>
          <a:bodyPr wrap="square" rtlCol="0">
            <a:spAutoFit/>
          </a:bodyPr>
          <a:lstStyle/>
          <a:p>
            <a:pPr>
              <a:defRPr/>
            </a:pPr>
            <a:r>
              <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ASD System Testing</a:t>
            </a:r>
          </a:p>
        </p:txBody>
      </p:sp>
      <p:sp>
        <p:nvSpPr>
          <p:cNvPr id="60" name="TextBox 59"/>
          <p:cNvSpPr txBox="1"/>
          <p:nvPr/>
        </p:nvSpPr>
        <p:spPr>
          <a:xfrm>
            <a:off x="6288397" y="3781389"/>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10</a:t>
            </a:r>
            <a:endParaRPr lang="en-GB" sz="4400" b="1" i="1" spc="-150" dirty="0">
              <a:solidFill>
                <a:schemeClr val="bg1">
                  <a:lumMod val="75000"/>
                </a:schemeClr>
              </a:solidFill>
              <a:latin typeface="Futura Md BT" panose="020B0602020204020303" pitchFamily="34" charset="0"/>
            </a:endParaRPr>
          </a:p>
        </p:txBody>
      </p:sp>
      <p:sp>
        <p:nvSpPr>
          <p:cNvPr id="61" name="TextBox 60"/>
          <p:cNvSpPr txBox="1"/>
          <p:nvPr/>
        </p:nvSpPr>
        <p:spPr>
          <a:xfrm>
            <a:off x="6288397" y="4525779"/>
            <a:ext cx="1299417" cy="523220"/>
          </a:xfrm>
          <a:prstGeom prst="rect">
            <a:avLst/>
          </a:prstGeom>
          <a:noFill/>
        </p:spPr>
        <p:txBody>
          <a:bodyPr wrap="square" rtlCol="0">
            <a:spAutoFit/>
          </a:bodyPr>
          <a:lstStyle/>
          <a:p>
            <a:r>
              <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Removal &amp; Cleaning</a:t>
            </a:r>
          </a:p>
        </p:txBody>
      </p:sp>
      <p:sp>
        <p:nvSpPr>
          <p:cNvPr id="62" name="TextBox 61"/>
          <p:cNvSpPr txBox="1"/>
          <p:nvPr/>
        </p:nvSpPr>
        <p:spPr>
          <a:xfrm>
            <a:off x="8158462" y="3768864"/>
            <a:ext cx="948638" cy="769441"/>
          </a:xfrm>
          <a:prstGeom prst="rect">
            <a:avLst/>
          </a:prstGeom>
          <a:noFill/>
        </p:spPr>
        <p:txBody>
          <a:bodyPr wrap="square" rtlCol="0">
            <a:spAutoFit/>
          </a:bodyPr>
          <a:lstStyle/>
          <a:p>
            <a:r>
              <a:rPr lang="en-GB" sz="4400" b="1" i="1" spc="-150" dirty="0" smtClean="0">
                <a:solidFill>
                  <a:schemeClr val="bg1">
                    <a:lumMod val="75000"/>
                  </a:schemeClr>
                </a:solidFill>
                <a:latin typeface="Futura Md BT" panose="020B0602020204020303" pitchFamily="34" charset="0"/>
              </a:rPr>
              <a:t>11</a:t>
            </a:r>
            <a:endParaRPr lang="en-GB" sz="4400" b="1" i="1" spc="-150" dirty="0">
              <a:solidFill>
                <a:schemeClr val="bg1">
                  <a:lumMod val="75000"/>
                </a:schemeClr>
              </a:solidFill>
              <a:latin typeface="Futura Md BT" panose="020B0602020204020303" pitchFamily="34" charset="0"/>
            </a:endParaRPr>
          </a:p>
        </p:txBody>
      </p:sp>
      <p:sp>
        <p:nvSpPr>
          <p:cNvPr id="63" name="TextBox 62"/>
          <p:cNvSpPr txBox="1"/>
          <p:nvPr/>
        </p:nvSpPr>
        <p:spPr>
          <a:xfrm>
            <a:off x="8147152" y="4524238"/>
            <a:ext cx="1261151" cy="523220"/>
          </a:xfrm>
          <a:prstGeom prst="rect">
            <a:avLst/>
          </a:prstGeom>
          <a:noFill/>
        </p:spPr>
        <p:txBody>
          <a:bodyPr wrap="square" rtlCol="0">
            <a:spAutoFit/>
          </a:bodyPr>
          <a:lstStyle/>
          <a:p>
            <a:r>
              <a:rPr lang="en-GB" sz="1400" b="1" dirty="0">
                <a:solidFill>
                  <a:schemeClr val="bg1">
                    <a:lumMod val="75000"/>
                  </a:schemeClr>
                </a:solidFill>
                <a:latin typeface="Lato" panose="020F0502020204030203" pitchFamily="34" charset="0"/>
                <a:ea typeface="Lato" panose="020F0502020204030203" pitchFamily="34" charset="0"/>
                <a:cs typeface="Lato" panose="020F0502020204030203" pitchFamily="34" charset="0"/>
              </a:rPr>
              <a:t>Working at Height</a:t>
            </a:r>
          </a:p>
        </p:txBody>
      </p:sp>
      <p:sp>
        <p:nvSpPr>
          <p:cNvPr id="64" name="TextBox 63"/>
          <p:cNvSpPr txBox="1"/>
          <p:nvPr/>
        </p:nvSpPr>
        <p:spPr>
          <a:xfrm>
            <a:off x="9931170" y="3765203"/>
            <a:ext cx="948638" cy="769441"/>
          </a:xfrm>
          <a:prstGeom prst="rect">
            <a:avLst/>
          </a:prstGeom>
          <a:noFill/>
        </p:spPr>
        <p:txBody>
          <a:bodyPr wrap="square" rtlCol="0">
            <a:spAutoFit/>
          </a:bodyPr>
          <a:lstStyle/>
          <a:p>
            <a:r>
              <a:rPr lang="en-GB" sz="4400" b="1" i="1" spc="-150" dirty="0" smtClean="0">
                <a:latin typeface="Futura Md BT" panose="020B0602020204020303" pitchFamily="34" charset="0"/>
              </a:rPr>
              <a:t>12</a:t>
            </a:r>
            <a:endParaRPr lang="en-GB" sz="4400" b="1" i="1" spc="-150" dirty="0">
              <a:latin typeface="Futura Md BT" panose="020B0602020204020303" pitchFamily="34" charset="0"/>
            </a:endParaRPr>
          </a:p>
        </p:txBody>
      </p:sp>
      <p:sp>
        <p:nvSpPr>
          <p:cNvPr id="65" name="TextBox 64"/>
          <p:cNvSpPr txBox="1"/>
          <p:nvPr/>
        </p:nvSpPr>
        <p:spPr>
          <a:xfrm>
            <a:off x="9921613" y="4524238"/>
            <a:ext cx="1495324" cy="738664"/>
          </a:xfrm>
          <a:prstGeom prst="rect">
            <a:avLst/>
          </a:prstGeom>
          <a:noFill/>
        </p:spPr>
        <p:txBody>
          <a:bodyPr wrap="square" rtlCol="0">
            <a:spAutoFit/>
          </a:bodyPr>
          <a:lstStyle/>
          <a:p>
            <a:pPr>
              <a:defRPr/>
            </a:pPr>
            <a:r>
              <a:rPr lang="en-GB" sz="1400" b="1" dirty="0">
                <a:latin typeface="Lato" panose="020F0502020204030203" pitchFamily="34" charset="0"/>
                <a:ea typeface="Lato" panose="020F0502020204030203" pitchFamily="34" charset="0"/>
                <a:cs typeface="Lato" panose="020F0502020204030203" pitchFamily="34" charset="0"/>
              </a:rPr>
              <a:t>General Testing</a:t>
            </a:r>
          </a:p>
          <a:p>
            <a:pPr>
              <a:defRPr/>
            </a:pPr>
            <a:r>
              <a:rPr lang="en-GB" sz="1400" b="1" dirty="0">
                <a:latin typeface="Lato" panose="020F0502020204030203" pitchFamily="34" charset="0"/>
                <a:ea typeface="Lato" panose="020F0502020204030203" pitchFamily="34" charset="0"/>
                <a:cs typeface="Lato" panose="020F0502020204030203" pitchFamily="34" charset="0"/>
              </a:rPr>
              <a:t>Tips &amp; Care of Products</a:t>
            </a:r>
          </a:p>
        </p:txBody>
      </p:sp>
      <p:sp>
        <p:nvSpPr>
          <p:cNvPr id="66" name="TextBox 65"/>
          <p:cNvSpPr txBox="1"/>
          <p:nvPr/>
        </p:nvSpPr>
        <p:spPr>
          <a:xfrm>
            <a:off x="497890" y="406579"/>
            <a:ext cx="4941512" cy="830997"/>
          </a:xfrm>
          <a:prstGeom prst="rect">
            <a:avLst/>
          </a:prstGeom>
          <a:noFill/>
        </p:spPr>
        <p:txBody>
          <a:bodyPr wrap="square" rtlCol="0">
            <a:spAutoFit/>
          </a:bodyPr>
          <a:lstStyle/>
          <a:p>
            <a:r>
              <a:rPr lang="en-GB" sz="2400" b="1" i="1" spc="-150" dirty="0" smtClean="0">
                <a:latin typeface="Futura Md BT" panose="020B0602020204020303" pitchFamily="34" charset="0"/>
              </a:rPr>
              <a:t>TESTING &amp; MAINTENANCE OF FIRE DETECTION SYSTEMS</a:t>
            </a:r>
            <a:endParaRPr lang="en-GB" sz="2400" b="1" i="1" spc="-150" dirty="0">
              <a:latin typeface="Futura Md BT" panose="020B0602020204020303" pitchFamily="34" charset="0"/>
            </a:endParaRPr>
          </a:p>
        </p:txBody>
      </p:sp>
      <p:sp>
        <p:nvSpPr>
          <p:cNvPr id="67" name="TextBox 66"/>
          <p:cNvSpPr txBox="1"/>
          <p:nvPr/>
        </p:nvSpPr>
        <p:spPr>
          <a:xfrm>
            <a:off x="497890" y="1140924"/>
            <a:ext cx="4104456" cy="646331"/>
          </a:xfrm>
          <a:prstGeom prst="rect">
            <a:avLst/>
          </a:prstGeom>
          <a:noFill/>
        </p:spPr>
        <p:txBody>
          <a:bodyPr wrap="square" rtlCol="0">
            <a:spAutoFit/>
          </a:bodyPr>
          <a:lstStyle/>
          <a:p>
            <a:r>
              <a:rPr lang="en-GB" dirty="0" smtClean="0">
                <a:latin typeface="Lato" panose="020F0502020204030203" pitchFamily="34" charset="0"/>
                <a:ea typeface="Lato" panose="020F0502020204030203" pitchFamily="34" charset="0"/>
                <a:cs typeface="Lato" panose="020F0502020204030203" pitchFamily="34" charset="0"/>
              </a:rPr>
              <a:t>2020 </a:t>
            </a:r>
            <a:r>
              <a:rPr lang="en-GB" dirty="0">
                <a:latin typeface="Lato" panose="020F0502020204030203" pitchFamily="34" charset="0"/>
                <a:ea typeface="Lato" panose="020F0502020204030203" pitchFamily="34" charset="0"/>
                <a:cs typeface="Lato" panose="020F0502020204030203" pitchFamily="34" charset="0"/>
              </a:rPr>
              <a:t>CPD Revised Edition</a:t>
            </a:r>
          </a:p>
          <a:p>
            <a:endParaRPr lang="en-GB" dirty="0">
              <a:latin typeface="Lato" panose="020F0502020204030203"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045043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4">
              <a:extLst>
                <a:ext uri="{BEBA8EAE-BF5A-486C-A8C5-ECC9F3942E4B}">
                  <a14:imgProps xmlns:a14="http://schemas.microsoft.com/office/drawing/2010/main">
                    <a14:imgLayer r:embed="rId5">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9259" b="-9259"/>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0" y="0"/>
            <a:ext cx="12192000" cy="6858000"/>
          </a:xfrm>
          <a:prstGeom prst="rect">
            <a:avLst/>
          </a:prstGeom>
          <a:solidFill>
            <a:srgbClr val="303030">
              <a:alpha val="81000"/>
            </a:srgb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4" name="Picture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sp>
        <p:nvSpPr>
          <p:cNvPr id="5" name="TextBox 4"/>
          <p:cNvSpPr txBox="1"/>
          <p:nvPr/>
        </p:nvSpPr>
        <p:spPr>
          <a:xfrm>
            <a:off x="623392" y="1700933"/>
            <a:ext cx="3628793" cy="954107"/>
          </a:xfrm>
          <a:prstGeom prst="rect">
            <a:avLst/>
          </a:prstGeom>
          <a:noFill/>
        </p:spPr>
        <p:txBody>
          <a:bodyPr wrap="square" rtlCol="0">
            <a:spAutoFit/>
          </a:bodyPr>
          <a:lstStyle/>
          <a:p>
            <a:r>
              <a:rPr lang="en-GB" sz="2800" b="1" i="1" spc="-150" dirty="0" smtClean="0">
                <a:solidFill>
                  <a:schemeClr val="bg1"/>
                </a:solidFill>
                <a:latin typeface="Futura Md BT" panose="020B0602020204020303" pitchFamily="34" charset="0"/>
              </a:rPr>
              <a:t>REVIEW OF THE</a:t>
            </a:r>
          </a:p>
          <a:p>
            <a:r>
              <a:rPr lang="en-GB" sz="2800" b="1" i="1" spc="-150" dirty="0" smtClean="0">
                <a:solidFill>
                  <a:schemeClr val="bg1"/>
                </a:solidFill>
                <a:latin typeface="Futura Md BT" panose="020B0602020204020303" pitchFamily="34" charset="0"/>
              </a:rPr>
              <a:t>COURSE OBJECTIVES</a:t>
            </a:r>
            <a:endParaRPr lang="en-GB" sz="2800" b="1" i="1" spc="-150" dirty="0">
              <a:solidFill>
                <a:schemeClr val="bg1"/>
              </a:solidFill>
              <a:latin typeface="Futura Md BT" panose="020B0602020204020303" pitchFamily="34" charset="0"/>
            </a:endParaRPr>
          </a:p>
        </p:txBody>
      </p:sp>
      <p:sp>
        <p:nvSpPr>
          <p:cNvPr id="6" name="TextBox 5"/>
          <p:cNvSpPr txBox="1"/>
          <p:nvPr/>
        </p:nvSpPr>
        <p:spPr>
          <a:xfrm>
            <a:off x="623392" y="2708920"/>
            <a:ext cx="3670936" cy="1015663"/>
          </a:xfrm>
          <a:prstGeom prst="rect">
            <a:avLst/>
          </a:prstGeom>
          <a:noFill/>
        </p:spPr>
        <p:txBody>
          <a:bodyPr wrap="square" rtlCol="0">
            <a:spAutoFit/>
          </a:bodyPr>
          <a:lstStyle/>
          <a:p>
            <a:pPr marL="0" lvl="0" indent="0" fontAlgn="auto">
              <a:spcBef>
                <a:spcPts val="0"/>
              </a:spcBef>
              <a:spcAft>
                <a:spcPts val="0"/>
              </a:spcAft>
              <a:buClrTx/>
              <a:buNone/>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By the end of the training course, you will have a full understanding and appreciation of the following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subjects: </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n-GB"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7" name="TextBox 6"/>
          <p:cNvSpPr txBox="1"/>
          <p:nvPr/>
        </p:nvSpPr>
        <p:spPr>
          <a:xfrm>
            <a:off x="4511824" y="802739"/>
            <a:ext cx="2160240" cy="3416320"/>
          </a:xfrm>
          <a:prstGeom prst="rect">
            <a:avLst/>
          </a:prstGeom>
          <a:noFill/>
        </p:spPr>
        <p:txBody>
          <a:bodyPr wrap="square" rtlCol="0">
            <a:spAutoFit/>
          </a:bodyPr>
          <a:lstStyle/>
          <a:p>
            <a:pPr marL="28575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basic concepts of The Regulatory Reform (Fire Safety) Order 2005 (RRO)</a:t>
            </a: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role and legal obligations of competent &amp; responsible person</a:t>
            </a: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role of the premises manager</a:t>
            </a: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How a competent person demonstrates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competency</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7002160" y="802739"/>
            <a:ext cx="2160240" cy="4278094"/>
          </a:xfrm>
          <a:prstGeom prst="rect">
            <a:avLst/>
          </a:prstGeom>
          <a:noFill/>
        </p:spPr>
        <p:txBody>
          <a:bodyPr wrap="square" rtlCol="0">
            <a:spAutoFit/>
          </a:bodyPr>
          <a:lstStyle/>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importance to keep knowledge and skills, relevant and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current</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basic duties of the competent person</a:t>
            </a: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intent of the various BS 5839 clauses that relate to test and maintenance of fire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detectors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alarms</a:t>
            </a: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difference between commercial detectors and residential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alarms</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indent="-285750">
              <a:buFont typeface="Arial" panose="020B0604020202020204" pitchFamily="34" charset="0"/>
              <a:buChar char="•"/>
            </a:pP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9552384" y="797554"/>
            <a:ext cx="2160240" cy="3339376"/>
          </a:xfrm>
          <a:prstGeom prst="rect">
            <a:avLst/>
          </a:prstGeom>
          <a:noFill/>
        </p:spPr>
        <p:txBody>
          <a:bodyPr wrap="square" rtlCol="0">
            <a:spAutoFit/>
          </a:bodyPr>
          <a:lstStyle/>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The importance of monitoring and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false </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alarms</a:t>
            </a: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Understand what is meant by best practice</a:t>
            </a: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How to test detectors correctly using Solo; </a:t>
            </a:r>
            <a:r>
              <a:rPr lang="en-GB" sz="1400" dirty="0" err="1">
                <a:solidFill>
                  <a:schemeClr val="bg1"/>
                </a:solidFill>
                <a:latin typeface="Lato" panose="020F0502020204030203" pitchFamily="34" charset="0"/>
                <a:ea typeface="Lato" panose="020F0502020204030203" pitchFamily="34" charset="0"/>
                <a:cs typeface="Lato" panose="020F0502020204030203" pitchFamily="34" charset="0"/>
              </a:rPr>
              <a:t>Testifire</a:t>
            </a: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 and Scorpion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products</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a:p>
            <a:pPr marL="285750" lvl="0" indent="-285750" fontAlgn="auto">
              <a:spcBef>
                <a:spcPts val="0"/>
              </a:spcBef>
              <a:spcAft>
                <a:spcPts val="600"/>
              </a:spcAft>
              <a:buFont typeface="Arial" panose="020B0604020202020204" pitchFamily="34" charset="0"/>
              <a:buChar char="•"/>
              <a:defRPr/>
            </a:pPr>
            <a:r>
              <a:rPr lang="en-GB" sz="1400" dirty="0">
                <a:solidFill>
                  <a:schemeClr val="bg1"/>
                </a:solidFill>
                <a:latin typeface="Lato" panose="020F0502020204030203" pitchFamily="34" charset="0"/>
                <a:ea typeface="Lato" panose="020F0502020204030203" pitchFamily="34" charset="0"/>
                <a:cs typeface="Lato" panose="020F0502020204030203" pitchFamily="34" charset="0"/>
              </a:rPr>
              <a:t>How to look after your test and maintenance </a:t>
            </a:r>
            <a:r>
              <a:rPr lang="en-GB" sz="1400" dirty="0" smtClean="0">
                <a:solidFill>
                  <a:schemeClr val="bg1"/>
                </a:solidFill>
                <a:latin typeface="Lato" panose="020F0502020204030203" pitchFamily="34" charset="0"/>
                <a:ea typeface="Lato" panose="020F0502020204030203" pitchFamily="34" charset="0"/>
                <a:cs typeface="Lato" panose="020F0502020204030203" pitchFamily="34" charset="0"/>
              </a:rPr>
              <a:t>kit</a:t>
            </a:r>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cxnSp>
        <p:nvCxnSpPr>
          <p:cNvPr id="10" name="Straight Connector 9"/>
          <p:cNvCxnSpPr/>
          <p:nvPr/>
        </p:nvCxnSpPr>
        <p:spPr bwMode="auto">
          <a:xfrm>
            <a:off x="6816080" y="836712"/>
            <a:ext cx="0" cy="4536504"/>
          </a:xfrm>
          <a:prstGeom prst="line">
            <a:avLst/>
          </a:prstGeom>
          <a:noFill/>
          <a:ln w="9525" cap="flat" cmpd="sng" algn="ctr">
            <a:solidFill>
              <a:schemeClr val="bg1">
                <a:lumMod val="50000"/>
              </a:schemeClr>
            </a:solidFill>
            <a:prstDash val="solid"/>
            <a:round/>
            <a:headEnd type="none" w="med" len="med"/>
            <a:tailEnd type="none" w="med" len="med"/>
          </a:ln>
          <a:effectLst/>
        </p:spPr>
      </p:cxnSp>
      <p:cxnSp>
        <p:nvCxnSpPr>
          <p:cNvPr id="11" name="Straight Connector 10"/>
          <p:cNvCxnSpPr/>
          <p:nvPr/>
        </p:nvCxnSpPr>
        <p:spPr bwMode="auto">
          <a:xfrm>
            <a:off x="9336360" y="836712"/>
            <a:ext cx="0" cy="4608512"/>
          </a:xfrm>
          <a:prstGeom prst="line">
            <a:avLst/>
          </a:prstGeom>
          <a:noFill/>
          <a:ln w="9525" cap="flat" cmpd="sng" algn="ctr">
            <a:solidFill>
              <a:schemeClr val="bg1">
                <a:lumMod val="50000"/>
              </a:schemeClr>
            </a:solidFill>
            <a:prstDash val="solid"/>
            <a:round/>
            <a:headEnd type="none" w="med" len="med"/>
            <a:tailEnd type="none" w="med" len="med"/>
          </a:ln>
          <a:effectLst/>
        </p:spPr>
      </p:cxnSp>
      <p:pic>
        <p:nvPicPr>
          <p:cNvPr id="12" name="Audio 1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180553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Parallelogram 22"/>
          <p:cNvSpPr/>
          <p:nvPr/>
        </p:nvSpPr>
        <p:spPr bwMode="auto">
          <a:xfrm rot="10800000">
            <a:off x="5016068" y="4758277"/>
            <a:ext cx="898257" cy="1371600"/>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4" name="Parallelogram 23"/>
          <p:cNvSpPr/>
          <p:nvPr/>
        </p:nvSpPr>
        <p:spPr bwMode="auto">
          <a:xfrm rot="10800000">
            <a:off x="5238958" y="4131760"/>
            <a:ext cx="1631146" cy="2739759"/>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6" name="Parallelogram 25"/>
          <p:cNvSpPr/>
          <p:nvPr/>
        </p:nvSpPr>
        <p:spPr bwMode="auto">
          <a:xfrm rot="10800000">
            <a:off x="5914325" y="4924403"/>
            <a:ext cx="898257" cy="1726992"/>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9" name="Straight Connector 8"/>
          <p:cNvCxnSpPr/>
          <p:nvPr/>
        </p:nvCxnSpPr>
        <p:spPr bwMode="auto">
          <a:xfrm flipH="1">
            <a:off x="1146011" y="2113481"/>
            <a:ext cx="58545" cy="393922"/>
          </a:xfrm>
          <a:prstGeom prst="line">
            <a:avLst/>
          </a:prstGeom>
          <a:noFill/>
          <a:ln w="57150" cap="flat" cmpd="sng" algn="ctr">
            <a:solidFill>
              <a:srgbClr val="DA291C"/>
            </a:solidFill>
            <a:prstDash val="solid"/>
            <a:round/>
            <a:headEnd type="none" w="med" len="med"/>
            <a:tailEnd type="none" w="med" len="med"/>
          </a:ln>
          <a:effectLst/>
        </p:spPr>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27" name="TextBox 26"/>
          <p:cNvSpPr txBox="1"/>
          <p:nvPr/>
        </p:nvSpPr>
        <p:spPr>
          <a:xfrm>
            <a:off x="1247264" y="2048832"/>
            <a:ext cx="3300908" cy="523220"/>
          </a:xfrm>
          <a:prstGeom prst="rect">
            <a:avLst/>
          </a:prstGeom>
          <a:noFill/>
        </p:spPr>
        <p:txBody>
          <a:bodyPr wrap="square" rtlCol="0">
            <a:spAutoFit/>
          </a:bodyPr>
          <a:lstStyle/>
          <a:p>
            <a:r>
              <a:rPr lang="en-US" altLang="en-US" sz="2800" b="1" i="1" spc="-150" dirty="0" smtClean="0">
                <a:latin typeface="Futura Md BT" panose="020B0602020204020303" pitchFamily="34" charset="0"/>
                <a:ea typeface="Lato" panose="020F0502020204030203" pitchFamily="34" charset="0"/>
                <a:cs typeface="Lato" panose="020F0502020204030203" pitchFamily="34" charset="0"/>
              </a:rPr>
              <a:t>KEEP IN TOUCH</a:t>
            </a:r>
          </a:p>
        </p:txBody>
      </p:sp>
      <p:sp>
        <p:nvSpPr>
          <p:cNvPr id="11" name="Parallelogram 10"/>
          <p:cNvSpPr/>
          <p:nvPr/>
        </p:nvSpPr>
        <p:spPr bwMode="auto">
          <a:xfrm>
            <a:off x="9558582" y="0"/>
            <a:ext cx="898257" cy="1371600"/>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2" name="Parallelogram 11"/>
          <p:cNvSpPr/>
          <p:nvPr/>
        </p:nvSpPr>
        <p:spPr bwMode="auto">
          <a:xfrm>
            <a:off x="9558582" y="0"/>
            <a:ext cx="1631146" cy="2739759"/>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3" name="Parallelogram 12"/>
          <p:cNvSpPr/>
          <p:nvPr/>
        </p:nvSpPr>
        <p:spPr bwMode="auto">
          <a:xfrm>
            <a:off x="10456839" y="166126"/>
            <a:ext cx="898257" cy="1726992"/>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4" name="TextBox 13"/>
          <p:cNvSpPr txBox="1"/>
          <p:nvPr/>
        </p:nvSpPr>
        <p:spPr>
          <a:xfrm>
            <a:off x="1855492" y="2598088"/>
            <a:ext cx="3585285" cy="2057999"/>
          </a:xfrm>
          <a:prstGeom prst="rect">
            <a:avLst/>
          </a:prstGeom>
          <a:noFill/>
        </p:spPr>
        <p:txBody>
          <a:bodyPr wrap="square" lIns="0" tIns="0" rIns="91440" bIns="0" rtlCol="0">
            <a:spAutoFit/>
          </a:bodyPr>
          <a:lstStyle/>
          <a:p>
            <a:pPr>
              <a:lnSpc>
                <a:spcPct val="250000"/>
              </a:lnSpc>
            </a:pPr>
            <a:r>
              <a:rPr lang="en-US" sz="1400" b="1" dirty="0" smtClean="0">
                <a:latin typeface="Lato" panose="020F0502020204030203" pitchFamily="34" charset="0"/>
              </a:rPr>
              <a:t>Detectortesters1</a:t>
            </a:r>
          </a:p>
          <a:p>
            <a:pPr>
              <a:lnSpc>
                <a:spcPct val="250000"/>
              </a:lnSpc>
            </a:pPr>
            <a:r>
              <a:rPr lang="en-US" sz="1400" b="1" dirty="0" smtClean="0">
                <a:latin typeface="Lato" panose="020F0502020204030203" pitchFamily="34" charset="0"/>
              </a:rPr>
              <a:t>@</a:t>
            </a:r>
            <a:r>
              <a:rPr lang="en-US" sz="1400" b="1" dirty="0" err="1" smtClean="0">
                <a:latin typeface="Lato" panose="020F0502020204030203" pitchFamily="34" charset="0"/>
              </a:rPr>
              <a:t>NoClimbProducts</a:t>
            </a:r>
            <a:endParaRPr lang="en-US" sz="1400" b="1" dirty="0" smtClean="0">
              <a:latin typeface="Lato" panose="020F0502020204030203" pitchFamily="34" charset="0"/>
            </a:endParaRPr>
          </a:p>
          <a:p>
            <a:pPr>
              <a:lnSpc>
                <a:spcPct val="250000"/>
              </a:lnSpc>
            </a:pPr>
            <a:r>
              <a:rPr lang="en-US" sz="1400" b="1" dirty="0" err="1" smtClean="0">
                <a:latin typeface="Lato" panose="020F0502020204030203" pitchFamily="34" charset="0"/>
              </a:rPr>
              <a:t>Detectortesters</a:t>
            </a:r>
            <a:r>
              <a:rPr lang="en-US" sz="1400" b="1" dirty="0" smtClean="0">
                <a:latin typeface="Lato" panose="020F0502020204030203" pitchFamily="34" charset="0"/>
              </a:rPr>
              <a:t> (No Climb Products Ltd)</a:t>
            </a:r>
          </a:p>
          <a:p>
            <a:pPr>
              <a:lnSpc>
                <a:spcPct val="250000"/>
              </a:lnSpc>
            </a:pPr>
            <a:r>
              <a:rPr lang="en-US" sz="1400" b="1" dirty="0">
                <a:latin typeface="Lato" panose="020F0502020204030203" pitchFamily="34" charset="0"/>
              </a:rPr>
              <a:t>D</a:t>
            </a:r>
            <a:r>
              <a:rPr lang="en-US" sz="1400" b="1" dirty="0" smtClean="0">
                <a:latin typeface="Lato" panose="020F0502020204030203" pitchFamily="34" charset="0"/>
              </a:rPr>
              <a:t>etectortesters1</a:t>
            </a:r>
            <a:endParaRPr lang="en-US" sz="1400" b="1" dirty="0">
              <a:latin typeface="Lato" panose="020F0502020204030203" pitchFamily="34" charset="0"/>
            </a:endParaRPr>
          </a:p>
        </p:txBody>
      </p:sp>
      <p:sp>
        <p:nvSpPr>
          <p:cNvPr id="15" name="Shape 3907"/>
          <p:cNvSpPr/>
          <p:nvPr/>
        </p:nvSpPr>
        <p:spPr>
          <a:xfrm>
            <a:off x="1344048" y="2767049"/>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1776" y="8468"/>
                </a:moveTo>
                <a:cubicBezTo>
                  <a:pt x="11776" y="8071"/>
                  <a:pt x="11817" y="7858"/>
                  <a:pt x="12428" y="7858"/>
                </a:cubicBezTo>
                <a:lnTo>
                  <a:pt x="13245" y="7858"/>
                </a:lnTo>
                <a:lnTo>
                  <a:pt x="13245" y="6381"/>
                </a:lnTo>
                <a:lnTo>
                  <a:pt x="11938" y="6381"/>
                </a:lnTo>
                <a:cubicBezTo>
                  <a:pt x="10369" y="6381"/>
                  <a:pt x="9815" y="7120"/>
                  <a:pt x="9815" y="8363"/>
                </a:cubicBezTo>
                <a:lnTo>
                  <a:pt x="9815" y="9322"/>
                </a:lnTo>
                <a:lnTo>
                  <a:pt x="8837" y="9322"/>
                </a:lnTo>
                <a:lnTo>
                  <a:pt x="8837" y="10800"/>
                </a:lnTo>
                <a:lnTo>
                  <a:pt x="9815" y="10800"/>
                </a:lnTo>
                <a:lnTo>
                  <a:pt x="9815" y="15219"/>
                </a:lnTo>
                <a:lnTo>
                  <a:pt x="11774" y="15219"/>
                </a:lnTo>
                <a:lnTo>
                  <a:pt x="11774" y="10800"/>
                </a:lnTo>
                <a:lnTo>
                  <a:pt x="13081" y="10800"/>
                </a:lnTo>
                <a:lnTo>
                  <a:pt x="13254" y="9322"/>
                </a:lnTo>
                <a:lnTo>
                  <a:pt x="11774" y="9322"/>
                </a:lnTo>
                <a:cubicBezTo>
                  <a:pt x="11774" y="9322"/>
                  <a:pt x="11776" y="8468"/>
                  <a:pt x="11776" y="8468"/>
                </a:cubicBezTo>
                <a:close/>
                <a:moveTo>
                  <a:pt x="20618" y="19636"/>
                </a:moveTo>
                <a:cubicBezTo>
                  <a:pt x="20618" y="20179"/>
                  <a:pt x="20179"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6" name="Shape 3906"/>
          <p:cNvSpPr/>
          <p:nvPr/>
        </p:nvSpPr>
        <p:spPr>
          <a:xfrm>
            <a:off x="1344048" y="3291836"/>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20618" y="19636"/>
                </a:moveTo>
                <a:cubicBezTo>
                  <a:pt x="20618" y="20179"/>
                  <a:pt x="20178" y="20618"/>
                  <a:pt x="19636" y="20618"/>
                </a:cubicBezTo>
                <a:lnTo>
                  <a:pt x="1964" y="20618"/>
                </a:lnTo>
                <a:cubicBezTo>
                  <a:pt x="1422" y="20618"/>
                  <a:pt x="982" y="20179"/>
                  <a:pt x="982" y="19636"/>
                </a:cubicBezTo>
                <a:lnTo>
                  <a:pt x="982" y="1964"/>
                </a:lnTo>
                <a:cubicBezTo>
                  <a:pt x="982" y="1422"/>
                  <a:pt x="1422" y="982"/>
                  <a:pt x="1964" y="982"/>
                </a:cubicBezTo>
                <a:lnTo>
                  <a:pt x="19636" y="982"/>
                </a:lnTo>
                <a:cubicBezTo>
                  <a:pt x="20178"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15929" y="7018"/>
                </a:moveTo>
                <a:cubicBezTo>
                  <a:pt x="15539" y="7246"/>
                  <a:pt x="15108" y="7411"/>
                  <a:pt x="14650" y="7500"/>
                </a:cubicBezTo>
                <a:cubicBezTo>
                  <a:pt x="14282" y="7114"/>
                  <a:pt x="13759" y="6874"/>
                  <a:pt x="13180" y="6874"/>
                </a:cubicBezTo>
                <a:cubicBezTo>
                  <a:pt x="12067" y="6874"/>
                  <a:pt x="11165" y="7762"/>
                  <a:pt x="11165" y="8856"/>
                </a:cubicBezTo>
                <a:cubicBezTo>
                  <a:pt x="11165" y="9012"/>
                  <a:pt x="11183" y="9162"/>
                  <a:pt x="11217" y="9308"/>
                </a:cubicBezTo>
                <a:cubicBezTo>
                  <a:pt x="9543" y="9226"/>
                  <a:pt x="8059" y="8436"/>
                  <a:pt x="7065" y="7236"/>
                </a:cubicBezTo>
                <a:cubicBezTo>
                  <a:pt x="6892" y="7530"/>
                  <a:pt x="6793" y="7870"/>
                  <a:pt x="6793" y="8233"/>
                </a:cubicBezTo>
                <a:cubicBezTo>
                  <a:pt x="6793" y="8921"/>
                  <a:pt x="7148" y="9528"/>
                  <a:pt x="7689" y="9883"/>
                </a:cubicBezTo>
                <a:cubicBezTo>
                  <a:pt x="7359" y="9873"/>
                  <a:pt x="7048" y="9784"/>
                  <a:pt x="6777" y="9635"/>
                </a:cubicBezTo>
                <a:cubicBezTo>
                  <a:pt x="6776" y="9644"/>
                  <a:pt x="6776" y="9652"/>
                  <a:pt x="6776" y="9660"/>
                </a:cubicBezTo>
                <a:cubicBezTo>
                  <a:pt x="6776" y="10621"/>
                  <a:pt x="7471" y="11422"/>
                  <a:pt x="8392" y="11604"/>
                </a:cubicBezTo>
                <a:cubicBezTo>
                  <a:pt x="8223" y="11650"/>
                  <a:pt x="8045" y="11673"/>
                  <a:pt x="7861" y="11673"/>
                </a:cubicBezTo>
                <a:cubicBezTo>
                  <a:pt x="7732" y="11673"/>
                  <a:pt x="7606" y="11662"/>
                  <a:pt x="7483" y="11638"/>
                </a:cubicBezTo>
                <a:cubicBezTo>
                  <a:pt x="7739" y="12426"/>
                  <a:pt x="8483" y="12999"/>
                  <a:pt x="9364" y="13015"/>
                </a:cubicBezTo>
                <a:cubicBezTo>
                  <a:pt x="8674" y="13547"/>
                  <a:pt x="7806" y="13863"/>
                  <a:pt x="6862" y="13863"/>
                </a:cubicBezTo>
                <a:cubicBezTo>
                  <a:pt x="6699" y="13863"/>
                  <a:pt x="6539" y="13855"/>
                  <a:pt x="6382" y="13837"/>
                </a:cubicBezTo>
                <a:cubicBezTo>
                  <a:pt x="7274" y="14398"/>
                  <a:pt x="8332" y="14727"/>
                  <a:pt x="9470" y="14727"/>
                </a:cubicBezTo>
                <a:cubicBezTo>
                  <a:pt x="13174" y="14727"/>
                  <a:pt x="15200" y="11706"/>
                  <a:pt x="15200" y="9086"/>
                </a:cubicBezTo>
                <a:cubicBezTo>
                  <a:pt x="15200" y="9000"/>
                  <a:pt x="15199" y="8914"/>
                  <a:pt x="15195" y="8830"/>
                </a:cubicBezTo>
                <a:cubicBezTo>
                  <a:pt x="15588" y="8550"/>
                  <a:pt x="15930" y="8201"/>
                  <a:pt x="16200" y="7804"/>
                </a:cubicBezTo>
                <a:cubicBezTo>
                  <a:pt x="15839" y="7961"/>
                  <a:pt x="15451" y="8067"/>
                  <a:pt x="15044" y="8115"/>
                </a:cubicBezTo>
                <a:cubicBezTo>
                  <a:pt x="15459" y="7870"/>
                  <a:pt x="15778" y="7482"/>
                  <a:pt x="15929" y="7018"/>
                </a:cubicBezTo>
              </a:path>
            </a:pathLst>
          </a:custGeom>
          <a:solidFill>
            <a:schemeClr val="tx1"/>
          </a:solidFill>
          <a:ln w="12700">
            <a:miter lim="400000"/>
          </a:ln>
        </p:spPr>
        <p:txBody>
          <a:bodyPr lIns="38100" tIns="38100" rIns="38100" bIns="38100" anchor="ctr"/>
          <a:lstStyle/>
          <a:p>
            <a:endParaRPr>
              <a:solidFill>
                <a:prstClr val="black"/>
              </a:solidFill>
            </a:endParaRPr>
          </a:p>
        </p:txBody>
      </p:sp>
      <p:sp>
        <p:nvSpPr>
          <p:cNvPr id="17" name="Shape 3912"/>
          <p:cNvSpPr/>
          <p:nvPr/>
        </p:nvSpPr>
        <p:spPr>
          <a:xfrm>
            <a:off x="1344047" y="3836959"/>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3430" y="9321"/>
                </a:moveTo>
                <a:cubicBezTo>
                  <a:pt x="11975" y="9321"/>
                  <a:pt x="11780" y="10196"/>
                  <a:pt x="11780" y="10196"/>
                </a:cubicBezTo>
                <a:lnTo>
                  <a:pt x="11782" y="9327"/>
                </a:lnTo>
                <a:lnTo>
                  <a:pt x="9818" y="9327"/>
                </a:lnTo>
                <a:lnTo>
                  <a:pt x="9818" y="14727"/>
                </a:lnTo>
                <a:lnTo>
                  <a:pt x="11782" y="14727"/>
                </a:lnTo>
                <a:lnTo>
                  <a:pt x="11782" y="11782"/>
                </a:lnTo>
                <a:cubicBezTo>
                  <a:pt x="11782" y="11782"/>
                  <a:pt x="11782" y="10793"/>
                  <a:pt x="12616" y="10793"/>
                </a:cubicBezTo>
                <a:cubicBezTo>
                  <a:pt x="13086" y="10793"/>
                  <a:pt x="13255" y="11232"/>
                  <a:pt x="13255" y="11782"/>
                </a:cubicBezTo>
                <a:lnTo>
                  <a:pt x="13255" y="14727"/>
                </a:lnTo>
                <a:lnTo>
                  <a:pt x="15218" y="14727"/>
                </a:lnTo>
                <a:lnTo>
                  <a:pt x="15218" y="11782"/>
                </a:lnTo>
                <a:cubicBezTo>
                  <a:pt x="15218" y="10245"/>
                  <a:pt x="14550" y="9321"/>
                  <a:pt x="13430" y="9321"/>
                </a:cubicBezTo>
                <a:moveTo>
                  <a:pt x="6873" y="14727"/>
                </a:moveTo>
                <a:lnTo>
                  <a:pt x="8829" y="14727"/>
                </a:lnTo>
                <a:lnTo>
                  <a:pt x="8829" y="9321"/>
                </a:lnTo>
                <a:lnTo>
                  <a:pt x="6873" y="9321"/>
                </a:lnTo>
                <a:cubicBezTo>
                  <a:pt x="6873" y="9321"/>
                  <a:pt x="6873" y="14727"/>
                  <a:pt x="6873" y="14727"/>
                </a:cubicBezTo>
                <a:close/>
                <a:moveTo>
                  <a:pt x="20618" y="19636"/>
                </a:moveTo>
                <a:cubicBezTo>
                  <a:pt x="20618" y="20179"/>
                  <a:pt x="20179"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851" y="6873"/>
                </a:moveTo>
                <a:cubicBezTo>
                  <a:pt x="7311" y="6873"/>
                  <a:pt x="6873" y="7313"/>
                  <a:pt x="6873" y="7856"/>
                </a:cubicBezTo>
                <a:cubicBezTo>
                  <a:pt x="6873" y="8399"/>
                  <a:pt x="7311" y="8839"/>
                  <a:pt x="7851" y="8839"/>
                </a:cubicBezTo>
                <a:cubicBezTo>
                  <a:pt x="8391" y="8839"/>
                  <a:pt x="8829" y="8399"/>
                  <a:pt x="8829" y="7856"/>
                </a:cubicBezTo>
                <a:cubicBezTo>
                  <a:pt x="8829" y="7313"/>
                  <a:pt x="8391" y="6873"/>
                  <a:pt x="7851" y="6873"/>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20" name="Picture 19"/>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4700"/>
                    </a14:imgEffect>
                  </a14:imgLayer>
                </a14:imgProps>
              </a:ext>
              <a:ext uri="{28A0092B-C50C-407E-A947-70E740481C1C}">
                <a14:useLocalDpi xmlns:a14="http://schemas.microsoft.com/office/drawing/2010/main" val="0"/>
              </a:ext>
            </a:extLst>
          </a:blip>
          <a:stretch>
            <a:fillRect/>
          </a:stretch>
        </p:blipFill>
        <p:spPr>
          <a:xfrm>
            <a:off x="5038377" y="1600242"/>
            <a:ext cx="6641556" cy="3899528"/>
          </a:xfrm>
          <a:prstGeom prst="rect">
            <a:avLst/>
          </a:prstGeom>
          <a:effectLst/>
        </p:spPr>
      </p:pic>
      <p:pic>
        <p:nvPicPr>
          <p:cNvPr id="21" name="Picture Placeholder 20"/>
          <p:cNvPicPr>
            <a:picLocks noChangeAspect="1"/>
          </p:cNvPicPr>
          <p:nvPr/>
        </p:nvPicPr>
        <p:blipFill>
          <a:blip r:embed="rId8" cstate="print">
            <a:extLst>
              <a:ext uri="{28A0092B-C50C-407E-A947-70E740481C1C}">
                <a14:useLocalDpi xmlns:a14="http://schemas.microsoft.com/office/drawing/2010/main" val="0"/>
              </a:ext>
            </a:extLst>
          </a:blip>
          <a:srcRect l="20" r="20"/>
          <a:stretch>
            <a:fillRect/>
          </a:stretch>
        </p:blipFill>
        <p:spPr>
          <a:xfrm>
            <a:off x="5845998" y="1844506"/>
            <a:ext cx="5026766" cy="3163953"/>
          </a:xfrm>
          <a:prstGeom prst="rect">
            <a:avLst/>
          </a:prstGeom>
          <a:solidFill>
            <a:schemeClr val="bg1"/>
          </a:solidFill>
        </p:spPr>
      </p:pic>
      <p:sp>
        <p:nvSpPr>
          <p:cNvPr id="22" name="Shape 3908"/>
          <p:cNvSpPr/>
          <p:nvPr/>
        </p:nvSpPr>
        <p:spPr>
          <a:xfrm>
            <a:off x="1344047" y="4355956"/>
            <a:ext cx="360000" cy="360000"/>
          </a:xfrm>
          <a:custGeom>
            <a:avLst/>
            <a:gdLst/>
            <a:ahLst/>
            <a:cxnLst>
              <a:cxn ang="0">
                <a:pos x="wd2" y="hd2"/>
              </a:cxn>
              <a:cxn ang="5400000">
                <a:pos x="wd2" y="hd2"/>
              </a:cxn>
              <a:cxn ang="10800000">
                <a:pos x="wd2" y="hd2"/>
              </a:cxn>
              <a:cxn ang="16200000">
                <a:pos x="wd2" y="hd2"/>
              </a:cxn>
            </a:cxnLst>
            <a:rect l="0" t="0" r="r" b="b"/>
            <a:pathLst>
              <a:path w="21600" h="21600" extrusionOk="0">
                <a:moveTo>
                  <a:pt x="14324" y="12090"/>
                </a:moveTo>
                <a:cubicBezTo>
                  <a:pt x="14020" y="12090"/>
                  <a:pt x="14020" y="12429"/>
                  <a:pt x="14020" y="12429"/>
                </a:cubicBezTo>
                <a:lnTo>
                  <a:pt x="14020" y="12863"/>
                </a:lnTo>
                <a:lnTo>
                  <a:pt x="14629" y="12863"/>
                </a:lnTo>
                <a:lnTo>
                  <a:pt x="14629" y="12429"/>
                </a:lnTo>
                <a:cubicBezTo>
                  <a:pt x="14629" y="12429"/>
                  <a:pt x="14629" y="12090"/>
                  <a:pt x="14324" y="12090"/>
                </a:cubicBezTo>
                <a:moveTo>
                  <a:pt x="15287" y="12380"/>
                </a:moveTo>
                <a:lnTo>
                  <a:pt x="15287" y="13348"/>
                </a:lnTo>
                <a:lnTo>
                  <a:pt x="14020" y="13348"/>
                </a:lnTo>
                <a:lnTo>
                  <a:pt x="14020" y="14072"/>
                </a:lnTo>
                <a:cubicBezTo>
                  <a:pt x="14020" y="14072"/>
                  <a:pt x="14020" y="14411"/>
                  <a:pt x="14324" y="14411"/>
                </a:cubicBezTo>
                <a:cubicBezTo>
                  <a:pt x="14629" y="14411"/>
                  <a:pt x="14629" y="14072"/>
                  <a:pt x="14629" y="14072"/>
                </a:cubicBezTo>
                <a:lnTo>
                  <a:pt x="14629" y="13734"/>
                </a:lnTo>
                <a:lnTo>
                  <a:pt x="15287" y="13734"/>
                </a:lnTo>
                <a:lnTo>
                  <a:pt x="15287" y="14266"/>
                </a:lnTo>
                <a:cubicBezTo>
                  <a:pt x="15287" y="14266"/>
                  <a:pt x="15186" y="14943"/>
                  <a:pt x="14374" y="14943"/>
                </a:cubicBezTo>
                <a:cubicBezTo>
                  <a:pt x="13563" y="14943"/>
                  <a:pt x="13412" y="14266"/>
                  <a:pt x="13412" y="14266"/>
                </a:cubicBezTo>
                <a:lnTo>
                  <a:pt x="13412" y="12380"/>
                </a:lnTo>
                <a:cubicBezTo>
                  <a:pt x="13412" y="12380"/>
                  <a:pt x="13412" y="11558"/>
                  <a:pt x="14374" y="11558"/>
                </a:cubicBezTo>
                <a:cubicBezTo>
                  <a:pt x="15338" y="11558"/>
                  <a:pt x="15287" y="12380"/>
                  <a:pt x="15287" y="12380"/>
                </a:cubicBezTo>
                <a:moveTo>
                  <a:pt x="12905" y="14169"/>
                </a:moveTo>
                <a:cubicBezTo>
                  <a:pt x="12905" y="14169"/>
                  <a:pt x="12905" y="14943"/>
                  <a:pt x="12347" y="14943"/>
                </a:cubicBezTo>
                <a:cubicBezTo>
                  <a:pt x="12005" y="14943"/>
                  <a:pt x="11797" y="14762"/>
                  <a:pt x="11687" y="14622"/>
                </a:cubicBezTo>
                <a:lnTo>
                  <a:pt x="11687" y="14895"/>
                </a:lnTo>
                <a:lnTo>
                  <a:pt x="11028" y="14895"/>
                </a:lnTo>
                <a:lnTo>
                  <a:pt x="11028" y="10446"/>
                </a:lnTo>
                <a:lnTo>
                  <a:pt x="11687" y="10446"/>
                </a:lnTo>
                <a:lnTo>
                  <a:pt x="11687" y="11888"/>
                </a:lnTo>
                <a:cubicBezTo>
                  <a:pt x="11788" y="11782"/>
                  <a:pt x="12036" y="11558"/>
                  <a:pt x="12347" y="11558"/>
                </a:cubicBezTo>
                <a:cubicBezTo>
                  <a:pt x="12752" y="11558"/>
                  <a:pt x="12905" y="11897"/>
                  <a:pt x="12905" y="12332"/>
                </a:cubicBezTo>
                <a:cubicBezTo>
                  <a:pt x="12905" y="12332"/>
                  <a:pt x="12905" y="14169"/>
                  <a:pt x="12905" y="14169"/>
                </a:cubicBezTo>
                <a:close/>
                <a:moveTo>
                  <a:pt x="10521" y="14895"/>
                </a:moveTo>
                <a:lnTo>
                  <a:pt x="9913" y="14895"/>
                </a:lnTo>
                <a:lnTo>
                  <a:pt x="9913" y="14605"/>
                </a:lnTo>
                <a:cubicBezTo>
                  <a:pt x="9913" y="14605"/>
                  <a:pt x="9558" y="14943"/>
                  <a:pt x="9152" y="14943"/>
                </a:cubicBezTo>
                <a:cubicBezTo>
                  <a:pt x="8746" y="14943"/>
                  <a:pt x="8696" y="14556"/>
                  <a:pt x="8696" y="14556"/>
                </a:cubicBezTo>
                <a:lnTo>
                  <a:pt x="8696" y="11558"/>
                </a:lnTo>
                <a:lnTo>
                  <a:pt x="9304" y="11558"/>
                </a:lnTo>
                <a:lnTo>
                  <a:pt x="9304" y="14363"/>
                </a:lnTo>
                <a:cubicBezTo>
                  <a:pt x="9304" y="14363"/>
                  <a:pt x="9304" y="14508"/>
                  <a:pt x="9507" y="14508"/>
                </a:cubicBezTo>
                <a:cubicBezTo>
                  <a:pt x="9710" y="14508"/>
                  <a:pt x="9913" y="14266"/>
                  <a:pt x="9913" y="14266"/>
                </a:cubicBezTo>
                <a:lnTo>
                  <a:pt x="9913" y="11558"/>
                </a:lnTo>
                <a:lnTo>
                  <a:pt x="10521" y="11558"/>
                </a:lnTo>
                <a:cubicBezTo>
                  <a:pt x="10521" y="11558"/>
                  <a:pt x="10521" y="14895"/>
                  <a:pt x="10521" y="14895"/>
                </a:cubicBezTo>
                <a:close/>
                <a:moveTo>
                  <a:pt x="8595" y="11074"/>
                </a:moveTo>
                <a:lnTo>
                  <a:pt x="7833" y="11074"/>
                </a:lnTo>
                <a:lnTo>
                  <a:pt x="7833" y="14895"/>
                </a:lnTo>
                <a:lnTo>
                  <a:pt x="7124" y="14895"/>
                </a:lnTo>
                <a:lnTo>
                  <a:pt x="7124" y="11074"/>
                </a:lnTo>
                <a:lnTo>
                  <a:pt x="6364" y="11074"/>
                </a:lnTo>
                <a:lnTo>
                  <a:pt x="6364" y="10446"/>
                </a:lnTo>
                <a:lnTo>
                  <a:pt x="8595" y="10446"/>
                </a:lnTo>
                <a:cubicBezTo>
                  <a:pt x="8595" y="10446"/>
                  <a:pt x="8595" y="11074"/>
                  <a:pt x="8595" y="11074"/>
                </a:cubicBezTo>
                <a:close/>
                <a:moveTo>
                  <a:pt x="14527" y="9431"/>
                </a:moveTo>
                <a:cubicBezTo>
                  <a:pt x="14527" y="9431"/>
                  <a:pt x="12667" y="9334"/>
                  <a:pt x="10800" y="9334"/>
                </a:cubicBezTo>
                <a:cubicBezTo>
                  <a:pt x="8940" y="9334"/>
                  <a:pt x="7073" y="9431"/>
                  <a:pt x="7073" y="9431"/>
                </a:cubicBezTo>
                <a:cubicBezTo>
                  <a:pt x="6233" y="9431"/>
                  <a:pt x="5552" y="10080"/>
                  <a:pt x="5552" y="10881"/>
                </a:cubicBezTo>
                <a:cubicBezTo>
                  <a:pt x="5552" y="10881"/>
                  <a:pt x="5400" y="11822"/>
                  <a:pt x="5400" y="12767"/>
                </a:cubicBezTo>
                <a:cubicBezTo>
                  <a:pt x="5400" y="13708"/>
                  <a:pt x="5552" y="14652"/>
                  <a:pt x="5552" y="14652"/>
                </a:cubicBezTo>
                <a:cubicBezTo>
                  <a:pt x="5552" y="15454"/>
                  <a:pt x="6233" y="16104"/>
                  <a:pt x="7073" y="16104"/>
                </a:cubicBezTo>
                <a:cubicBezTo>
                  <a:pt x="7073" y="16104"/>
                  <a:pt x="8905" y="16200"/>
                  <a:pt x="10800" y="16200"/>
                </a:cubicBezTo>
                <a:cubicBezTo>
                  <a:pt x="12630" y="16200"/>
                  <a:pt x="14527" y="16104"/>
                  <a:pt x="14527" y="16104"/>
                </a:cubicBezTo>
                <a:cubicBezTo>
                  <a:pt x="15367" y="16104"/>
                  <a:pt x="16049" y="15454"/>
                  <a:pt x="16049" y="14652"/>
                </a:cubicBezTo>
                <a:cubicBezTo>
                  <a:pt x="16049" y="14652"/>
                  <a:pt x="16200" y="13700"/>
                  <a:pt x="16200" y="12767"/>
                </a:cubicBezTo>
                <a:cubicBezTo>
                  <a:pt x="16200" y="11814"/>
                  <a:pt x="16049" y="10881"/>
                  <a:pt x="16049" y="10881"/>
                </a:cubicBezTo>
                <a:cubicBezTo>
                  <a:pt x="16049" y="10080"/>
                  <a:pt x="15367" y="9431"/>
                  <a:pt x="14527" y="9431"/>
                </a:cubicBezTo>
                <a:moveTo>
                  <a:pt x="11991" y="12090"/>
                </a:moveTo>
                <a:cubicBezTo>
                  <a:pt x="11859" y="12090"/>
                  <a:pt x="11757" y="12167"/>
                  <a:pt x="11687" y="12243"/>
                </a:cubicBezTo>
                <a:lnTo>
                  <a:pt x="11687" y="14277"/>
                </a:lnTo>
                <a:cubicBezTo>
                  <a:pt x="11751" y="14345"/>
                  <a:pt x="11847" y="14411"/>
                  <a:pt x="11991" y="14411"/>
                </a:cubicBezTo>
                <a:cubicBezTo>
                  <a:pt x="12296" y="14411"/>
                  <a:pt x="12296" y="14072"/>
                  <a:pt x="12296" y="14072"/>
                </a:cubicBezTo>
                <a:lnTo>
                  <a:pt x="12296" y="12429"/>
                </a:lnTo>
                <a:cubicBezTo>
                  <a:pt x="12296" y="12429"/>
                  <a:pt x="12245" y="12090"/>
                  <a:pt x="11991" y="12090"/>
                </a:cubicBezTo>
                <a:moveTo>
                  <a:pt x="20618" y="19636"/>
                </a:moveTo>
                <a:cubicBezTo>
                  <a:pt x="20618" y="20179"/>
                  <a:pt x="20179" y="20618"/>
                  <a:pt x="19636" y="20618"/>
                </a:cubicBezTo>
                <a:lnTo>
                  <a:pt x="1964" y="20618"/>
                </a:lnTo>
                <a:cubicBezTo>
                  <a:pt x="1421" y="20618"/>
                  <a:pt x="982" y="20179"/>
                  <a:pt x="982" y="19636"/>
                </a:cubicBezTo>
                <a:lnTo>
                  <a:pt x="982" y="1964"/>
                </a:lnTo>
                <a:cubicBezTo>
                  <a:pt x="982" y="1422"/>
                  <a:pt x="1421" y="982"/>
                  <a:pt x="1964" y="982"/>
                </a:cubicBezTo>
                <a:lnTo>
                  <a:pt x="19636" y="982"/>
                </a:lnTo>
                <a:cubicBezTo>
                  <a:pt x="20179" y="982"/>
                  <a:pt x="20618" y="1422"/>
                  <a:pt x="20618" y="1964"/>
                </a:cubicBezTo>
                <a:cubicBezTo>
                  <a:pt x="20618" y="1964"/>
                  <a:pt x="20618" y="19636"/>
                  <a:pt x="20618" y="19636"/>
                </a:cubicBezTo>
                <a:close/>
                <a:moveTo>
                  <a:pt x="19636" y="0"/>
                </a:moveTo>
                <a:lnTo>
                  <a:pt x="1964" y="0"/>
                </a:lnTo>
                <a:cubicBezTo>
                  <a:pt x="879" y="0"/>
                  <a:pt x="0" y="879"/>
                  <a:pt x="0" y="1964"/>
                </a:cubicBezTo>
                <a:lnTo>
                  <a:pt x="0" y="19636"/>
                </a:lnTo>
                <a:cubicBezTo>
                  <a:pt x="0" y="20721"/>
                  <a:pt x="879" y="21600"/>
                  <a:pt x="1964" y="21600"/>
                </a:cubicBezTo>
                <a:lnTo>
                  <a:pt x="19636" y="21600"/>
                </a:lnTo>
                <a:cubicBezTo>
                  <a:pt x="20721" y="21600"/>
                  <a:pt x="21600" y="20721"/>
                  <a:pt x="21600" y="19636"/>
                </a:cubicBezTo>
                <a:lnTo>
                  <a:pt x="21600" y="1964"/>
                </a:lnTo>
                <a:cubicBezTo>
                  <a:pt x="21600" y="879"/>
                  <a:pt x="20721" y="0"/>
                  <a:pt x="19636" y="0"/>
                </a:cubicBezTo>
                <a:moveTo>
                  <a:pt x="7986" y="8751"/>
                </a:moveTo>
                <a:lnTo>
                  <a:pt x="8696" y="8751"/>
                </a:lnTo>
                <a:lnTo>
                  <a:pt x="8696" y="7188"/>
                </a:lnTo>
                <a:lnTo>
                  <a:pt x="9507" y="4970"/>
                </a:lnTo>
                <a:lnTo>
                  <a:pt x="8848" y="4970"/>
                </a:lnTo>
                <a:lnTo>
                  <a:pt x="8341" y="6433"/>
                </a:lnTo>
                <a:lnTo>
                  <a:pt x="7833" y="4970"/>
                </a:lnTo>
                <a:lnTo>
                  <a:pt x="7124" y="4970"/>
                </a:lnTo>
                <a:lnTo>
                  <a:pt x="7986" y="7188"/>
                </a:lnTo>
                <a:cubicBezTo>
                  <a:pt x="7986" y="7188"/>
                  <a:pt x="7986" y="8751"/>
                  <a:pt x="7986" y="8751"/>
                </a:cubicBezTo>
                <a:close/>
                <a:moveTo>
                  <a:pt x="10166" y="6634"/>
                </a:moveTo>
                <a:cubicBezTo>
                  <a:pt x="10166" y="6467"/>
                  <a:pt x="10302" y="6332"/>
                  <a:pt x="10470" y="6332"/>
                </a:cubicBezTo>
                <a:cubicBezTo>
                  <a:pt x="10638" y="6332"/>
                  <a:pt x="10774" y="6467"/>
                  <a:pt x="10774" y="6634"/>
                </a:cubicBezTo>
                <a:lnTo>
                  <a:pt x="10774" y="8045"/>
                </a:lnTo>
                <a:cubicBezTo>
                  <a:pt x="10774" y="8212"/>
                  <a:pt x="10638" y="8348"/>
                  <a:pt x="10470" y="8348"/>
                </a:cubicBezTo>
                <a:cubicBezTo>
                  <a:pt x="10302" y="8348"/>
                  <a:pt x="10166" y="8212"/>
                  <a:pt x="10166" y="8045"/>
                </a:cubicBezTo>
                <a:cubicBezTo>
                  <a:pt x="10166" y="8045"/>
                  <a:pt x="10166" y="6634"/>
                  <a:pt x="10166" y="6634"/>
                </a:cubicBezTo>
                <a:close/>
                <a:moveTo>
                  <a:pt x="10369" y="8802"/>
                </a:moveTo>
                <a:lnTo>
                  <a:pt x="10572" y="8802"/>
                </a:lnTo>
                <a:cubicBezTo>
                  <a:pt x="11020" y="8802"/>
                  <a:pt x="11383" y="8440"/>
                  <a:pt x="11383" y="7995"/>
                </a:cubicBezTo>
                <a:lnTo>
                  <a:pt x="11383" y="6685"/>
                </a:lnTo>
                <a:cubicBezTo>
                  <a:pt x="11383" y="6239"/>
                  <a:pt x="11020" y="5877"/>
                  <a:pt x="10572" y="5877"/>
                </a:cubicBezTo>
                <a:lnTo>
                  <a:pt x="10369" y="5877"/>
                </a:lnTo>
                <a:cubicBezTo>
                  <a:pt x="9921" y="5877"/>
                  <a:pt x="9558" y="6239"/>
                  <a:pt x="9558" y="6685"/>
                </a:cubicBezTo>
                <a:lnTo>
                  <a:pt x="9558" y="7995"/>
                </a:lnTo>
                <a:cubicBezTo>
                  <a:pt x="9558" y="8440"/>
                  <a:pt x="9921" y="8802"/>
                  <a:pt x="10369" y="8802"/>
                </a:cubicBezTo>
                <a:moveTo>
                  <a:pt x="12397" y="8802"/>
                </a:moveTo>
                <a:cubicBezTo>
                  <a:pt x="12803" y="8802"/>
                  <a:pt x="13158" y="8449"/>
                  <a:pt x="13158" y="8449"/>
                </a:cubicBezTo>
                <a:lnTo>
                  <a:pt x="13158" y="8751"/>
                </a:lnTo>
                <a:lnTo>
                  <a:pt x="13767" y="8751"/>
                </a:lnTo>
                <a:lnTo>
                  <a:pt x="13767" y="5877"/>
                </a:lnTo>
                <a:lnTo>
                  <a:pt x="13158" y="5877"/>
                </a:lnTo>
                <a:lnTo>
                  <a:pt x="13158" y="8096"/>
                </a:lnTo>
                <a:cubicBezTo>
                  <a:pt x="13158" y="8096"/>
                  <a:pt x="12955" y="8348"/>
                  <a:pt x="12752" y="8348"/>
                </a:cubicBezTo>
                <a:cubicBezTo>
                  <a:pt x="12549" y="8348"/>
                  <a:pt x="12549" y="8197"/>
                  <a:pt x="12549" y="8197"/>
                </a:cubicBezTo>
                <a:lnTo>
                  <a:pt x="12549" y="5877"/>
                </a:lnTo>
                <a:lnTo>
                  <a:pt x="11941" y="5877"/>
                </a:lnTo>
                <a:lnTo>
                  <a:pt x="11941" y="8398"/>
                </a:lnTo>
                <a:cubicBezTo>
                  <a:pt x="11941" y="8398"/>
                  <a:pt x="11991" y="8802"/>
                  <a:pt x="12397" y="8802"/>
                </a:cubicBezTo>
              </a:path>
            </a:pathLst>
          </a:custGeom>
          <a:solidFill>
            <a:schemeClr val="tx1"/>
          </a:solidFill>
          <a:ln w="12700">
            <a:miter lim="400000"/>
          </a:ln>
        </p:spPr>
        <p:txBody>
          <a:bodyPr lIns="38100" tIns="38100" rIns="38100" bIns="38100" anchor="ctr"/>
          <a:lstStyle/>
          <a:p>
            <a:endParaRPr>
              <a:solidFill>
                <a:prstClr val="black"/>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131658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0" y="0"/>
            <a:ext cx="12192000" cy="6858000"/>
          </a:xfrm>
          <a:prstGeom prst="rect">
            <a:avLst/>
          </a:prstGeom>
          <a:blipFill dpi="0" rotWithShape="1">
            <a:blip r:embed="rId4">
              <a:extLst>
                <a:ext uri="{BEBA8EAE-BF5A-486C-A8C5-ECC9F3942E4B}">
                  <a14:imgProps xmlns:a14="http://schemas.microsoft.com/office/drawing/2010/main">
                    <a14:imgLayer r:embed="rId5">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9259" b="-9259"/>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3" name="Rectangle 2"/>
          <p:cNvSpPr/>
          <p:nvPr/>
        </p:nvSpPr>
        <p:spPr bwMode="auto">
          <a:xfrm>
            <a:off x="4385290" y="703752"/>
            <a:ext cx="4461889" cy="4437953"/>
          </a:xfrm>
          <a:prstGeom prst="rect">
            <a:avLst/>
          </a:prstGeom>
          <a:blipFill dpi="0" rotWithShape="1">
            <a:blip r:embed="rId6">
              <a:extLst>
                <a:ext uri="{BEBA8EAE-BF5A-486C-A8C5-ECC9F3942E4B}">
                  <a14:imgProps xmlns:a14="http://schemas.microsoft.com/office/drawing/2010/main">
                    <a14:imgLayer r:embed="rId5">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98288" t="-30167" r="-74959" b="-52981"/>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4" name="Rectangle 3"/>
          <p:cNvSpPr/>
          <p:nvPr/>
        </p:nvSpPr>
        <p:spPr bwMode="auto">
          <a:xfrm>
            <a:off x="1653319" y="2132856"/>
            <a:ext cx="3312368" cy="2564904"/>
          </a:xfrm>
          <a:prstGeom prst="rect">
            <a:avLst/>
          </a:prstGeom>
          <a:solidFill>
            <a:schemeClr val="tx1">
              <a:lumMod val="85000"/>
              <a:lumOff val="1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5" name="Rectangle 4"/>
          <p:cNvSpPr/>
          <p:nvPr/>
        </p:nvSpPr>
        <p:spPr bwMode="auto">
          <a:xfrm>
            <a:off x="4389623" y="692696"/>
            <a:ext cx="4464496" cy="4464496"/>
          </a:xfrm>
          <a:prstGeom prst="rect">
            <a:avLst/>
          </a:prstGeom>
          <a:noFill/>
          <a:ln w="57150" cap="flat" cmpd="sng" algn="ctr">
            <a:solidFill>
              <a:srgbClr val="DA291C"/>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6" name="TextBox 5"/>
          <p:cNvSpPr txBox="1"/>
          <p:nvPr/>
        </p:nvSpPr>
        <p:spPr>
          <a:xfrm>
            <a:off x="1795306" y="2194406"/>
            <a:ext cx="948638" cy="769441"/>
          </a:xfrm>
          <a:prstGeom prst="rect">
            <a:avLst/>
          </a:prstGeom>
          <a:noFill/>
        </p:spPr>
        <p:txBody>
          <a:bodyPr wrap="square" rtlCol="0">
            <a:spAutoFit/>
          </a:bodyPr>
          <a:lstStyle/>
          <a:p>
            <a:r>
              <a:rPr lang="en-GB" sz="4400" b="1" i="1" spc="-150" dirty="0" smtClean="0">
                <a:solidFill>
                  <a:schemeClr val="bg1"/>
                </a:solidFill>
                <a:latin typeface="Futura Md BT" panose="020B0602020204020303" pitchFamily="34" charset="0"/>
              </a:rPr>
              <a:t>12</a:t>
            </a:r>
            <a:endParaRPr lang="en-GB" sz="4400" b="1" i="1" spc="-150" dirty="0">
              <a:solidFill>
                <a:schemeClr val="bg1"/>
              </a:solidFill>
              <a:latin typeface="Futura Md BT" panose="020B0602020204020303" pitchFamily="34" charset="0"/>
            </a:endParaRPr>
          </a:p>
        </p:txBody>
      </p:sp>
      <p:sp>
        <p:nvSpPr>
          <p:cNvPr id="7" name="TextBox 6"/>
          <p:cNvSpPr txBox="1"/>
          <p:nvPr/>
        </p:nvSpPr>
        <p:spPr>
          <a:xfrm>
            <a:off x="1847527" y="2924944"/>
            <a:ext cx="2549735" cy="1200329"/>
          </a:xfrm>
          <a:prstGeom prst="rect">
            <a:avLst/>
          </a:prstGeom>
          <a:noFill/>
        </p:spPr>
        <p:txBody>
          <a:bodyPr wrap="square" rtlCol="0">
            <a:spAutoFit/>
          </a:bodyPr>
          <a:lstStyle/>
          <a:p>
            <a:pPr>
              <a:defRPr/>
            </a:pPr>
            <a:r>
              <a:rPr lang="en-GB" sz="2400" b="1" dirty="0">
                <a:solidFill>
                  <a:schemeClr val="bg1"/>
                </a:solidFill>
                <a:latin typeface="Lato" panose="020F0502020204030203" pitchFamily="34" charset="0"/>
                <a:ea typeface="Lato" panose="020F0502020204030203" pitchFamily="34" charset="0"/>
                <a:cs typeface="Lato" panose="020F0502020204030203" pitchFamily="34" charset="0"/>
              </a:rPr>
              <a:t>General Testing</a:t>
            </a:r>
          </a:p>
          <a:p>
            <a:pPr>
              <a:defRPr/>
            </a:pPr>
            <a:r>
              <a:rPr lang="en-GB" sz="2400" b="1" dirty="0">
                <a:solidFill>
                  <a:schemeClr val="bg1"/>
                </a:solidFill>
                <a:latin typeface="Lato" panose="020F0502020204030203" pitchFamily="34" charset="0"/>
                <a:ea typeface="Lato" panose="020F0502020204030203" pitchFamily="34" charset="0"/>
                <a:cs typeface="Lato" panose="020F0502020204030203" pitchFamily="34" charset="0"/>
              </a:rPr>
              <a:t>Tips &amp; Care of Products</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68089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arallelogram 14"/>
          <p:cNvSpPr/>
          <p:nvPr/>
        </p:nvSpPr>
        <p:spPr>
          <a:xfrm>
            <a:off x="0" y="0"/>
            <a:ext cx="5306622" cy="6858000"/>
          </a:xfrm>
          <a:prstGeom prst="parallelogram">
            <a:avLst>
              <a:gd name="adj" fmla="val 1871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latin typeface="Lato" panose="020F0502020204030203" pitchFamily="34" charset="0"/>
            </a:endParaRPr>
          </a:p>
        </p:txBody>
      </p:sp>
      <p:sp>
        <p:nvSpPr>
          <p:cNvPr id="7" name="Parallelogram 6"/>
          <p:cNvSpPr/>
          <p:nvPr/>
        </p:nvSpPr>
        <p:spPr bwMode="auto">
          <a:xfrm>
            <a:off x="2793522" y="3068960"/>
            <a:ext cx="2329649" cy="3773708"/>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8" name="Parallelogram 7"/>
          <p:cNvSpPr/>
          <p:nvPr/>
        </p:nvSpPr>
        <p:spPr bwMode="auto">
          <a:xfrm>
            <a:off x="1343472" y="0"/>
            <a:ext cx="1450050" cy="2348880"/>
          </a:xfrm>
          <a:prstGeom prst="parallelogram">
            <a:avLst/>
          </a:prstGeom>
          <a:blipFill dpi="0" rotWithShape="1">
            <a:blip r:embed="rId5">
              <a:extLst>
                <a:ext uri="{BEBA8EAE-BF5A-486C-A8C5-ECC9F3942E4B}">
                  <a14:imgProps xmlns:a14="http://schemas.microsoft.com/office/drawing/2010/main">
                    <a14:imgLayer r:embed="rId6">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32660" r="-287638" b="-72976"/>
            </a:stretch>
          </a:blipFill>
          <a:ln w="9525" cap="flat" cmpd="sng" algn="ctr">
            <a:noFill/>
            <a:prstDash val="solid"/>
            <a:round/>
            <a:headEnd type="none" w="med" len="med"/>
            <a:tailEnd type="none" w="med" len="med"/>
          </a:ln>
          <a:effectLst>
            <a:innerShdw blurRad="63500" dist="50800">
              <a:prstClr val="black">
                <a:alpha val="13000"/>
              </a:prst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9" name="Parallelogram 8"/>
          <p:cNvSpPr/>
          <p:nvPr/>
        </p:nvSpPr>
        <p:spPr bwMode="auto">
          <a:xfrm>
            <a:off x="1487488" y="1196752"/>
            <a:ext cx="2828098" cy="4581128"/>
          </a:xfrm>
          <a:prstGeom prst="parallelogram">
            <a:avLst/>
          </a:prstGeom>
          <a:blipFill dpi="0" rotWithShape="1">
            <a:blip r:embed="rId7">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l="-118953" r="-24025"/>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10" name="TextBox 9"/>
          <p:cNvSpPr txBox="1"/>
          <p:nvPr/>
        </p:nvSpPr>
        <p:spPr>
          <a:xfrm>
            <a:off x="6023992" y="908720"/>
            <a:ext cx="4277647" cy="954107"/>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IDENTIFYING DETECTOR UNDER TEST</a:t>
            </a:r>
            <a:endParaRPr lang="en-GB" sz="2800" b="1" i="1" spc="-150" dirty="0">
              <a:solidFill>
                <a:schemeClr val="tx1">
                  <a:lumMod val="95000"/>
                  <a:lumOff val="5000"/>
                </a:schemeClr>
              </a:solidFill>
              <a:latin typeface="Futura Md BT" panose="020B0602020204020303" pitchFamily="34" charset="0"/>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12" name="TextBox 11"/>
          <p:cNvSpPr txBox="1"/>
          <p:nvPr/>
        </p:nvSpPr>
        <p:spPr>
          <a:xfrm>
            <a:off x="8544272" y="344235"/>
            <a:ext cx="3240360" cy="276999"/>
          </a:xfrm>
          <a:prstGeom prst="rect">
            <a:avLst/>
          </a:prstGeom>
          <a:noFill/>
        </p:spPr>
        <p:txBody>
          <a:bodyPr wrap="square" rtlCol="0">
            <a:spAutoFit/>
          </a:bodyPr>
          <a:lstStyle/>
          <a:p>
            <a:pPr>
              <a:defRPr/>
            </a:pP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12.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General </a:t>
            </a: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Testing, Tips </a:t>
            </a: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&amp; Care of </a:t>
            </a:r>
            <a:r>
              <a:rPr lang="en-GB" sz="1200" dirty="0" smtClean="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Products</a:t>
            </a:r>
            <a:endPar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endParaRPr>
          </a:p>
        </p:txBody>
      </p:sp>
      <p:cxnSp>
        <p:nvCxnSpPr>
          <p:cNvPr id="13" name="Straight Connector 12"/>
          <p:cNvCxnSpPr/>
          <p:nvPr/>
        </p:nvCxnSpPr>
        <p:spPr bwMode="auto">
          <a:xfrm flipH="1">
            <a:off x="5807968" y="1045588"/>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14" name="Rectangle 3"/>
          <p:cNvSpPr txBox="1">
            <a:spLocks noChangeArrowheads="1"/>
          </p:cNvSpPr>
          <p:nvPr/>
        </p:nvSpPr>
        <p:spPr bwMode="auto">
          <a:xfrm>
            <a:off x="5699956" y="2348879"/>
            <a:ext cx="5652628" cy="3527103"/>
          </a:xfrm>
          <a:prstGeom prst="rect">
            <a:avLst/>
          </a:prstGeom>
          <a:noFill/>
          <a:ln w="9525">
            <a:noFill/>
            <a:miter lim="800000"/>
            <a:headEnd/>
            <a:tailEnd/>
          </a:ln>
        </p:spPr>
        <p:txBody>
          <a:bodyPr/>
          <a:lstStyle/>
          <a:p>
            <a:pPr eaLnBrk="0" hangingPunct="0">
              <a:lnSpc>
                <a:spcPct val="90000"/>
              </a:lnSpc>
              <a:spcBef>
                <a:spcPct val="20000"/>
              </a:spcBef>
              <a:buClr>
                <a:srgbClr val="FF0000"/>
              </a:buClr>
              <a:defRPr/>
            </a:pPr>
            <a:r>
              <a:rPr lang="en-GB" altLang="en-US" sz="1600" b="1" kern="0" dirty="0">
                <a:latin typeface="Lato" panose="020F0502020204030203" pitchFamily="34" charset="0"/>
                <a:cs typeface="Lato" panose="020F0502020204030203" pitchFamily="34" charset="0"/>
              </a:rPr>
              <a:t>What is </a:t>
            </a:r>
            <a:r>
              <a:rPr lang="en-GB" altLang="en-US" sz="1600" b="1" kern="0" dirty="0" smtClean="0">
                <a:latin typeface="Lato" panose="020F0502020204030203" pitchFamily="34" charset="0"/>
                <a:cs typeface="Lato" panose="020F0502020204030203" pitchFamily="34" charset="0"/>
              </a:rPr>
              <a:t>it?</a:t>
            </a:r>
          </a:p>
          <a:p>
            <a:pPr marL="285750" indent="-285750" eaLnBrk="0" hangingPunct="0">
              <a:lnSpc>
                <a:spcPct val="90000"/>
              </a:lnSpc>
              <a:spcBef>
                <a:spcPct val="20000"/>
              </a:spcBef>
              <a:buClr>
                <a:srgbClr val="FF0000"/>
              </a:buClr>
              <a:buFont typeface="Arial" panose="020B0604020202020204" pitchFamily="34" charset="0"/>
              <a:buChar char="•"/>
              <a:defRPr/>
            </a:pPr>
            <a:r>
              <a:rPr lang="en-GB" altLang="en-US" sz="1400" kern="0" dirty="0" smtClean="0">
                <a:latin typeface="Lato" panose="020F0502020204030203" pitchFamily="34" charset="0"/>
                <a:cs typeface="Lato" panose="020F0502020204030203" pitchFamily="34" charset="0"/>
              </a:rPr>
              <a:t>Is </a:t>
            </a:r>
            <a:r>
              <a:rPr lang="en-GB" altLang="en-US" sz="1400" kern="0" dirty="0">
                <a:latin typeface="Lato" panose="020F0502020204030203" pitchFamily="34" charset="0"/>
                <a:cs typeface="Lato" panose="020F0502020204030203" pitchFamily="34" charset="0"/>
              </a:rPr>
              <a:t>it a smoke, heat, CO or </a:t>
            </a:r>
            <a:r>
              <a:rPr lang="en-GB" altLang="en-US" sz="1400" kern="0" dirty="0" smtClean="0">
                <a:latin typeface="Lato" panose="020F0502020204030203" pitchFamily="34" charset="0"/>
                <a:cs typeface="Lato" panose="020F0502020204030203" pitchFamily="34" charset="0"/>
              </a:rPr>
              <a:t>multi-sensor </a:t>
            </a:r>
            <a:r>
              <a:rPr lang="en-GB" altLang="en-US" sz="1400" kern="0" dirty="0">
                <a:latin typeface="Lato" panose="020F0502020204030203" pitchFamily="34" charset="0"/>
                <a:cs typeface="Lato" panose="020F0502020204030203" pitchFamily="34" charset="0"/>
              </a:rPr>
              <a:t>fire </a:t>
            </a:r>
            <a:r>
              <a:rPr lang="en-GB" altLang="en-US" sz="1400" kern="0" dirty="0" smtClean="0">
                <a:latin typeface="Lato" panose="020F0502020204030203" pitchFamily="34" charset="0"/>
                <a:cs typeface="Lato" panose="020F0502020204030203" pitchFamily="34" charset="0"/>
              </a:rPr>
              <a:t>detector?</a:t>
            </a:r>
          </a:p>
          <a:p>
            <a:pPr marL="285750" indent="-285750" eaLnBrk="0" hangingPunct="0">
              <a:lnSpc>
                <a:spcPct val="90000"/>
              </a:lnSpc>
              <a:spcBef>
                <a:spcPct val="20000"/>
              </a:spcBef>
              <a:buClr>
                <a:srgbClr val="FF0000"/>
              </a:buClr>
              <a:buFont typeface="Arial" panose="020B0604020202020204" pitchFamily="34" charset="0"/>
              <a:buChar char="•"/>
              <a:defRPr/>
            </a:pPr>
            <a:r>
              <a:rPr lang="en-GB" altLang="en-US" sz="1400" kern="0" dirty="0" smtClean="0">
                <a:latin typeface="Lato" panose="020F0502020204030203" pitchFamily="34" charset="0"/>
                <a:cs typeface="Lato" panose="020F0502020204030203" pitchFamily="34" charset="0"/>
              </a:rPr>
              <a:t>What </a:t>
            </a:r>
            <a:r>
              <a:rPr lang="en-GB" altLang="en-US" sz="1400" kern="0" dirty="0">
                <a:latin typeface="Lato" panose="020F0502020204030203" pitchFamily="34" charset="0"/>
                <a:cs typeface="Lato" panose="020F0502020204030203" pitchFamily="34" charset="0"/>
              </a:rPr>
              <a:t>about domestic alarms; CO life safety or fire </a:t>
            </a:r>
            <a:r>
              <a:rPr lang="en-GB" altLang="en-US" sz="1400" kern="0" dirty="0" smtClean="0">
                <a:latin typeface="Lato" panose="020F0502020204030203" pitchFamily="34" charset="0"/>
                <a:cs typeface="Lato" panose="020F0502020204030203" pitchFamily="34" charset="0"/>
              </a:rPr>
              <a:t>alarm?</a:t>
            </a:r>
          </a:p>
          <a:p>
            <a:pPr marL="285750" indent="-285750" eaLnBrk="0" hangingPunct="0">
              <a:lnSpc>
                <a:spcPct val="90000"/>
              </a:lnSpc>
              <a:spcBef>
                <a:spcPct val="20000"/>
              </a:spcBef>
              <a:buClr>
                <a:srgbClr val="FF0000"/>
              </a:buClr>
              <a:buFont typeface="Arial" panose="020B0604020202020204" pitchFamily="34" charset="0"/>
              <a:buChar char="•"/>
              <a:defRPr/>
            </a:pPr>
            <a:r>
              <a:rPr lang="en-GB" altLang="en-US" sz="1400" kern="0" dirty="0" smtClean="0">
                <a:latin typeface="Lato" panose="020F0502020204030203" pitchFamily="34" charset="0"/>
                <a:cs typeface="Lato" panose="020F0502020204030203" pitchFamily="34" charset="0"/>
              </a:rPr>
              <a:t>Cigarette </a:t>
            </a:r>
            <a:r>
              <a:rPr lang="en-GB" altLang="en-US" sz="1400" kern="0" dirty="0">
                <a:latin typeface="Lato" panose="020F0502020204030203" pitchFamily="34" charset="0"/>
                <a:cs typeface="Lato" panose="020F0502020204030203" pitchFamily="34" charset="0"/>
              </a:rPr>
              <a:t>smoke </a:t>
            </a:r>
            <a:r>
              <a:rPr lang="en-GB" altLang="en-US" sz="1400" kern="0" dirty="0" smtClean="0">
                <a:latin typeface="Lato" panose="020F0502020204030203" pitchFamily="34" charset="0"/>
                <a:cs typeface="Lato" panose="020F0502020204030203" pitchFamily="34" charset="0"/>
              </a:rPr>
              <a:t>alarm?</a:t>
            </a:r>
          </a:p>
          <a:p>
            <a:pPr marL="285750" indent="-285750" eaLnBrk="0" hangingPunct="0">
              <a:lnSpc>
                <a:spcPct val="90000"/>
              </a:lnSpc>
              <a:spcBef>
                <a:spcPct val="20000"/>
              </a:spcBef>
              <a:buClr>
                <a:srgbClr val="FF0000"/>
              </a:buClr>
              <a:buFont typeface="Arial" panose="020B0604020202020204" pitchFamily="34" charset="0"/>
              <a:buChar char="•"/>
              <a:defRPr/>
            </a:pPr>
            <a:r>
              <a:rPr lang="en-GB" altLang="en-US" sz="1400" kern="0" dirty="0" smtClean="0">
                <a:latin typeface="Lato" panose="020F0502020204030203" pitchFamily="34" charset="0"/>
                <a:cs typeface="Lato" panose="020F0502020204030203" pitchFamily="34" charset="0"/>
              </a:rPr>
              <a:t>If multi-sensor</a:t>
            </a:r>
            <a:r>
              <a:rPr lang="en-GB" altLang="en-US" sz="1400" kern="0" dirty="0">
                <a:latin typeface="Lato" panose="020F0502020204030203" pitchFamily="34" charset="0"/>
                <a:cs typeface="Lato" panose="020F0502020204030203" pitchFamily="34" charset="0"/>
              </a:rPr>
              <a:t>, what mode of </a:t>
            </a:r>
            <a:r>
              <a:rPr lang="en-GB" altLang="en-US" sz="1400" kern="0" dirty="0" smtClean="0">
                <a:latin typeface="Lato" panose="020F0502020204030203" pitchFamily="34" charset="0"/>
                <a:cs typeface="Lato" panose="020F0502020204030203" pitchFamily="34" charset="0"/>
              </a:rPr>
              <a:t>operation?</a:t>
            </a:r>
          </a:p>
          <a:p>
            <a:pPr marL="285750" indent="-285750" eaLnBrk="0" hangingPunct="0">
              <a:lnSpc>
                <a:spcPct val="90000"/>
              </a:lnSpc>
              <a:spcBef>
                <a:spcPct val="20000"/>
              </a:spcBef>
              <a:buClr>
                <a:srgbClr val="FF0000"/>
              </a:buClr>
              <a:buFont typeface="Arial" panose="020B0604020202020204" pitchFamily="34" charset="0"/>
              <a:buChar char="•"/>
              <a:defRPr/>
            </a:pPr>
            <a:r>
              <a:rPr lang="en-GB" altLang="en-US" sz="1400" kern="0" dirty="0" smtClean="0">
                <a:latin typeface="Lato" panose="020F0502020204030203" pitchFamily="34" charset="0"/>
                <a:cs typeface="Lato" panose="020F0502020204030203" pitchFamily="34" charset="0"/>
              </a:rPr>
              <a:t>If </a:t>
            </a:r>
            <a:r>
              <a:rPr lang="en-GB" altLang="en-US" sz="1400" kern="0" dirty="0">
                <a:latin typeface="Lato" panose="020F0502020204030203" pitchFamily="34" charset="0"/>
                <a:cs typeface="Lato" panose="020F0502020204030203" pitchFamily="34" charset="0"/>
              </a:rPr>
              <a:t>heat, what is the activation </a:t>
            </a:r>
            <a:r>
              <a:rPr lang="en-GB" altLang="en-US" sz="1400" kern="0" dirty="0" smtClean="0">
                <a:latin typeface="Lato" panose="020F0502020204030203" pitchFamily="34" charset="0"/>
                <a:cs typeface="Lato" panose="020F0502020204030203" pitchFamily="34" charset="0"/>
              </a:rPr>
              <a:t>temperature?</a:t>
            </a:r>
          </a:p>
          <a:p>
            <a:pPr marL="285750" indent="-285750" eaLnBrk="0" hangingPunct="0">
              <a:lnSpc>
                <a:spcPct val="90000"/>
              </a:lnSpc>
              <a:spcBef>
                <a:spcPct val="20000"/>
              </a:spcBef>
              <a:buClr>
                <a:srgbClr val="FF0000"/>
              </a:buClr>
              <a:buFont typeface="Arial" panose="020B0604020202020204" pitchFamily="34" charset="0"/>
              <a:buChar char="•"/>
              <a:defRPr/>
            </a:pPr>
            <a:r>
              <a:rPr lang="en-GB" altLang="en-US" sz="1400" kern="0" dirty="0" smtClean="0">
                <a:latin typeface="Lato" panose="020F0502020204030203" pitchFamily="34" charset="0"/>
                <a:cs typeface="Lato" panose="020F0502020204030203" pitchFamily="34" charset="0"/>
              </a:rPr>
              <a:t>Correct </a:t>
            </a:r>
            <a:r>
              <a:rPr lang="en-GB" altLang="en-US" sz="1400" kern="0" dirty="0">
                <a:latin typeface="Lato" panose="020F0502020204030203" pitchFamily="34" charset="0"/>
                <a:cs typeface="Lato" panose="020F0502020204030203" pitchFamily="34" charset="0"/>
              </a:rPr>
              <a:t>identification, will help you test </a:t>
            </a:r>
            <a:r>
              <a:rPr lang="en-GB" altLang="en-US" sz="1400" kern="0" dirty="0" smtClean="0">
                <a:latin typeface="Lato" panose="020F0502020204030203" pitchFamily="34" charset="0"/>
                <a:cs typeface="Lato" panose="020F0502020204030203" pitchFamily="34" charset="0"/>
              </a:rPr>
              <a:t>correctly</a:t>
            </a:r>
            <a:endParaRPr lang="en-GB" altLang="en-US" sz="1400" kern="0" dirty="0">
              <a:latin typeface="Lato" panose="020F0502020204030203" pitchFamily="34" charset="0"/>
              <a:cs typeface="Lato" panose="020F0502020204030203" pitchFamily="34" charset="0"/>
            </a:endParaRPr>
          </a:p>
          <a:p>
            <a:pPr lvl="1" eaLnBrk="0" hangingPunct="0">
              <a:lnSpc>
                <a:spcPct val="90000"/>
              </a:lnSpc>
              <a:spcBef>
                <a:spcPct val="20000"/>
              </a:spcBef>
              <a:buClr>
                <a:schemeClr val="tx1"/>
              </a:buClr>
              <a:defRPr/>
            </a:pPr>
            <a:endParaRPr lang="en-GB" altLang="en-US" sz="1400" kern="0" dirty="0">
              <a:latin typeface="Lato" panose="020F0502020204030203" pitchFamily="34" charset="0"/>
              <a:cs typeface="Lato" panose="020F0502020204030203" pitchFamily="34" charset="0"/>
            </a:endParaRPr>
          </a:p>
          <a:p>
            <a:pPr eaLnBrk="0" hangingPunct="0">
              <a:lnSpc>
                <a:spcPct val="90000"/>
              </a:lnSpc>
              <a:spcBef>
                <a:spcPct val="20000"/>
              </a:spcBef>
              <a:buClr>
                <a:srgbClr val="FF0000"/>
              </a:buClr>
              <a:defRPr/>
            </a:pPr>
            <a:r>
              <a:rPr lang="en-GB" altLang="en-US" sz="1600" b="1" kern="0" dirty="0">
                <a:latin typeface="Lato" panose="020F0502020204030203" pitchFamily="34" charset="0"/>
                <a:cs typeface="Lato" panose="020F0502020204030203" pitchFamily="34" charset="0"/>
              </a:rPr>
              <a:t>Highlights the importance of </a:t>
            </a:r>
            <a:endParaRPr lang="en-GB" altLang="en-US" sz="1600" b="1" kern="0" dirty="0" smtClean="0">
              <a:latin typeface="Lato" panose="020F0502020204030203" pitchFamily="34" charset="0"/>
              <a:cs typeface="Lato" panose="020F0502020204030203" pitchFamily="34" charset="0"/>
            </a:endParaRPr>
          </a:p>
          <a:p>
            <a:pPr marL="285750" indent="-285750" eaLnBrk="0" hangingPunct="0">
              <a:lnSpc>
                <a:spcPct val="90000"/>
              </a:lnSpc>
              <a:spcBef>
                <a:spcPct val="20000"/>
              </a:spcBef>
              <a:buClr>
                <a:srgbClr val="FF0000"/>
              </a:buClr>
              <a:buFont typeface="Arial" panose="020B0604020202020204" pitchFamily="34" charset="0"/>
              <a:buChar char="•"/>
              <a:defRPr/>
            </a:pPr>
            <a:r>
              <a:rPr lang="en-GB" altLang="en-US" sz="1400" kern="0" dirty="0" smtClean="0">
                <a:latin typeface="Lato" panose="020F0502020204030203" pitchFamily="34" charset="0"/>
                <a:cs typeface="Lato" panose="020F0502020204030203" pitchFamily="34" charset="0"/>
              </a:rPr>
              <a:t>Manufacturer's </a:t>
            </a:r>
            <a:r>
              <a:rPr lang="en-GB" altLang="en-US" sz="1400" kern="0" dirty="0">
                <a:latin typeface="Lato" panose="020F0502020204030203" pitchFamily="34" charset="0"/>
                <a:cs typeface="Lato" panose="020F0502020204030203" pitchFamily="34" charset="0"/>
              </a:rPr>
              <a:t>product </a:t>
            </a:r>
            <a:r>
              <a:rPr lang="en-GB" altLang="en-US" sz="1400" kern="0" dirty="0" smtClean="0">
                <a:latin typeface="Lato" panose="020F0502020204030203" pitchFamily="34" charset="0"/>
                <a:cs typeface="Lato" panose="020F0502020204030203" pitchFamily="34" charset="0"/>
              </a:rPr>
              <a:t>training</a:t>
            </a:r>
          </a:p>
          <a:p>
            <a:pPr marL="285750" indent="-285750" eaLnBrk="0" hangingPunct="0">
              <a:lnSpc>
                <a:spcPct val="90000"/>
              </a:lnSpc>
              <a:spcBef>
                <a:spcPct val="20000"/>
              </a:spcBef>
              <a:buClr>
                <a:srgbClr val="FF0000"/>
              </a:buClr>
              <a:buFont typeface="Arial" panose="020B0604020202020204" pitchFamily="34" charset="0"/>
              <a:buChar char="•"/>
              <a:defRPr/>
            </a:pPr>
            <a:r>
              <a:rPr lang="en-GB" altLang="en-US" sz="1400" kern="0" dirty="0" smtClean="0">
                <a:latin typeface="Lato" panose="020F0502020204030203" pitchFamily="34" charset="0"/>
                <a:cs typeface="Lato" panose="020F0502020204030203" pitchFamily="34" charset="0"/>
              </a:rPr>
              <a:t>Keeping </a:t>
            </a:r>
            <a:r>
              <a:rPr lang="en-GB" altLang="en-US" sz="1400" kern="0" dirty="0">
                <a:latin typeface="Lato" panose="020F0502020204030203" pitchFamily="34" charset="0"/>
                <a:cs typeface="Lato" panose="020F0502020204030203" pitchFamily="34" charset="0"/>
              </a:rPr>
              <a:t>site documentation up to date</a:t>
            </a:r>
          </a:p>
          <a:p>
            <a:pPr eaLnBrk="0" hangingPunct="0">
              <a:spcBef>
                <a:spcPct val="20000"/>
              </a:spcBef>
              <a:buClr>
                <a:schemeClr val="tx1"/>
              </a:buClr>
              <a:defRPr/>
            </a:pPr>
            <a:endParaRPr lang="en-GB" altLang="en-US" sz="1000" kern="0" dirty="0">
              <a:latin typeface="Lato" panose="020F0502020204030203" pitchFamily="34" charset="0"/>
              <a:ea typeface="Lato" panose="020F0502020204030203" pitchFamily="34" charset="0"/>
              <a:cs typeface="Lato" panose="020F0502020204030203"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030898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bwMode="auto">
          <a:xfrm>
            <a:off x="0" y="0"/>
            <a:ext cx="12192000" cy="3284984"/>
          </a:xfrm>
          <a:prstGeom prst="rect">
            <a:avLst/>
          </a:prstGeom>
          <a:blipFill dpi="0" rotWithShape="1">
            <a:blip r:embed="rId5">
              <a:extLst>
                <a:ext uri="{BEBA8EAE-BF5A-486C-A8C5-ECC9F3942E4B}">
                  <a14:imgProps xmlns:a14="http://schemas.microsoft.com/office/drawing/2010/main">
                    <a14:imgLayer r:embed="rId6">
                      <a14:imgEffect>
                        <a14:artisticBlur/>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t="-29698" b="-117730"/>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7" name="Straight Connector 6"/>
          <p:cNvCxnSpPr/>
          <p:nvPr/>
        </p:nvCxnSpPr>
        <p:spPr bwMode="auto">
          <a:xfrm flipH="1">
            <a:off x="1212805" y="1509733"/>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8" name="TextBox 7"/>
          <p:cNvSpPr txBox="1"/>
          <p:nvPr/>
        </p:nvSpPr>
        <p:spPr>
          <a:xfrm>
            <a:off x="1356821" y="1356716"/>
            <a:ext cx="4967404" cy="954107"/>
          </a:xfrm>
          <a:prstGeom prst="rect">
            <a:avLst/>
          </a:prstGeom>
          <a:noFill/>
        </p:spPr>
        <p:txBody>
          <a:bodyPr wrap="square" rtlCol="0">
            <a:spAutoFit/>
          </a:bodyPr>
          <a:lstStyle/>
          <a:p>
            <a:r>
              <a:rPr lang="en-GB" sz="2800" b="1" i="1" spc="-150" dirty="0" smtClean="0">
                <a:latin typeface="Futura Md BT" panose="020B0602020204020303" pitchFamily="34" charset="0"/>
              </a:rPr>
              <a:t>FIRE DETECTOR </a:t>
            </a:r>
          </a:p>
          <a:p>
            <a:r>
              <a:rPr lang="en-GB" sz="2800" b="1" i="1" spc="-150" dirty="0" smtClean="0">
                <a:latin typeface="Futura Md BT" panose="020B0602020204020303" pitchFamily="34" charset="0"/>
              </a:rPr>
              <a:t>TIME TO ALARM</a:t>
            </a:r>
            <a:endParaRPr lang="en-GB" sz="2800" b="1" i="1" spc="-150" dirty="0">
              <a:latin typeface="Futura Md BT" panose="020B0602020204020303" pitchFamily="34" charset="0"/>
            </a:endParaRPr>
          </a:p>
        </p:txBody>
      </p:sp>
      <p:pic>
        <p:nvPicPr>
          <p:cNvPr id="4" name="Picture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5" name="TextBox 4"/>
          <p:cNvSpPr txBox="1"/>
          <p:nvPr/>
        </p:nvSpPr>
        <p:spPr>
          <a:xfrm>
            <a:off x="8544272" y="344235"/>
            <a:ext cx="3240360" cy="276999"/>
          </a:xfrm>
          <a:prstGeom prst="rect">
            <a:avLst/>
          </a:prstGeom>
          <a:noFill/>
        </p:spPr>
        <p:txBody>
          <a:bodyPr wrap="square" rtlCol="0">
            <a:spAutoFit/>
          </a:bodyPr>
          <a:lstStyle/>
          <a:p>
            <a:pPr>
              <a:defRPr/>
            </a:pPr>
            <a:r>
              <a:rPr lang="en-GB" sz="1200" dirty="0" smtClean="0">
                <a:solidFill>
                  <a:schemeClr val="bg1"/>
                </a:solidFill>
                <a:latin typeface="Lato" panose="020F0502020204030203" pitchFamily="34" charset="0"/>
                <a:ea typeface="Lato" panose="020F0502020204030203" pitchFamily="34" charset="0"/>
                <a:cs typeface="Lato" panose="020F0502020204030203" pitchFamily="34" charset="0"/>
              </a:rPr>
              <a:t>12. </a:t>
            </a:r>
            <a:r>
              <a:rPr lang="en-GB" sz="1200" dirty="0">
                <a:solidFill>
                  <a:schemeClr val="bg1"/>
                </a:solidFill>
                <a:latin typeface="Lato" panose="020F0502020204030203" pitchFamily="34" charset="0"/>
                <a:ea typeface="Lato" panose="020F0502020204030203" pitchFamily="34" charset="0"/>
                <a:cs typeface="Lato" panose="020F0502020204030203" pitchFamily="34" charset="0"/>
              </a:rPr>
              <a:t>General </a:t>
            </a:r>
            <a:r>
              <a:rPr lang="en-GB" sz="1200" dirty="0" smtClean="0">
                <a:solidFill>
                  <a:schemeClr val="bg1"/>
                </a:solidFill>
                <a:latin typeface="Lato" panose="020F0502020204030203" pitchFamily="34" charset="0"/>
                <a:ea typeface="Lato" panose="020F0502020204030203" pitchFamily="34" charset="0"/>
                <a:cs typeface="Lato" panose="020F0502020204030203" pitchFamily="34" charset="0"/>
              </a:rPr>
              <a:t>Testing, Tips </a:t>
            </a:r>
            <a:r>
              <a:rPr lang="en-GB" sz="1200" dirty="0">
                <a:solidFill>
                  <a:schemeClr val="bg1"/>
                </a:solidFill>
                <a:latin typeface="Lato" panose="020F0502020204030203" pitchFamily="34" charset="0"/>
                <a:ea typeface="Lato" panose="020F0502020204030203" pitchFamily="34" charset="0"/>
                <a:cs typeface="Lato" panose="020F0502020204030203" pitchFamily="34" charset="0"/>
              </a:rPr>
              <a:t>&amp; Care of </a:t>
            </a:r>
            <a:r>
              <a:rPr lang="en-GB" sz="1200" dirty="0" smtClean="0">
                <a:solidFill>
                  <a:schemeClr val="bg1"/>
                </a:solidFill>
                <a:latin typeface="Lato" panose="020F0502020204030203" pitchFamily="34" charset="0"/>
                <a:ea typeface="Lato" panose="020F0502020204030203" pitchFamily="34" charset="0"/>
                <a:cs typeface="Lato" panose="020F0502020204030203" pitchFamily="34" charset="0"/>
              </a:rPr>
              <a:t>Products</a:t>
            </a:r>
            <a:endParaRPr lang="en-GB" sz="12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1450428" y="3712964"/>
            <a:ext cx="3387334" cy="2308324"/>
          </a:xfrm>
          <a:prstGeom prst="rect">
            <a:avLst/>
          </a:prstGeom>
          <a:noFill/>
        </p:spPr>
        <p:txBody>
          <a:bodyPr wrap="square" rtlCol="0">
            <a:spAutoFit/>
          </a:bodyPr>
          <a:lstStyle/>
          <a:p>
            <a:pPr eaLnBrk="0" hangingPunct="0">
              <a:spcBef>
                <a:spcPct val="20000"/>
              </a:spcBef>
              <a:buClr>
                <a:srgbClr val="FF0000"/>
              </a:buClr>
              <a:defRPr/>
            </a:pPr>
            <a:r>
              <a:rPr lang="en-GB" altLang="en-US" sz="1600" b="1" dirty="0">
                <a:latin typeface="Lato" panose="020F0502020204030203" pitchFamily="34" charset="0"/>
              </a:rPr>
              <a:t>Activation time controlled </a:t>
            </a:r>
            <a:r>
              <a:rPr lang="en-GB" altLang="en-US" sz="1600" b="1" dirty="0" smtClean="0">
                <a:latin typeface="Lato" panose="020F0502020204030203" pitchFamily="34" charset="0"/>
              </a:rPr>
              <a:t>by…</a:t>
            </a:r>
          </a:p>
          <a:p>
            <a:pPr marL="285750" indent="-285750" eaLnBrk="0" hangingPunct="0">
              <a:spcBef>
                <a:spcPct val="20000"/>
              </a:spcBef>
              <a:buClr>
                <a:srgbClr val="FF0000"/>
              </a:buClr>
              <a:buFont typeface="Arial" panose="020B0604020202020204" pitchFamily="34" charset="0"/>
              <a:buChar char="•"/>
              <a:defRPr/>
            </a:pPr>
            <a:r>
              <a:rPr lang="en-GB" altLang="en-US" sz="1400" dirty="0" smtClean="0">
                <a:latin typeface="Lato" panose="020F0502020204030203" pitchFamily="34" charset="0"/>
              </a:rPr>
              <a:t>In-built </a:t>
            </a:r>
            <a:r>
              <a:rPr lang="en-GB" altLang="en-US" sz="1400" dirty="0">
                <a:latin typeface="Lato" panose="020F0502020204030203" pitchFamily="34" charset="0"/>
              </a:rPr>
              <a:t>delays (some </a:t>
            </a:r>
            <a:r>
              <a:rPr lang="en-GB" altLang="en-US" sz="1400" dirty="0" smtClean="0">
                <a:latin typeface="Lato" panose="020F0502020204030203" pitchFamily="34" charset="0"/>
              </a:rPr>
              <a:t>programmable)</a:t>
            </a:r>
          </a:p>
          <a:p>
            <a:pPr marL="285750" indent="-285750" eaLnBrk="0" hangingPunct="0">
              <a:spcBef>
                <a:spcPct val="20000"/>
              </a:spcBef>
              <a:buClr>
                <a:srgbClr val="FF0000"/>
              </a:buClr>
              <a:buFont typeface="Arial" panose="020B0604020202020204" pitchFamily="34" charset="0"/>
              <a:buChar char="•"/>
              <a:defRPr/>
            </a:pPr>
            <a:r>
              <a:rPr lang="en-GB" altLang="en-US" sz="1400" dirty="0" smtClean="0">
                <a:latin typeface="Lato" panose="020F0502020204030203" pitchFamily="34" charset="0"/>
              </a:rPr>
              <a:t>System </a:t>
            </a:r>
            <a:r>
              <a:rPr lang="en-GB" altLang="en-US" sz="1400" dirty="0">
                <a:latin typeface="Lato" panose="020F0502020204030203" pitchFamily="34" charset="0"/>
              </a:rPr>
              <a:t>polling </a:t>
            </a:r>
            <a:endParaRPr lang="en-GB" altLang="en-US" sz="1400" dirty="0" smtClean="0">
              <a:latin typeface="Lato" panose="020F0502020204030203" pitchFamily="34" charset="0"/>
            </a:endParaRPr>
          </a:p>
          <a:p>
            <a:pPr marL="285750" indent="-285750" eaLnBrk="0" hangingPunct="0">
              <a:spcBef>
                <a:spcPct val="20000"/>
              </a:spcBef>
              <a:buClr>
                <a:srgbClr val="FF0000"/>
              </a:buClr>
              <a:buFont typeface="Arial" panose="020B0604020202020204" pitchFamily="34" charset="0"/>
              <a:buChar char="•"/>
              <a:defRPr/>
            </a:pPr>
            <a:r>
              <a:rPr lang="en-GB" altLang="en-US" sz="1400" dirty="0" smtClean="0">
                <a:latin typeface="Lato" panose="020F0502020204030203" pitchFamily="34" charset="0"/>
              </a:rPr>
              <a:t>Build </a:t>
            </a:r>
            <a:r>
              <a:rPr lang="en-GB" altLang="en-US" sz="1400" dirty="0">
                <a:latin typeface="Lato" panose="020F0502020204030203" pitchFamily="34" charset="0"/>
              </a:rPr>
              <a:t>up of dirt and dust in detector </a:t>
            </a:r>
            <a:r>
              <a:rPr lang="en-GB" altLang="en-US" sz="1400" dirty="0" smtClean="0">
                <a:latin typeface="Lato" panose="020F0502020204030203" pitchFamily="34" charset="0"/>
              </a:rPr>
              <a:t>chamber</a:t>
            </a:r>
          </a:p>
          <a:p>
            <a:pPr marL="285750" indent="-285750" eaLnBrk="0" hangingPunct="0">
              <a:spcBef>
                <a:spcPct val="20000"/>
              </a:spcBef>
              <a:buClr>
                <a:srgbClr val="FF0000"/>
              </a:buClr>
              <a:buFont typeface="Arial" panose="020B0604020202020204" pitchFamily="34" charset="0"/>
              <a:buChar char="•"/>
              <a:defRPr/>
            </a:pPr>
            <a:r>
              <a:rPr lang="en-GB" altLang="en-US" sz="1400" dirty="0" smtClean="0">
                <a:latin typeface="Lato" panose="020F0502020204030203" pitchFamily="34" charset="0"/>
              </a:rPr>
              <a:t>Use </a:t>
            </a:r>
            <a:r>
              <a:rPr lang="en-GB" altLang="en-US" sz="1400" dirty="0">
                <a:latin typeface="Lato" panose="020F0502020204030203" pitchFamily="34" charset="0"/>
              </a:rPr>
              <a:t>of correct test equipment and test </a:t>
            </a:r>
            <a:r>
              <a:rPr lang="en-GB" altLang="en-US" sz="1400" dirty="0" smtClean="0">
                <a:latin typeface="Lato" panose="020F0502020204030203" pitchFamily="34" charset="0"/>
              </a:rPr>
              <a:t>procedure</a:t>
            </a:r>
          </a:p>
          <a:p>
            <a:pPr eaLnBrk="0" hangingPunct="0">
              <a:spcBef>
                <a:spcPct val="20000"/>
              </a:spcBef>
              <a:buClr>
                <a:srgbClr val="FF0000"/>
              </a:buClr>
              <a:defRPr/>
            </a:pPr>
            <a:endParaRPr lang="en-GB" altLang="en-US" sz="1400" dirty="0">
              <a:latin typeface="Lato" panose="020F0502020204030203" pitchFamily="34" charset="0"/>
            </a:endParaRPr>
          </a:p>
          <a:p>
            <a:endParaRPr lang="en-GB" sz="1600" dirty="0">
              <a:latin typeface="Lato" panose="020F0502020204030203" pitchFamily="34" charset="0"/>
            </a:endParaRPr>
          </a:p>
        </p:txBody>
      </p:sp>
      <p:sp>
        <p:nvSpPr>
          <p:cNvPr id="10" name="TextBox 9"/>
          <p:cNvSpPr txBox="1"/>
          <p:nvPr/>
        </p:nvSpPr>
        <p:spPr>
          <a:xfrm>
            <a:off x="6229632" y="3712964"/>
            <a:ext cx="3666609" cy="1132618"/>
          </a:xfrm>
          <a:prstGeom prst="rect">
            <a:avLst/>
          </a:prstGeom>
          <a:noFill/>
        </p:spPr>
        <p:txBody>
          <a:bodyPr wrap="square" rtlCol="0">
            <a:spAutoFit/>
          </a:bodyPr>
          <a:lstStyle/>
          <a:p>
            <a:pPr eaLnBrk="0" hangingPunct="0">
              <a:spcBef>
                <a:spcPct val="20000"/>
              </a:spcBef>
              <a:buClr>
                <a:srgbClr val="FF0000"/>
              </a:buClr>
              <a:defRPr/>
            </a:pPr>
            <a:r>
              <a:rPr lang="en-GB" altLang="en-US" sz="1600" b="1" dirty="0">
                <a:latin typeface="Lato" panose="020F0502020204030203" pitchFamily="34" charset="0"/>
              </a:rPr>
              <a:t>Ambient conditions:</a:t>
            </a:r>
          </a:p>
          <a:p>
            <a:pPr marL="285750" indent="-285750" eaLnBrk="0" hangingPunct="0">
              <a:spcBef>
                <a:spcPct val="20000"/>
              </a:spcBef>
              <a:buClr>
                <a:srgbClr val="FF0000"/>
              </a:buClr>
              <a:buFont typeface="Arial" panose="020B0604020202020204" pitchFamily="34" charset="0"/>
              <a:buChar char="•"/>
              <a:defRPr/>
            </a:pPr>
            <a:r>
              <a:rPr lang="en-GB" altLang="en-US" sz="1400" dirty="0">
                <a:latin typeface="Lato" panose="020F0502020204030203" pitchFamily="34" charset="0"/>
              </a:rPr>
              <a:t>Temperature</a:t>
            </a:r>
          </a:p>
          <a:p>
            <a:pPr marL="285750" indent="-285750" eaLnBrk="0" hangingPunct="0">
              <a:spcBef>
                <a:spcPct val="20000"/>
              </a:spcBef>
              <a:buClr>
                <a:srgbClr val="FF0000"/>
              </a:buClr>
              <a:buFont typeface="Arial" panose="020B0604020202020204" pitchFamily="34" charset="0"/>
              <a:buChar char="•"/>
              <a:defRPr/>
            </a:pPr>
            <a:r>
              <a:rPr lang="en-GB" altLang="en-US" sz="1400" dirty="0">
                <a:latin typeface="Lato" panose="020F0502020204030203" pitchFamily="34" charset="0"/>
              </a:rPr>
              <a:t>Air flow</a:t>
            </a:r>
          </a:p>
          <a:p>
            <a:endParaRPr lang="en-GB" dirty="0">
              <a:latin typeface="Lato" panose="020F0502020204030203"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384313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bwMode="auto">
          <a:xfrm rot="16200000">
            <a:off x="3582560" y="613848"/>
            <a:ext cx="1944216" cy="805768"/>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9" name="TextBox 8"/>
          <p:cNvSpPr txBox="1"/>
          <p:nvPr/>
        </p:nvSpPr>
        <p:spPr>
          <a:xfrm>
            <a:off x="623392" y="718574"/>
            <a:ext cx="4392488" cy="954107"/>
          </a:xfrm>
          <a:prstGeom prst="rect">
            <a:avLst/>
          </a:prstGeom>
          <a:noFill/>
        </p:spPr>
        <p:txBody>
          <a:bodyPr wrap="square" rtlCol="0">
            <a:spAutoFit/>
          </a:bodyPr>
          <a:lstStyle/>
          <a:p>
            <a:r>
              <a:rPr lang="en-GB" sz="2800" b="1" i="1" spc="-150" dirty="0" smtClean="0">
                <a:solidFill>
                  <a:schemeClr val="bg2">
                    <a:lumMod val="10000"/>
                  </a:schemeClr>
                </a:solidFill>
                <a:latin typeface="Futura Md BT" panose="020B0602020204020303" pitchFamily="34" charset="0"/>
              </a:rPr>
              <a:t>TESTING CO </a:t>
            </a:r>
          </a:p>
          <a:p>
            <a:r>
              <a:rPr lang="en-GB" sz="2800" b="1" i="1" spc="-150" dirty="0" smtClean="0">
                <a:solidFill>
                  <a:schemeClr val="bg2">
                    <a:lumMod val="10000"/>
                  </a:schemeClr>
                </a:solidFill>
                <a:latin typeface="Futura Md BT" panose="020B0602020204020303" pitchFamily="34" charset="0"/>
              </a:rPr>
              <a:t>DETECTORS / ALARMS</a:t>
            </a:r>
            <a:endParaRPr lang="en-GB" sz="2800" b="1" i="1" spc="-150" dirty="0">
              <a:solidFill>
                <a:schemeClr val="bg2">
                  <a:lumMod val="10000"/>
                </a:schemeClr>
              </a:solidFill>
              <a:latin typeface="Futura Md BT" panose="020B0602020204020303" pitchFamily="34" charset="0"/>
            </a:endParaRPr>
          </a:p>
        </p:txBody>
      </p:sp>
      <p:sp>
        <p:nvSpPr>
          <p:cNvPr id="10" name="TextBox 9"/>
          <p:cNvSpPr txBox="1"/>
          <p:nvPr/>
        </p:nvSpPr>
        <p:spPr>
          <a:xfrm>
            <a:off x="833655" y="3322870"/>
            <a:ext cx="2996537" cy="830997"/>
          </a:xfrm>
          <a:prstGeom prst="rect">
            <a:avLst/>
          </a:prstGeom>
          <a:noFill/>
        </p:spPr>
        <p:txBody>
          <a:bodyPr wrap="square" rtlCol="0">
            <a:spAutoFit/>
          </a:bodyPr>
          <a:lstStyle/>
          <a:p>
            <a:r>
              <a:rPr lang="en-GB" sz="2400" b="1" dirty="0" smtClean="0">
                <a:latin typeface="Lato" panose="020F0502020204030203" pitchFamily="34" charset="0"/>
                <a:ea typeface="Lato" panose="020F0502020204030203" pitchFamily="34" charset="0"/>
                <a:cs typeface="Lato" panose="020F0502020204030203" pitchFamily="34" charset="0"/>
              </a:rPr>
              <a:t>What is CO and how is it produced?</a:t>
            </a:r>
            <a:endParaRPr lang="en-GB" sz="2400" b="1" dirty="0">
              <a:latin typeface="Lato" panose="020F0502020204030203" pitchFamily="34" charset="0"/>
              <a:ea typeface="Lato" panose="020F0502020204030203" pitchFamily="34" charset="0"/>
              <a:cs typeface="Lato" panose="020F0502020204030203" pitchFamily="34" charset="0"/>
            </a:endParaRPr>
          </a:p>
        </p:txBody>
      </p:sp>
      <p:sp>
        <p:nvSpPr>
          <p:cNvPr id="11" name="TextBox 10"/>
          <p:cNvSpPr txBox="1"/>
          <p:nvPr/>
        </p:nvSpPr>
        <p:spPr>
          <a:xfrm>
            <a:off x="8544272" y="869108"/>
            <a:ext cx="2808311" cy="4782848"/>
          </a:xfrm>
          <a:prstGeom prst="rect">
            <a:avLst/>
          </a:prstGeom>
          <a:noFill/>
        </p:spPr>
        <p:txBody>
          <a:bodyPr wrap="square" rtlCol="0">
            <a:spAutoFit/>
          </a:bodyPr>
          <a:lstStyle/>
          <a:p>
            <a:pPr>
              <a:spcBef>
                <a:spcPct val="20000"/>
              </a:spcBef>
              <a:buClr>
                <a:srgbClr val="FF0000"/>
              </a:buClr>
              <a:defRPr/>
            </a:pPr>
            <a:r>
              <a:rPr lang="en-US" sz="1200" b="1" dirty="0">
                <a:solidFill>
                  <a:sysClr val="windowText" lastClr="000000"/>
                </a:solidFill>
                <a:latin typeface="Lato" panose="020F0502020204030203" pitchFamily="34" charset="0"/>
                <a:cs typeface="Lato" panose="020F0502020204030203" pitchFamily="34" charset="0"/>
              </a:rPr>
              <a:t>CO sensors can be found in </a:t>
            </a:r>
            <a:endParaRPr lang="en-US" sz="1200" b="1" dirty="0" smtClean="0">
              <a:solidFill>
                <a:sysClr val="windowText" lastClr="000000"/>
              </a:solidFill>
              <a:latin typeface="Lato" panose="020F0502020204030203" pitchFamily="34" charset="0"/>
              <a:cs typeface="Lato" panose="020F0502020204030203" pitchFamily="34" charset="0"/>
            </a:endParaRPr>
          </a:p>
          <a:p>
            <a:pPr marL="285750" indent="-285750">
              <a:spcBef>
                <a:spcPct val="20000"/>
              </a:spcBef>
              <a:buClr>
                <a:srgbClr val="FF0000"/>
              </a:buClr>
              <a:buFont typeface="Arial" panose="020B0604020202020204" pitchFamily="34" charset="0"/>
              <a:buChar char="•"/>
              <a:defRPr/>
            </a:pPr>
            <a:r>
              <a:rPr lang="en-US" sz="1200" dirty="0" smtClean="0">
                <a:solidFill>
                  <a:sysClr val="windowText" lastClr="000000"/>
                </a:solidFill>
                <a:latin typeface="Lato" panose="020F0502020204030203" pitchFamily="34" charset="0"/>
                <a:cs typeface="Lato" panose="020F0502020204030203" pitchFamily="34" charset="0"/>
              </a:rPr>
              <a:t>Fire detectors</a:t>
            </a:r>
          </a:p>
          <a:p>
            <a:pPr marL="285750" indent="-285750">
              <a:spcBef>
                <a:spcPct val="20000"/>
              </a:spcBef>
              <a:buClr>
                <a:srgbClr val="FF0000"/>
              </a:buClr>
              <a:buFont typeface="Arial" panose="020B0604020202020204" pitchFamily="34" charset="0"/>
              <a:buChar char="•"/>
              <a:defRPr/>
            </a:pPr>
            <a:r>
              <a:rPr lang="en-US" sz="1200" dirty="0" smtClean="0">
                <a:solidFill>
                  <a:sysClr val="windowText" lastClr="000000"/>
                </a:solidFill>
                <a:latin typeface="Lato" panose="020F0502020204030203" pitchFamily="34" charset="0"/>
                <a:cs typeface="Lato" panose="020F0502020204030203" pitchFamily="34" charset="0"/>
              </a:rPr>
              <a:t>CO </a:t>
            </a:r>
            <a:r>
              <a:rPr lang="en-US" sz="1200" dirty="0">
                <a:solidFill>
                  <a:sysClr val="windowText" lastClr="000000"/>
                </a:solidFill>
                <a:latin typeface="Lato" panose="020F0502020204030203" pitchFamily="34" charset="0"/>
                <a:cs typeface="Lato" panose="020F0502020204030203" pitchFamily="34" charset="0"/>
              </a:rPr>
              <a:t>life safety </a:t>
            </a:r>
            <a:r>
              <a:rPr lang="en-US" sz="1200" dirty="0" smtClean="0">
                <a:solidFill>
                  <a:sysClr val="windowText" lastClr="000000"/>
                </a:solidFill>
                <a:latin typeface="Lato" panose="020F0502020204030203" pitchFamily="34" charset="0"/>
                <a:cs typeface="Lato" panose="020F0502020204030203" pitchFamily="34" charset="0"/>
              </a:rPr>
              <a:t>alarms</a:t>
            </a:r>
          </a:p>
          <a:p>
            <a:pPr marL="285750" indent="-285750">
              <a:spcBef>
                <a:spcPct val="20000"/>
              </a:spcBef>
              <a:buClr>
                <a:srgbClr val="FF0000"/>
              </a:buClr>
              <a:buFont typeface="Arial" panose="020B0604020202020204" pitchFamily="34" charset="0"/>
              <a:buChar char="•"/>
              <a:defRPr/>
            </a:pPr>
            <a:r>
              <a:rPr lang="en-US" sz="1200" dirty="0" smtClean="0">
                <a:solidFill>
                  <a:sysClr val="windowText" lastClr="000000"/>
                </a:solidFill>
                <a:latin typeface="Lato" panose="020F0502020204030203" pitchFamily="34" charset="0"/>
                <a:cs typeface="Lato" panose="020F0502020204030203" pitchFamily="34" charset="0"/>
              </a:rPr>
              <a:t>Car </a:t>
            </a:r>
            <a:r>
              <a:rPr lang="en-US" sz="1200" dirty="0">
                <a:solidFill>
                  <a:sysClr val="windowText" lastClr="000000"/>
                </a:solidFill>
                <a:latin typeface="Lato" panose="020F0502020204030203" pitchFamily="34" charset="0"/>
                <a:cs typeface="Lato" panose="020F0502020204030203" pitchFamily="34" charset="0"/>
              </a:rPr>
              <a:t>park ventilation systems</a:t>
            </a:r>
          </a:p>
          <a:p>
            <a:pPr>
              <a:spcBef>
                <a:spcPct val="20000"/>
              </a:spcBef>
              <a:buClr>
                <a:srgbClr val="FF0000"/>
              </a:buClr>
              <a:defRPr/>
            </a:pPr>
            <a:endParaRPr lang="en-US" sz="1200" b="1" dirty="0" smtClean="0">
              <a:solidFill>
                <a:sysClr val="windowText" lastClr="000000"/>
              </a:solidFill>
              <a:latin typeface="Lato" panose="020F0502020204030203" pitchFamily="34" charset="0"/>
              <a:cs typeface="Lato" panose="020F0502020204030203" pitchFamily="34" charset="0"/>
            </a:endParaRPr>
          </a:p>
          <a:p>
            <a:pPr>
              <a:spcBef>
                <a:spcPct val="20000"/>
              </a:spcBef>
              <a:buClr>
                <a:srgbClr val="FF0000"/>
              </a:buClr>
              <a:defRPr/>
            </a:pPr>
            <a:r>
              <a:rPr lang="en-US" sz="1200" b="1" dirty="0" smtClean="0">
                <a:solidFill>
                  <a:sysClr val="windowText" lastClr="000000"/>
                </a:solidFill>
                <a:latin typeface="Lato" panose="020F0502020204030203" pitchFamily="34" charset="0"/>
                <a:cs typeface="Lato" panose="020F0502020204030203" pitchFamily="34" charset="0"/>
              </a:rPr>
              <a:t>CO generation</a:t>
            </a:r>
          </a:p>
          <a:p>
            <a:pPr marL="285750" indent="-285750">
              <a:spcBef>
                <a:spcPct val="20000"/>
              </a:spcBef>
              <a:buClr>
                <a:srgbClr val="FF0000"/>
              </a:buClr>
              <a:buFont typeface="Arial" panose="020B0604020202020204" pitchFamily="34" charset="0"/>
              <a:buChar char="•"/>
              <a:defRPr/>
            </a:pPr>
            <a:r>
              <a:rPr lang="en-US" sz="1200" dirty="0" smtClean="0">
                <a:solidFill>
                  <a:sysClr val="windowText" lastClr="000000"/>
                </a:solidFill>
                <a:latin typeface="Lato" panose="020F0502020204030203" pitchFamily="34" charset="0"/>
                <a:cs typeface="Lato" panose="020F0502020204030203" pitchFamily="34" charset="0"/>
              </a:rPr>
              <a:t>On </a:t>
            </a:r>
            <a:r>
              <a:rPr lang="en-US" sz="1200" dirty="0">
                <a:solidFill>
                  <a:sysClr val="windowText" lastClr="000000"/>
                </a:solidFill>
                <a:latin typeface="Lato" panose="020F0502020204030203" pitchFamily="34" charset="0"/>
                <a:cs typeface="Lato" panose="020F0502020204030203" pitchFamily="34" charset="0"/>
              </a:rPr>
              <a:t>demand (</a:t>
            </a:r>
            <a:r>
              <a:rPr lang="en-US" sz="1200" dirty="0" err="1">
                <a:solidFill>
                  <a:sysClr val="windowText" lastClr="000000"/>
                </a:solidFill>
                <a:latin typeface="Lato" panose="020F0502020204030203" pitchFamily="34" charset="0"/>
                <a:cs typeface="Lato" panose="020F0502020204030203" pitchFamily="34" charset="0"/>
              </a:rPr>
              <a:t>Testifire</a:t>
            </a:r>
            <a:r>
              <a:rPr lang="en-US" sz="1200" dirty="0">
                <a:solidFill>
                  <a:sysClr val="windowText" lastClr="000000"/>
                </a:solidFill>
                <a:latin typeface="Lato" panose="020F0502020204030203" pitchFamily="34" charset="0"/>
                <a:cs typeface="Lato" panose="020F0502020204030203" pitchFamily="34" charset="0"/>
              </a:rPr>
              <a:t> </a:t>
            </a:r>
            <a:r>
              <a:rPr lang="en-US" sz="1200" dirty="0" smtClean="0">
                <a:solidFill>
                  <a:sysClr val="windowText" lastClr="000000"/>
                </a:solidFill>
                <a:latin typeface="Lato" panose="020F0502020204030203" pitchFamily="34" charset="0"/>
                <a:cs typeface="Lato" panose="020F0502020204030203" pitchFamily="34" charset="0"/>
              </a:rPr>
              <a:t>capsules)</a:t>
            </a:r>
          </a:p>
          <a:p>
            <a:pPr marL="285750" indent="-285750">
              <a:spcBef>
                <a:spcPct val="20000"/>
              </a:spcBef>
              <a:buClr>
                <a:srgbClr val="FF0000"/>
              </a:buClr>
              <a:buFont typeface="Arial" panose="020B0604020202020204" pitchFamily="34" charset="0"/>
              <a:buChar char="•"/>
              <a:defRPr/>
            </a:pPr>
            <a:r>
              <a:rPr lang="en-US" sz="1200" dirty="0" smtClean="0">
                <a:solidFill>
                  <a:sysClr val="windowText" lastClr="000000"/>
                </a:solidFill>
                <a:latin typeface="Lato" panose="020F0502020204030203" pitchFamily="34" charset="0"/>
                <a:cs typeface="Lato" panose="020F0502020204030203" pitchFamily="34" charset="0"/>
              </a:rPr>
              <a:t>Stored </a:t>
            </a:r>
            <a:r>
              <a:rPr lang="en-US" sz="1200" dirty="0">
                <a:solidFill>
                  <a:sysClr val="windowText" lastClr="000000"/>
                </a:solidFill>
                <a:latin typeface="Lato" panose="020F0502020204030203" pitchFamily="34" charset="0"/>
                <a:cs typeface="Lato" panose="020F0502020204030203" pitchFamily="34" charset="0"/>
              </a:rPr>
              <a:t>(canisters)</a:t>
            </a:r>
          </a:p>
          <a:p>
            <a:pPr>
              <a:spcBef>
                <a:spcPct val="20000"/>
              </a:spcBef>
              <a:buClr>
                <a:srgbClr val="FF0000"/>
              </a:buClr>
              <a:defRPr/>
            </a:pPr>
            <a:endParaRPr lang="en-US" sz="1200" b="1" dirty="0" smtClean="0">
              <a:solidFill>
                <a:sysClr val="windowText" lastClr="000000"/>
              </a:solidFill>
              <a:latin typeface="Lato" panose="020F0502020204030203" pitchFamily="34" charset="0"/>
              <a:cs typeface="Lato" panose="020F0502020204030203" pitchFamily="34" charset="0"/>
            </a:endParaRPr>
          </a:p>
          <a:p>
            <a:pPr>
              <a:spcBef>
                <a:spcPct val="20000"/>
              </a:spcBef>
              <a:buClr>
                <a:srgbClr val="FF0000"/>
              </a:buClr>
              <a:defRPr/>
            </a:pPr>
            <a:r>
              <a:rPr lang="en-US" sz="1200" b="1" dirty="0" smtClean="0">
                <a:solidFill>
                  <a:sysClr val="windowText" lastClr="000000"/>
                </a:solidFill>
                <a:latin typeface="Lato" panose="020F0502020204030203" pitchFamily="34" charset="0"/>
                <a:cs typeface="Lato" panose="020F0502020204030203" pitchFamily="34" charset="0"/>
              </a:rPr>
              <a:t>Activation levels</a:t>
            </a:r>
          </a:p>
          <a:p>
            <a:pPr marL="285750" indent="-285750">
              <a:spcBef>
                <a:spcPct val="20000"/>
              </a:spcBef>
              <a:buClr>
                <a:srgbClr val="FF0000"/>
              </a:buClr>
              <a:buFont typeface="Arial" panose="020B0604020202020204" pitchFamily="34" charset="0"/>
              <a:buChar char="•"/>
              <a:defRPr/>
            </a:pPr>
            <a:r>
              <a:rPr lang="en-US" sz="1200" dirty="0" smtClean="0">
                <a:solidFill>
                  <a:sysClr val="windowText" lastClr="000000"/>
                </a:solidFill>
                <a:latin typeface="Lato" panose="020F0502020204030203" pitchFamily="34" charset="0"/>
                <a:cs typeface="Lato" panose="020F0502020204030203" pitchFamily="34" charset="0"/>
              </a:rPr>
              <a:t>Carbon </a:t>
            </a:r>
            <a:r>
              <a:rPr lang="en-US" sz="1200" dirty="0">
                <a:solidFill>
                  <a:sysClr val="windowText" lastClr="000000"/>
                </a:solidFill>
                <a:latin typeface="Lato" panose="020F0502020204030203" pitchFamily="34" charset="0"/>
                <a:cs typeface="Lato" panose="020F0502020204030203" pitchFamily="34" charset="0"/>
              </a:rPr>
              <a:t>Monoxide in Fire </a:t>
            </a:r>
            <a:r>
              <a:rPr lang="en-US" sz="1200" dirty="0" smtClean="0">
                <a:solidFill>
                  <a:sysClr val="windowText" lastClr="000000"/>
                </a:solidFill>
                <a:latin typeface="Lato" panose="020F0502020204030203" pitchFamily="34" charset="0"/>
                <a:cs typeface="Lato" panose="020F0502020204030203" pitchFamily="34" charset="0"/>
              </a:rPr>
              <a:t>detector</a:t>
            </a:r>
          </a:p>
          <a:p>
            <a:pPr marL="285750" indent="-285750">
              <a:spcBef>
                <a:spcPct val="20000"/>
              </a:spcBef>
              <a:buClr>
                <a:srgbClr val="FF0000"/>
              </a:buClr>
              <a:buFont typeface="Arial" panose="020B0604020202020204" pitchFamily="34" charset="0"/>
              <a:buChar char="•"/>
              <a:defRPr/>
            </a:pPr>
            <a:r>
              <a:rPr lang="en-US" sz="1200" dirty="0" smtClean="0">
                <a:solidFill>
                  <a:sysClr val="windowText" lastClr="000000"/>
                </a:solidFill>
                <a:latin typeface="Lato" panose="020F0502020204030203" pitchFamily="34" charset="0"/>
                <a:cs typeface="Lato" panose="020F0502020204030203" pitchFamily="34" charset="0"/>
              </a:rPr>
              <a:t>40-100ppm</a:t>
            </a:r>
          </a:p>
          <a:p>
            <a:pPr>
              <a:spcBef>
                <a:spcPct val="20000"/>
              </a:spcBef>
              <a:buClr>
                <a:srgbClr val="FF0000"/>
              </a:buClr>
              <a:defRPr/>
            </a:pPr>
            <a:endParaRPr lang="en-US" sz="1200" b="1" dirty="0" smtClean="0">
              <a:solidFill>
                <a:sysClr val="windowText" lastClr="000000"/>
              </a:solidFill>
              <a:latin typeface="Lato" panose="020F0502020204030203" pitchFamily="34" charset="0"/>
              <a:cs typeface="Lato" panose="020F0502020204030203" pitchFamily="34" charset="0"/>
            </a:endParaRPr>
          </a:p>
          <a:p>
            <a:pPr>
              <a:spcBef>
                <a:spcPct val="20000"/>
              </a:spcBef>
              <a:buClr>
                <a:srgbClr val="FF0000"/>
              </a:buClr>
              <a:defRPr/>
            </a:pPr>
            <a:r>
              <a:rPr lang="en-US" sz="1200" b="1" dirty="0" smtClean="0">
                <a:solidFill>
                  <a:sysClr val="windowText" lastClr="000000"/>
                </a:solidFill>
                <a:latin typeface="Lato" panose="020F0502020204030203" pitchFamily="34" charset="0"/>
                <a:cs typeface="Lato" panose="020F0502020204030203" pitchFamily="34" charset="0"/>
              </a:rPr>
              <a:t>Carbon </a:t>
            </a:r>
            <a:r>
              <a:rPr lang="en-US" sz="1200" b="1" dirty="0">
                <a:solidFill>
                  <a:sysClr val="windowText" lastClr="000000"/>
                </a:solidFill>
                <a:latin typeface="Lato" panose="020F0502020204030203" pitchFamily="34" charset="0"/>
                <a:cs typeface="Lato" panose="020F0502020204030203" pitchFamily="34" charset="0"/>
              </a:rPr>
              <a:t>Monoxide life </a:t>
            </a:r>
            <a:r>
              <a:rPr lang="en-US" sz="1200" b="1" dirty="0" smtClean="0">
                <a:solidFill>
                  <a:sysClr val="windowText" lastClr="000000"/>
                </a:solidFill>
                <a:latin typeface="Lato" panose="020F0502020204030203" pitchFamily="34" charset="0"/>
                <a:cs typeface="Lato" panose="020F0502020204030203" pitchFamily="34" charset="0"/>
              </a:rPr>
              <a:t>safety</a:t>
            </a:r>
          </a:p>
          <a:p>
            <a:pPr marL="171450" indent="-171450">
              <a:spcBef>
                <a:spcPct val="20000"/>
              </a:spcBef>
              <a:buClr>
                <a:srgbClr val="FF0000"/>
              </a:buClr>
              <a:buFont typeface="Arial" panose="020B0604020202020204" pitchFamily="34" charset="0"/>
              <a:buChar char="•"/>
              <a:defRPr/>
            </a:pPr>
            <a:r>
              <a:rPr lang="en-GB" altLang="en-US" sz="1200" dirty="0" smtClean="0">
                <a:solidFill>
                  <a:sysClr val="windowText" lastClr="000000"/>
                </a:solidFill>
                <a:latin typeface="Lato" panose="020F0502020204030203" pitchFamily="34" charset="0"/>
                <a:cs typeface="Lato" panose="020F0502020204030203" pitchFamily="34" charset="0"/>
              </a:rPr>
              <a:t>30ppm </a:t>
            </a:r>
            <a:r>
              <a:rPr lang="en-GB" altLang="en-US" sz="1200" dirty="0">
                <a:solidFill>
                  <a:sysClr val="windowText" lastClr="000000"/>
                </a:solidFill>
                <a:latin typeface="Lato" panose="020F0502020204030203" pitchFamily="34" charset="0"/>
                <a:cs typeface="Lato" panose="020F0502020204030203" pitchFamily="34" charset="0"/>
              </a:rPr>
              <a:t>no alarm before 120 </a:t>
            </a:r>
            <a:r>
              <a:rPr lang="en-GB" altLang="en-US" sz="1200" dirty="0" smtClean="0">
                <a:solidFill>
                  <a:sysClr val="windowText" lastClr="000000"/>
                </a:solidFill>
                <a:latin typeface="Lato" panose="020F0502020204030203" pitchFamily="34" charset="0"/>
                <a:cs typeface="Lato" panose="020F0502020204030203" pitchFamily="34" charset="0"/>
              </a:rPr>
              <a:t>minutes</a:t>
            </a:r>
          </a:p>
          <a:p>
            <a:pPr marL="171450" indent="-171450">
              <a:spcBef>
                <a:spcPct val="20000"/>
              </a:spcBef>
              <a:buClr>
                <a:srgbClr val="FF0000"/>
              </a:buClr>
              <a:buFont typeface="Arial" panose="020B0604020202020204" pitchFamily="34" charset="0"/>
              <a:buChar char="•"/>
              <a:defRPr/>
            </a:pPr>
            <a:r>
              <a:rPr lang="en-GB" altLang="en-US" sz="1200" dirty="0" smtClean="0">
                <a:solidFill>
                  <a:sysClr val="windowText" lastClr="000000"/>
                </a:solidFill>
                <a:latin typeface="Lato" panose="020F0502020204030203" pitchFamily="34" charset="0"/>
                <a:cs typeface="Lato" panose="020F0502020204030203" pitchFamily="34" charset="0"/>
              </a:rPr>
              <a:t>50ppm </a:t>
            </a:r>
            <a:r>
              <a:rPr lang="en-GB" altLang="en-US" sz="1200" dirty="0">
                <a:solidFill>
                  <a:sysClr val="windowText" lastClr="000000"/>
                </a:solidFill>
                <a:latin typeface="Lato" panose="020F0502020204030203" pitchFamily="34" charset="0"/>
                <a:cs typeface="Lato" panose="020F0502020204030203" pitchFamily="34" charset="0"/>
              </a:rPr>
              <a:t>no alarm before 60 minutes and alarm in less than 90 </a:t>
            </a:r>
            <a:r>
              <a:rPr lang="en-GB" altLang="en-US" sz="1200" dirty="0" smtClean="0">
                <a:solidFill>
                  <a:sysClr val="windowText" lastClr="000000"/>
                </a:solidFill>
                <a:latin typeface="Lato" panose="020F0502020204030203" pitchFamily="34" charset="0"/>
                <a:cs typeface="Lato" panose="020F0502020204030203" pitchFamily="34" charset="0"/>
              </a:rPr>
              <a:t>minutes</a:t>
            </a:r>
          </a:p>
          <a:p>
            <a:pPr marL="171450" indent="-171450">
              <a:spcBef>
                <a:spcPct val="20000"/>
              </a:spcBef>
              <a:buClr>
                <a:srgbClr val="FF0000"/>
              </a:buClr>
              <a:buFont typeface="Arial" panose="020B0604020202020204" pitchFamily="34" charset="0"/>
              <a:buChar char="•"/>
              <a:defRPr/>
            </a:pPr>
            <a:r>
              <a:rPr lang="en-GB" altLang="en-US" sz="1200" dirty="0" smtClean="0">
                <a:solidFill>
                  <a:sysClr val="windowText" lastClr="000000"/>
                </a:solidFill>
                <a:latin typeface="Lato" panose="020F0502020204030203" pitchFamily="34" charset="0"/>
                <a:cs typeface="Lato" panose="020F0502020204030203" pitchFamily="34" charset="0"/>
              </a:rPr>
              <a:t>100ppm </a:t>
            </a:r>
            <a:r>
              <a:rPr lang="en-GB" altLang="en-US" sz="1200" dirty="0">
                <a:solidFill>
                  <a:sysClr val="windowText" lastClr="000000"/>
                </a:solidFill>
                <a:latin typeface="Lato" panose="020F0502020204030203" pitchFamily="34" charset="0"/>
                <a:cs typeface="Lato" panose="020F0502020204030203" pitchFamily="34" charset="0"/>
              </a:rPr>
              <a:t>no alarm before 10 minutes and alarm in less than 40 </a:t>
            </a:r>
            <a:r>
              <a:rPr lang="en-GB" altLang="en-US" sz="1200" dirty="0" smtClean="0">
                <a:solidFill>
                  <a:sysClr val="windowText" lastClr="000000"/>
                </a:solidFill>
                <a:latin typeface="Lato" panose="020F0502020204030203" pitchFamily="34" charset="0"/>
                <a:cs typeface="Lato" panose="020F0502020204030203" pitchFamily="34" charset="0"/>
              </a:rPr>
              <a:t>minutes</a:t>
            </a:r>
          </a:p>
          <a:p>
            <a:pPr marL="171450" indent="-171450">
              <a:spcBef>
                <a:spcPct val="20000"/>
              </a:spcBef>
              <a:buClr>
                <a:srgbClr val="FF0000"/>
              </a:buClr>
              <a:buFont typeface="Arial" panose="020B0604020202020204" pitchFamily="34" charset="0"/>
              <a:buChar char="•"/>
              <a:defRPr/>
            </a:pPr>
            <a:r>
              <a:rPr lang="en-GB" altLang="en-US" sz="1200" dirty="0" smtClean="0">
                <a:solidFill>
                  <a:sysClr val="windowText" lastClr="000000"/>
                </a:solidFill>
                <a:latin typeface="Lato" panose="020F0502020204030203" pitchFamily="34" charset="0"/>
                <a:cs typeface="Lato" panose="020F0502020204030203" pitchFamily="34" charset="0"/>
              </a:rPr>
              <a:t>300ppm  </a:t>
            </a:r>
            <a:r>
              <a:rPr lang="en-GB" altLang="en-US" sz="1200" dirty="0">
                <a:solidFill>
                  <a:sysClr val="windowText" lastClr="000000"/>
                </a:solidFill>
                <a:latin typeface="Lato" panose="020F0502020204030203" pitchFamily="34" charset="0"/>
                <a:cs typeface="Lato" panose="020F0502020204030203" pitchFamily="34" charset="0"/>
              </a:rPr>
              <a:t>alarm in less than 3 minutes</a:t>
            </a:r>
          </a:p>
          <a:p>
            <a:endParaRPr lang="en-GB" sz="1200" dirty="0">
              <a:solidFill>
                <a:schemeClr val="bg2">
                  <a:lumMod val="10000"/>
                </a:schemeClr>
              </a:solidFill>
              <a:latin typeface="Lato" panose="020F0502020204030203" pitchFamily="34" charset="0"/>
              <a:ea typeface="Lato" panose="020F0502020204030203" pitchFamily="34" charset="0"/>
              <a:cs typeface="Lato" panose="020F0502020204030203" pitchFamily="34" charset="0"/>
            </a:endParaRPr>
          </a:p>
        </p:txBody>
      </p:sp>
      <p:pic>
        <p:nvPicPr>
          <p:cNvPr id="13" name="Picture 1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14" name="TextBox 13"/>
          <p:cNvSpPr txBox="1"/>
          <p:nvPr/>
        </p:nvSpPr>
        <p:spPr>
          <a:xfrm>
            <a:off x="8544272" y="344235"/>
            <a:ext cx="3240360" cy="276999"/>
          </a:xfrm>
          <a:prstGeom prst="rect">
            <a:avLst/>
          </a:prstGeom>
          <a:noFill/>
        </p:spPr>
        <p:txBody>
          <a:bodyPr wrap="square" rtlCol="0">
            <a:spAutoFit/>
          </a:bodyPr>
          <a:lstStyle/>
          <a:p>
            <a:pPr>
              <a:defRPr/>
            </a:pP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12. General Testing, Tips &amp; Care of Products</a:t>
            </a:r>
          </a:p>
        </p:txBody>
      </p:sp>
      <p:cxnSp>
        <p:nvCxnSpPr>
          <p:cNvPr id="15" name="Straight Connector 14"/>
          <p:cNvCxnSpPr/>
          <p:nvPr/>
        </p:nvCxnSpPr>
        <p:spPr bwMode="auto">
          <a:xfrm>
            <a:off x="2783632" y="476671"/>
            <a:ext cx="914400" cy="914400"/>
          </a:xfrm>
          <a:prstGeom prst="line">
            <a:avLst/>
          </a:prstGeom>
          <a:noFill/>
          <a:ln w="9525" cap="flat" cmpd="sng" algn="ctr">
            <a:noFill/>
            <a:prstDash val="solid"/>
            <a:round/>
            <a:headEnd type="none" w="med" len="med"/>
            <a:tailEnd type="none" w="med" len="med"/>
          </a:ln>
          <a:effectLst/>
        </p:spPr>
      </p:cxnSp>
      <p:sp>
        <p:nvSpPr>
          <p:cNvPr id="16" name="Parallelogram 15"/>
          <p:cNvSpPr/>
          <p:nvPr/>
        </p:nvSpPr>
        <p:spPr bwMode="auto">
          <a:xfrm>
            <a:off x="3922738" y="869108"/>
            <a:ext cx="2850240" cy="4378309"/>
          </a:xfrm>
          <a:prstGeom prst="parallelogram">
            <a:avLst/>
          </a:prstGeom>
          <a:blipFill dpi="0" rotWithShape="1">
            <a:blip r:embed="rId6">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35024" r="-172200"/>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cxnSp>
        <p:nvCxnSpPr>
          <p:cNvPr id="17" name="Straight Connector 16"/>
          <p:cNvCxnSpPr/>
          <p:nvPr/>
        </p:nvCxnSpPr>
        <p:spPr bwMode="auto">
          <a:xfrm flipH="1">
            <a:off x="507445" y="871591"/>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19" name="Parallelogram 18"/>
          <p:cNvSpPr/>
          <p:nvPr/>
        </p:nvSpPr>
        <p:spPr bwMode="auto">
          <a:xfrm>
            <a:off x="5428715" y="1787262"/>
            <a:ext cx="2850240" cy="4378309"/>
          </a:xfrm>
          <a:prstGeom prst="parallelogram">
            <a:avLst/>
          </a:prstGeom>
          <a:blipFill dpi="0" rotWithShape="1">
            <a:blip r:embed="rId6">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118468" r="-88756"/>
            </a:stretch>
          </a:blipFill>
          <a:ln w="9525" cap="flat" cmpd="sng" algn="ctr">
            <a:noFill/>
            <a:prstDash val="solid"/>
            <a:round/>
            <a:headEnd type="none" w="med" len="med"/>
            <a:tailEnd type="none" w="med" len="med"/>
          </a:ln>
          <a:effectLst>
            <a:outerShdw blurRad="50800" dist="38100" dir="10800000" algn="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90607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0" y="0"/>
            <a:ext cx="12192000" cy="6858000"/>
          </a:xfrm>
          <a:prstGeom prst="rect">
            <a:avLst/>
          </a:prstGeom>
          <a:blipFill dpi="0" rotWithShape="1">
            <a:blip r:embed="rId5" cstate="print">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a:blip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8" name="Rectangle 7"/>
          <p:cNvSpPr/>
          <p:nvPr/>
        </p:nvSpPr>
        <p:spPr bwMode="auto">
          <a:xfrm flipH="1">
            <a:off x="-3" y="0"/>
            <a:ext cx="8864727" cy="6858000"/>
          </a:xfrm>
          <a:prstGeom prst="rect">
            <a:avLst/>
          </a:prstGeom>
          <a:gradFill flip="none" rotWithShape="1">
            <a:gsLst>
              <a:gs pos="84000">
                <a:schemeClr val="tx1">
                  <a:alpha val="14000"/>
                </a:schemeClr>
              </a:gs>
              <a:gs pos="55000">
                <a:schemeClr val="tx1">
                  <a:alpha val="67000"/>
                </a:schemeClr>
              </a:gs>
              <a:gs pos="100000">
                <a:schemeClr val="bg1">
                  <a:lumMod val="85000"/>
                  <a:alpha val="0"/>
                </a:schemeClr>
              </a:gs>
            </a:gsLst>
            <a:lin ang="108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96400" y="6021274"/>
            <a:ext cx="1983600" cy="407993"/>
          </a:xfrm>
          <a:prstGeom prst="rect">
            <a:avLst/>
          </a:prstGeom>
        </p:spPr>
      </p:pic>
      <p:cxnSp>
        <p:nvCxnSpPr>
          <p:cNvPr id="10" name="Straight Connector 9"/>
          <p:cNvCxnSpPr/>
          <p:nvPr/>
        </p:nvCxnSpPr>
        <p:spPr bwMode="auto">
          <a:xfrm flipH="1">
            <a:off x="1158275" y="1242229"/>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11" name="TextBox 10"/>
          <p:cNvSpPr txBox="1"/>
          <p:nvPr/>
        </p:nvSpPr>
        <p:spPr>
          <a:xfrm>
            <a:off x="1323522" y="1089212"/>
            <a:ext cx="1635892" cy="954107"/>
          </a:xfrm>
          <a:prstGeom prst="rect">
            <a:avLst/>
          </a:prstGeom>
          <a:noFill/>
        </p:spPr>
        <p:txBody>
          <a:bodyPr wrap="square" rtlCol="0">
            <a:spAutoFit/>
          </a:bodyPr>
          <a:lstStyle/>
          <a:p>
            <a:r>
              <a:rPr lang="en-GB" sz="2800" b="1" i="1" spc="-150" dirty="0" smtClean="0">
                <a:solidFill>
                  <a:schemeClr val="bg1"/>
                </a:solidFill>
                <a:latin typeface="Futura Md BT" panose="020B0602020204020303" pitchFamily="34" charset="0"/>
              </a:rPr>
              <a:t>SPECIAL</a:t>
            </a:r>
          </a:p>
          <a:p>
            <a:r>
              <a:rPr lang="en-GB" sz="2800" b="1" i="1" spc="-150" dirty="0" smtClean="0">
                <a:solidFill>
                  <a:schemeClr val="bg1"/>
                </a:solidFill>
                <a:latin typeface="Futura Md BT" panose="020B0602020204020303" pitchFamily="34" charset="0"/>
              </a:rPr>
              <a:t>SITES</a:t>
            </a:r>
            <a:endParaRPr lang="en-GB" sz="2800" b="1" i="1" spc="-150" dirty="0">
              <a:solidFill>
                <a:schemeClr val="bg1"/>
              </a:solidFill>
              <a:latin typeface="Futura Md BT" panose="020B0602020204020303" pitchFamily="34" charset="0"/>
            </a:endParaRPr>
          </a:p>
        </p:txBody>
      </p:sp>
      <p:sp>
        <p:nvSpPr>
          <p:cNvPr id="12" name="TextBox 11"/>
          <p:cNvSpPr txBox="1"/>
          <p:nvPr/>
        </p:nvSpPr>
        <p:spPr>
          <a:xfrm>
            <a:off x="8544272" y="344235"/>
            <a:ext cx="3240360" cy="276999"/>
          </a:xfrm>
          <a:prstGeom prst="rect">
            <a:avLst/>
          </a:prstGeom>
          <a:noFill/>
        </p:spPr>
        <p:txBody>
          <a:bodyPr wrap="square" rtlCol="0">
            <a:spAutoFit/>
          </a:bodyPr>
          <a:lstStyle/>
          <a:p>
            <a:pPr>
              <a:defRPr/>
            </a:pPr>
            <a:r>
              <a:rPr lang="en-GB" sz="1200" dirty="0">
                <a:solidFill>
                  <a:schemeClr val="bg1"/>
                </a:solidFill>
                <a:latin typeface="Lato" panose="020F0502020204030203" pitchFamily="34" charset="0"/>
                <a:ea typeface="Lato" panose="020F0502020204030203" pitchFamily="34" charset="0"/>
                <a:cs typeface="Lato" panose="020F0502020204030203" pitchFamily="34" charset="0"/>
              </a:rPr>
              <a:t>12. General Testing, Tips &amp; Care of Products</a:t>
            </a:r>
          </a:p>
        </p:txBody>
      </p:sp>
      <p:sp>
        <p:nvSpPr>
          <p:cNvPr id="13" name="TextBox 12"/>
          <p:cNvSpPr txBox="1"/>
          <p:nvPr/>
        </p:nvSpPr>
        <p:spPr>
          <a:xfrm>
            <a:off x="1031515" y="2274838"/>
            <a:ext cx="6477376" cy="2782300"/>
          </a:xfrm>
          <a:prstGeom prst="rect">
            <a:avLst/>
          </a:prstGeom>
          <a:noFill/>
        </p:spPr>
        <p:txBody>
          <a:bodyPr wrap="square" rtlCol="0">
            <a:spAutoFit/>
          </a:bodyPr>
          <a:lstStyle/>
          <a:p>
            <a:r>
              <a:rPr lang="en-GB" b="1" dirty="0">
                <a:solidFill>
                  <a:schemeClr val="bg1"/>
                </a:solidFill>
                <a:latin typeface="Lato" panose="020F0502020204030203" pitchFamily="34" charset="0"/>
                <a:ea typeface="Lato" panose="020F0502020204030203" pitchFamily="34" charset="0"/>
                <a:cs typeface="Lato" panose="020F0502020204030203" pitchFamily="34" charset="0"/>
              </a:rPr>
              <a:t>Flammable/explosive </a:t>
            </a:r>
            <a:r>
              <a:rPr lang="en-GB" b="1" dirty="0" smtClean="0">
                <a:solidFill>
                  <a:schemeClr val="bg1"/>
                </a:solidFill>
                <a:latin typeface="Lato" panose="020F0502020204030203" pitchFamily="34" charset="0"/>
                <a:ea typeface="Lato" panose="020F0502020204030203" pitchFamily="34" charset="0"/>
                <a:cs typeface="Lato" panose="020F0502020204030203" pitchFamily="34" charset="0"/>
              </a:rPr>
              <a:t>environments</a:t>
            </a:r>
          </a:p>
          <a:p>
            <a:pPr marL="285750" indent="-285750">
              <a:buClr>
                <a:srgbClr val="DA291C"/>
              </a:buClr>
              <a:buFont typeface="Arial" panose="020B0604020202020204" pitchFamily="34" charset="0"/>
              <a:buChar char="•"/>
            </a:pPr>
            <a:r>
              <a:rPr lang="en-GB" dirty="0" smtClean="0">
                <a:solidFill>
                  <a:schemeClr val="bg1"/>
                </a:solidFill>
                <a:latin typeface="Lato" panose="020F0502020204030203" pitchFamily="34" charset="0"/>
                <a:ea typeface="Lato" panose="020F0502020204030203" pitchFamily="34" charset="0"/>
                <a:cs typeface="Lato" panose="020F0502020204030203" pitchFamily="34" charset="0"/>
              </a:rPr>
              <a:t>No </a:t>
            </a:r>
            <a:r>
              <a:rPr lang="en-GB" dirty="0">
                <a:solidFill>
                  <a:schemeClr val="bg1"/>
                </a:solidFill>
                <a:latin typeface="Lato" panose="020F0502020204030203" pitchFamily="34" charset="0"/>
                <a:ea typeface="Lato" panose="020F0502020204030203" pitchFamily="34" charset="0"/>
                <a:cs typeface="Lato" panose="020F0502020204030203" pitchFamily="34" charset="0"/>
              </a:rPr>
              <a:t>test equipment is suitable = carry out risk assessment</a:t>
            </a:r>
            <a:br>
              <a:rPr lang="en-GB" dirty="0">
                <a:solidFill>
                  <a:schemeClr val="bg1"/>
                </a:solidFill>
                <a:latin typeface="Lato" panose="020F0502020204030203" pitchFamily="34" charset="0"/>
                <a:ea typeface="Lato" panose="020F0502020204030203" pitchFamily="34" charset="0"/>
                <a:cs typeface="Lato" panose="020F0502020204030203" pitchFamily="34" charset="0"/>
              </a:rPr>
            </a:br>
            <a:endParaRPr lang="en-GB"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n-GB" b="1" dirty="0">
                <a:solidFill>
                  <a:schemeClr val="bg1"/>
                </a:solidFill>
                <a:latin typeface="Lato" panose="020F0502020204030203" pitchFamily="34" charset="0"/>
                <a:ea typeface="Lato" panose="020F0502020204030203" pitchFamily="34" charset="0"/>
                <a:cs typeface="Lato" panose="020F0502020204030203" pitchFamily="34" charset="0"/>
              </a:rPr>
              <a:t>Clean </a:t>
            </a:r>
            <a:r>
              <a:rPr lang="en-GB" b="1" dirty="0" smtClean="0">
                <a:solidFill>
                  <a:schemeClr val="bg1"/>
                </a:solidFill>
                <a:latin typeface="Lato" panose="020F0502020204030203" pitchFamily="34" charset="0"/>
                <a:ea typeface="Lato" panose="020F0502020204030203" pitchFamily="34" charset="0"/>
                <a:cs typeface="Lato" panose="020F0502020204030203" pitchFamily="34" charset="0"/>
              </a:rPr>
              <a:t>Rooms</a:t>
            </a:r>
          </a:p>
          <a:p>
            <a:pPr marL="285750" indent="-285750">
              <a:buClr>
                <a:srgbClr val="DA291C"/>
              </a:buClr>
              <a:buFont typeface="Arial" panose="020B0604020202020204" pitchFamily="34" charset="0"/>
              <a:buChar char="•"/>
            </a:pPr>
            <a:r>
              <a:rPr lang="en-GB" dirty="0" smtClean="0">
                <a:solidFill>
                  <a:schemeClr val="bg1"/>
                </a:solidFill>
                <a:latin typeface="Lato" panose="020F0502020204030203" pitchFamily="34" charset="0"/>
                <a:ea typeface="Lato" panose="020F0502020204030203" pitchFamily="34" charset="0"/>
                <a:cs typeface="Lato" panose="020F0502020204030203" pitchFamily="34" charset="0"/>
              </a:rPr>
              <a:t>No </a:t>
            </a:r>
            <a:r>
              <a:rPr lang="en-GB" dirty="0">
                <a:solidFill>
                  <a:schemeClr val="bg1"/>
                </a:solidFill>
                <a:latin typeface="Lato" panose="020F0502020204030203" pitchFamily="34" charset="0"/>
                <a:ea typeface="Lato" panose="020F0502020204030203" pitchFamily="34" charset="0"/>
                <a:cs typeface="Lato" panose="020F0502020204030203" pitchFamily="34" charset="0"/>
              </a:rPr>
              <a:t>test equipment is suitable = carry out risk assessment</a:t>
            </a:r>
            <a:br>
              <a:rPr lang="en-GB" dirty="0">
                <a:solidFill>
                  <a:schemeClr val="bg1"/>
                </a:solidFill>
                <a:latin typeface="Lato" panose="020F0502020204030203" pitchFamily="34" charset="0"/>
                <a:ea typeface="Lato" panose="020F0502020204030203" pitchFamily="34" charset="0"/>
                <a:cs typeface="Lato" panose="020F0502020204030203" pitchFamily="34" charset="0"/>
              </a:rPr>
            </a:br>
            <a:endParaRPr lang="en-GB" dirty="0">
              <a:solidFill>
                <a:schemeClr val="bg1"/>
              </a:solidFill>
              <a:latin typeface="Lato" panose="020F0502020204030203" pitchFamily="34" charset="0"/>
              <a:ea typeface="Lato" panose="020F0502020204030203" pitchFamily="34" charset="0"/>
              <a:cs typeface="Lato" panose="020F0502020204030203" pitchFamily="34" charset="0"/>
            </a:endParaRPr>
          </a:p>
          <a:p>
            <a:r>
              <a:rPr lang="en-GB" b="1" dirty="0">
                <a:solidFill>
                  <a:schemeClr val="bg1"/>
                </a:solidFill>
                <a:latin typeface="Lato" panose="020F0502020204030203" pitchFamily="34" charset="0"/>
                <a:ea typeface="Lato" panose="020F0502020204030203" pitchFamily="34" charset="0"/>
                <a:cs typeface="Lato" panose="020F0502020204030203" pitchFamily="34" charset="0"/>
              </a:rPr>
              <a:t>High </a:t>
            </a:r>
            <a:r>
              <a:rPr lang="en-GB" b="1" dirty="0" smtClean="0">
                <a:solidFill>
                  <a:schemeClr val="bg1"/>
                </a:solidFill>
                <a:latin typeface="Lato" panose="020F0502020204030203" pitchFamily="34" charset="0"/>
                <a:ea typeface="Lato" panose="020F0502020204030203" pitchFamily="34" charset="0"/>
                <a:cs typeface="Lato" panose="020F0502020204030203" pitchFamily="34" charset="0"/>
              </a:rPr>
              <a:t>Voltage</a:t>
            </a:r>
          </a:p>
          <a:p>
            <a:pPr marL="285750" indent="-285750">
              <a:buClr>
                <a:srgbClr val="DA291C"/>
              </a:buClr>
              <a:buFont typeface="Arial" panose="020B0604020202020204" pitchFamily="34" charset="0"/>
              <a:buChar char="•"/>
            </a:pPr>
            <a:r>
              <a:rPr lang="en-GB" dirty="0" smtClean="0">
                <a:solidFill>
                  <a:schemeClr val="bg1"/>
                </a:solidFill>
                <a:latin typeface="Lato" panose="020F0502020204030203" pitchFamily="34" charset="0"/>
                <a:ea typeface="Lato" panose="020F0502020204030203" pitchFamily="34" charset="0"/>
                <a:cs typeface="Lato" panose="020F0502020204030203" pitchFamily="34" charset="0"/>
              </a:rPr>
              <a:t>No </a:t>
            </a:r>
            <a:r>
              <a:rPr lang="en-GB" dirty="0">
                <a:solidFill>
                  <a:schemeClr val="bg1"/>
                </a:solidFill>
                <a:latin typeface="Lato" panose="020F0502020204030203" pitchFamily="34" charset="0"/>
                <a:ea typeface="Lato" panose="020F0502020204030203" pitchFamily="34" charset="0"/>
                <a:cs typeface="Lato" panose="020F0502020204030203" pitchFamily="34" charset="0"/>
              </a:rPr>
              <a:t>test equipment is suitable = carry out risk assessment</a:t>
            </a:r>
          </a:p>
          <a:p>
            <a:pPr eaLnBrk="0" hangingPunct="0">
              <a:spcBef>
                <a:spcPct val="20000"/>
              </a:spcBef>
              <a:buClr>
                <a:srgbClr val="FF0000"/>
              </a:buClr>
              <a:defRPr/>
            </a:pPr>
            <a:endParaRPr lang="en-GB" altLang="en-US" sz="1400" dirty="0">
              <a:solidFill>
                <a:schemeClr val="bg1"/>
              </a:solidFill>
              <a:latin typeface="Lato" panose="020F0502020204030203" pitchFamily="34" charset="0"/>
              <a:ea typeface="Lato" panose="020F0502020204030203" pitchFamily="34" charset="0"/>
              <a:cs typeface="Lato" panose="020F0502020204030203" pitchFamily="34" charset="0"/>
            </a:endParaRPr>
          </a:p>
          <a:p>
            <a:endParaRPr lang="en-GB" sz="1400"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49268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5" name="TextBox 4"/>
          <p:cNvSpPr txBox="1"/>
          <p:nvPr/>
        </p:nvSpPr>
        <p:spPr>
          <a:xfrm>
            <a:off x="8544272" y="344235"/>
            <a:ext cx="3240360" cy="276999"/>
          </a:xfrm>
          <a:prstGeom prst="rect">
            <a:avLst/>
          </a:prstGeom>
          <a:noFill/>
        </p:spPr>
        <p:txBody>
          <a:bodyPr wrap="square" rtlCol="0">
            <a:spAutoFit/>
          </a:bodyPr>
          <a:lstStyle/>
          <a:p>
            <a:pPr>
              <a:defRPr/>
            </a:pP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12. General Testing, Tips &amp; Care of Products</a:t>
            </a:r>
          </a:p>
        </p:txBody>
      </p:sp>
      <p:sp>
        <p:nvSpPr>
          <p:cNvPr id="6" name="TextBox 5"/>
          <p:cNvSpPr txBox="1"/>
          <p:nvPr/>
        </p:nvSpPr>
        <p:spPr>
          <a:xfrm>
            <a:off x="942928" y="621234"/>
            <a:ext cx="5890019" cy="1384995"/>
          </a:xfrm>
          <a:prstGeom prst="rect">
            <a:avLst/>
          </a:prstGeom>
          <a:noFill/>
        </p:spPr>
        <p:txBody>
          <a:bodyPr wrap="square" rtlCol="0">
            <a:spAutoFit/>
          </a:bodyPr>
          <a:lstStyle/>
          <a:p>
            <a:r>
              <a:rPr lang="en-GB" sz="2800" b="1" i="1" spc="-150" dirty="0" smtClean="0">
                <a:latin typeface="Futura Md BT" panose="020B0602020204020303" pitchFamily="34" charset="0"/>
              </a:rPr>
              <a:t>TESTING IN FLAMMABLE AND EXPLOSIVE ENVIRONMENTS – RECOMMENDATIONS </a:t>
            </a:r>
            <a:endParaRPr lang="en-GB" sz="2800" b="1" i="1" spc="-150" dirty="0">
              <a:latin typeface="Futura Md BT" panose="020B0602020204020303" pitchFamily="34" charset="0"/>
            </a:endParaRPr>
          </a:p>
        </p:txBody>
      </p:sp>
      <p:sp>
        <p:nvSpPr>
          <p:cNvPr id="7" name="TextBox 6"/>
          <p:cNvSpPr txBox="1"/>
          <p:nvPr/>
        </p:nvSpPr>
        <p:spPr>
          <a:xfrm>
            <a:off x="8148521" y="1178402"/>
            <a:ext cx="3238687" cy="4875181"/>
          </a:xfrm>
          <a:prstGeom prst="rect">
            <a:avLst/>
          </a:prstGeom>
          <a:noFill/>
        </p:spPr>
        <p:txBody>
          <a:bodyPr wrap="square" rtlCol="0">
            <a:spAutoFit/>
          </a:bodyPr>
          <a:lstStyle/>
          <a:p>
            <a:pPr marL="0" lvl="1"/>
            <a:r>
              <a:rPr lang="en-GB" sz="1400" b="1" dirty="0">
                <a:latin typeface="Lato" panose="020F0502020204030203" pitchFamily="34" charset="0"/>
                <a:ea typeface="Lato" panose="020F0502020204030203" pitchFamily="34" charset="0"/>
                <a:cs typeface="Lato" panose="020F0502020204030203" pitchFamily="34" charset="0"/>
              </a:rPr>
              <a:t>Maintenance engineer </a:t>
            </a:r>
            <a:r>
              <a:rPr lang="en-GB" sz="1400" b="1" dirty="0" smtClean="0">
                <a:latin typeface="Lato" panose="020F0502020204030203" pitchFamily="34" charset="0"/>
                <a:ea typeface="Lato" panose="020F0502020204030203" pitchFamily="34" charset="0"/>
                <a:cs typeface="Lato" panose="020F0502020204030203" pitchFamily="34" charset="0"/>
              </a:rPr>
              <a:t>recommendations</a:t>
            </a:r>
          </a:p>
          <a:p>
            <a:pPr marL="0" lvl="1"/>
            <a:endParaRPr lang="en-GB" sz="1400" b="1" dirty="0" smtClean="0">
              <a:latin typeface="Lato" panose="020F0502020204030203" pitchFamily="34" charset="0"/>
              <a:ea typeface="Lato" panose="020F0502020204030203" pitchFamily="34" charset="0"/>
              <a:cs typeface="Lato" panose="020F0502020204030203" pitchFamily="34" charset="0"/>
            </a:endParaRPr>
          </a:p>
          <a:p>
            <a:pPr marL="285750" lvl="1" indent="-285750">
              <a:buClr>
                <a:srgbClr val="DA291C"/>
              </a:buClr>
              <a:buFont typeface="Arial" panose="020B0604020202020204" pitchFamily="34" charset="0"/>
              <a:buChar char="•"/>
            </a:pPr>
            <a:r>
              <a:rPr lang="en-GB" sz="1400" dirty="0" smtClean="0">
                <a:latin typeface="Lato" panose="020F0502020204030203" pitchFamily="34" charset="0"/>
                <a:ea typeface="Lato" panose="020F0502020204030203" pitchFamily="34" charset="0"/>
                <a:cs typeface="Lato" panose="020F0502020204030203" pitchFamily="34" charset="0"/>
              </a:rPr>
              <a:t>Ask </a:t>
            </a:r>
            <a:r>
              <a:rPr lang="en-GB" sz="1400" dirty="0">
                <a:latin typeface="Lato" panose="020F0502020204030203" pitchFamily="34" charset="0"/>
                <a:ea typeface="Lato" panose="020F0502020204030203" pitchFamily="34" charset="0"/>
                <a:cs typeface="Lato" panose="020F0502020204030203" pitchFamily="34" charset="0"/>
              </a:rPr>
              <a:t>to see the FRA and DSEAR </a:t>
            </a:r>
            <a:r>
              <a:rPr lang="en-GB" sz="1400" dirty="0" smtClean="0">
                <a:latin typeface="Lato" panose="020F0502020204030203" pitchFamily="34" charset="0"/>
                <a:ea typeface="Lato" panose="020F0502020204030203" pitchFamily="34" charset="0"/>
                <a:cs typeface="Lato" panose="020F0502020204030203" pitchFamily="34" charset="0"/>
              </a:rPr>
              <a:t>report</a:t>
            </a:r>
          </a:p>
          <a:p>
            <a:pPr marL="285750" lvl="1" indent="-285750">
              <a:buClr>
                <a:srgbClr val="DA291C"/>
              </a:buClr>
              <a:buFont typeface="Arial" panose="020B0604020202020204" pitchFamily="34" charset="0"/>
              <a:buChar char="•"/>
            </a:pPr>
            <a:endParaRPr lang="en-GB" sz="1400" dirty="0" smtClean="0">
              <a:latin typeface="Lato" panose="020F0502020204030203" pitchFamily="34" charset="0"/>
              <a:ea typeface="Lato" panose="020F0502020204030203" pitchFamily="34" charset="0"/>
              <a:cs typeface="Lato" panose="020F0502020204030203" pitchFamily="34" charset="0"/>
            </a:endParaRPr>
          </a:p>
          <a:p>
            <a:pPr marL="285750" lvl="1" indent="-285750">
              <a:buClr>
                <a:srgbClr val="DA291C"/>
              </a:buClr>
              <a:buFont typeface="Arial" panose="020B0604020202020204" pitchFamily="34" charset="0"/>
              <a:buChar char="•"/>
            </a:pPr>
            <a:r>
              <a:rPr lang="en-GB" sz="1400" dirty="0" smtClean="0">
                <a:latin typeface="Lato" panose="020F0502020204030203" pitchFamily="34" charset="0"/>
                <a:ea typeface="Lato" panose="020F0502020204030203" pitchFamily="34" charset="0"/>
                <a:cs typeface="Lato" panose="020F0502020204030203" pitchFamily="34" charset="0"/>
              </a:rPr>
              <a:t>If </a:t>
            </a:r>
            <a:r>
              <a:rPr lang="en-GB" sz="1400" dirty="0">
                <a:latin typeface="Lato" panose="020F0502020204030203" pitchFamily="34" charset="0"/>
                <a:ea typeface="Lato" panose="020F0502020204030203" pitchFamily="34" charset="0"/>
                <a:cs typeface="Lato" panose="020F0502020204030203" pitchFamily="34" charset="0"/>
              </a:rPr>
              <a:t>neither have reference to special testing procedure,  ask your client to involve the Fire Risk Assessor to make sure the FRA and DSEAR report documents are current, up to date and document the need for the above mentioned special test </a:t>
            </a:r>
            <a:r>
              <a:rPr lang="en-GB" sz="1400" dirty="0" smtClean="0">
                <a:latin typeface="Lato" panose="020F0502020204030203" pitchFamily="34" charset="0"/>
                <a:ea typeface="Lato" panose="020F0502020204030203" pitchFamily="34" charset="0"/>
                <a:cs typeface="Lato" panose="020F0502020204030203" pitchFamily="34" charset="0"/>
              </a:rPr>
              <a:t>procedures</a:t>
            </a:r>
          </a:p>
          <a:p>
            <a:pPr marL="285750" lvl="1" indent="-285750">
              <a:buClr>
                <a:srgbClr val="DA291C"/>
              </a:buClr>
              <a:buFont typeface="Arial" panose="020B0604020202020204" pitchFamily="34" charset="0"/>
              <a:buChar char="•"/>
            </a:pPr>
            <a:endParaRPr lang="en-GB" sz="1400" dirty="0" smtClean="0">
              <a:latin typeface="Lato" panose="020F0502020204030203" pitchFamily="34" charset="0"/>
              <a:ea typeface="Lato" panose="020F0502020204030203" pitchFamily="34" charset="0"/>
              <a:cs typeface="Lato" panose="020F0502020204030203" pitchFamily="34" charset="0"/>
            </a:endParaRPr>
          </a:p>
          <a:p>
            <a:pPr marL="285750" lvl="1" indent="-285750">
              <a:buClr>
                <a:srgbClr val="DA291C"/>
              </a:buClr>
              <a:buFont typeface="Arial" panose="020B0604020202020204" pitchFamily="34" charset="0"/>
              <a:buChar char="•"/>
            </a:pPr>
            <a:r>
              <a:rPr lang="en-GB" sz="1400" dirty="0" smtClean="0">
                <a:latin typeface="Lato" panose="020F0502020204030203" pitchFamily="34" charset="0"/>
                <a:ea typeface="Lato" panose="020F0502020204030203" pitchFamily="34" charset="0"/>
                <a:cs typeface="Lato" panose="020F0502020204030203" pitchFamily="34" charset="0"/>
              </a:rPr>
              <a:t>Variation </a:t>
            </a:r>
            <a:r>
              <a:rPr lang="en-GB" sz="1400" dirty="0">
                <a:latin typeface="Lato" panose="020F0502020204030203" pitchFamily="34" charset="0"/>
                <a:ea typeface="Lato" panose="020F0502020204030203" pitchFamily="34" charset="0"/>
                <a:cs typeface="Lato" panose="020F0502020204030203" pitchFamily="34" charset="0"/>
              </a:rPr>
              <a:t>to </a:t>
            </a:r>
            <a:r>
              <a:rPr lang="en-GB" sz="1400" dirty="0" smtClean="0">
                <a:latin typeface="Lato" panose="020F0502020204030203" pitchFamily="34" charset="0"/>
                <a:ea typeface="Lato" panose="020F0502020204030203" pitchFamily="34" charset="0"/>
                <a:cs typeface="Lato" panose="020F0502020204030203" pitchFamily="34" charset="0"/>
              </a:rPr>
              <a:t>Standard</a:t>
            </a:r>
          </a:p>
          <a:p>
            <a:pPr marL="285750" lvl="1" indent="-285750">
              <a:buClr>
                <a:srgbClr val="DA291C"/>
              </a:buClr>
              <a:buFont typeface="Arial" panose="020B0604020202020204" pitchFamily="34" charset="0"/>
              <a:buChar char="•"/>
            </a:pPr>
            <a:endParaRPr lang="en-GB" sz="1400" dirty="0" smtClean="0">
              <a:latin typeface="Lato" panose="020F0502020204030203" pitchFamily="34" charset="0"/>
              <a:ea typeface="Lato" panose="020F0502020204030203" pitchFamily="34" charset="0"/>
              <a:cs typeface="Lato" panose="020F0502020204030203" pitchFamily="34" charset="0"/>
            </a:endParaRPr>
          </a:p>
          <a:p>
            <a:pPr marL="285750" lvl="1" indent="-285750">
              <a:buClr>
                <a:srgbClr val="DA291C"/>
              </a:buClr>
              <a:buFont typeface="Arial" panose="020B0604020202020204" pitchFamily="34" charset="0"/>
              <a:buChar char="•"/>
            </a:pPr>
            <a:r>
              <a:rPr lang="en-GB" sz="1400" dirty="0" smtClean="0">
                <a:latin typeface="Lato" panose="020F0502020204030203" pitchFamily="34" charset="0"/>
                <a:ea typeface="Lato" panose="020F0502020204030203" pitchFamily="34" charset="0"/>
                <a:cs typeface="Lato" panose="020F0502020204030203" pitchFamily="34" charset="0"/>
              </a:rPr>
              <a:t>Document </a:t>
            </a:r>
            <a:r>
              <a:rPr lang="en-GB" sz="1400" dirty="0">
                <a:latin typeface="Lato" panose="020F0502020204030203" pitchFamily="34" charset="0"/>
                <a:ea typeface="Lato" panose="020F0502020204030203" pitchFamily="34" charset="0"/>
                <a:cs typeface="Lato" panose="020F0502020204030203" pitchFamily="34" charset="0"/>
              </a:rPr>
              <a:t>that the instructions for functional test follow guidance given by the DSEAR and FRA</a:t>
            </a:r>
          </a:p>
          <a:p>
            <a:pPr eaLnBrk="0" hangingPunct="0">
              <a:spcBef>
                <a:spcPct val="20000"/>
              </a:spcBef>
              <a:buClr>
                <a:srgbClr val="FF0000"/>
              </a:buClr>
              <a:defRPr/>
            </a:pPr>
            <a:endParaRPr lang="en-GB" altLang="en-US" sz="1400" dirty="0">
              <a:latin typeface="Lato" panose="020F0502020204030203" pitchFamily="34" charset="0"/>
              <a:ea typeface="Lato" panose="020F0502020204030203" pitchFamily="34" charset="0"/>
              <a:cs typeface="Lato" panose="020F0502020204030203" pitchFamily="34" charset="0"/>
            </a:endParaRPr>
          </a:p>
          <a:p>
            <a:endParaRPr lang="en-GB" sz="1400" dirty="0">
              <a:latin typeface="Lato" panose="020F0502020204030203" pitchFamily="34" charset="0"/>
              <a:ea typeface="Lato" panose="020F0502020204030203" pitchFamily="34" charset="0"/>
              <a:cs typeface="Lato" panose="020F0502020204030203" pitchFamily="34" charset="0"/>
            </a:endParaRPr>
          </a:p>
        </p:txBody>
      </p:sp>
      <p:sp>
        <p:nvSpPr>
          <p:cNvPr id="8" name="TextBox 7"/>
          <p:cNvSpPr txBox="1"/>
          <p:nvPr/>
        </p:nvSpPr>
        <p:spPr>
          <a:xfrm>
            <a:off x="4402333" y="2190465"/>
            <a:ext cx="3304753" cy="3582519"/>
          </a:xfrm>
          <a:prstGeom prst="rect">
            <a:avLst/>
          </a:prstGeom>
          <a:noFill/>
        </p:spPr>
        <p:txBody>
          <a:bodyPr wrap="square" rtlCol="0">
            <a:spAutoFit/>
          </a:bodyPr>
          <a:lstStyle/>
          <a:p>
            <a:pPr marL="0" lvl="2"/>
            <a:r>
              <a:rPr lang="en-GB" sz="1400" b="1" dirty="0">
                <a:latin typeface="Lato" panose="020F0502020204030203" pitchFamily="34" charset="0"/>
                <a:ea typeface="Lato" panose="020F0502020204030203" pitchFamily="34" charset="0"/>
                <a:cs typeface="Lato" panose="020F0502020204030203" pitchFamily="34" charset="0"/>
              </a:rPr>
              <a:t>Fire Risk Assessment (</a:t>
            </a:r>
            <a:r>
              <a:rPr lang="en-GB" sz="1400" b="1" dirty="0" smtClean="0">
                <a:latin typeface="Lato" panose="020F0502020204030203" pitchFamily="34" charset="0"/>
                <a:ea typeface="Lato" panose="020F0502020204030203" pitchFamily="34" charset="0"/>
                <a:cs typeface="Lato" panose="020F0502020204030203" pitchFamily="34" charset="0"/>
              </a:rPr>
              <a:t>FRA)</a:t>
            </a:r>
          </a:p>
          <a:p>
            <a:pPr marL="0" lvl="2"/>
            <a:endParaRPr lang="en-GB" sz="1400" dirty="0" smtClean="0">
              <a:latin typeface="Lato" panose="020F0502020204030203" pitchFamily="34" charset="0"/>
              <a:ea typeface="Lato" panose="020F0502020204030203" pitchFamily="34" charset="0"/>
              <a:cs typeface="Lato" panose="020F0502020204030203" pitchFamily="34" charset="0"/>
            </a:endParaRPr>
          </a:p>
          <a:p>
            <a:pPr marL="285750" lvl="2" indent="-285750">
              <a:buClr>
                <a:srgbClr val="DA291C"/>
              </a:buClr>
              <a:buFont typeface="Arial" panose="020B0604020202020204" pitchFamily="34" charset="0"/>
              <a:buChar char="•"/>
            </a:pPr>
            <a:r>
              <a:rPr lang="en-GB" sz="1400" dirty="0" smtClean="0">
                <a:latin typeface="Lato" panose="020F0502020204030203" pitchFamily="34" charset="0"/>
                <a:ea typeface="Lato" panose="020F0502020204030203" pitchFamily="34" charset="0"/>
                <a:cs typeface="Lato" panose="020F0502020204030203" pitchFamily="34" charset="0"/>
              </a:rPr>
              <a:t>Should </a:t>
            </a:r>
            <a:r>
              <a:rPr lang="en-GB" sz="1400" dirty="0">
                <a:latin typeface="Lato" panose="020F0502020204030203" pitchFamily="34" charset="0"/>
                <a:ea typeface="Lato" panose="020F0502020204030203" pitchFamily="34" charset="0"/>
                <a:cs typeface="Lato" panose="020F0502020204030203" pitchFamily="34" charset="0"/>
              </a:rPr>
              <a:t>document the areas where Intrinsically Safe (IS) fire detectors have been installed in the </a:t>
            </a:r>
            <a:r>
              <a:rPr lang="en-GB" sz="1400" dirty="0" smtClean="0">
                <a:latin typeface="Lato" panose="020F0502020204030203" pitchFamily="34" charset="0"/>
                <a:ea typeface="Lato" panose="020F0502020204030203" pitchFamily="34" charset="0"/>
                <a:cs typeface="Lato" panose="020F0502020204030203" pitchFamily="34" charset="0"/>
              </a:rPr>
              <a:t>premises</a:t>
            </a:r>
          </a:p>
          <a:p>
            <a:pPr marL="285750" lvl="2" indent="-285750">
              <a:buClr>
                <a:srgbClr val="DA291C"/>
              </a:buClr>
              <a:buFont typeface="Arial" panose="020B0604020202020204" pitchFamily="34" charset="0"/>
              <a:buChar char="•"/>
            </a:pPr>
            <a:endParaRPr lang="en-GB" sz="1400" dirty="0" smtClean="0">
              <a:latin typeface="Lato" panose="020F0502020204030203" pitchFamily="34" charset="0"/>
              <a:ea typeface="Lato" panose="020F0502020204030203" pitchFamily="34" charset="0"/>
              <a:cs typeface="Lato" panose="020F0502020204030203" pitchFamily="34" charset="0"/>
            </a:endParaRPr>
          </a:p>
          <a:p>
            <a:pPr marL="285750" lvl="2" indent="-285750">
              <a:buClr>
                <a:srgbClr val="DA291C"/>
              </a:buClr>
              <a:buFont typeface="Arial" panose="020B0604020202020204" pitchFamily="34" charset="0"/>
              <a:buChar char="•"/>
            </a:pPr>
            <a:r>
              <a:rPr lang="en-GB" sz="1400" dirty="0" smtClean="0">
                <a:latin typeface="Lato" panose="020F0502020204030203" pitchFamily="34" charset="0"/>
                <a:ea typeface="Lato" panose="020F0502020204030203" pitchFamily="34" charset="0"/>
                <a:cs typeface="Lato" panose="020F0502020204030203" pitchFamily="34" charset="0"/>
              </a:rPr>
              <a:t>Should </a:t>
            </a:r>
            <a:r>
              <a:rPr lang="en-GB" sz="1400" dirty="0">
                <a:latin typeface="Lato" panose="020F0502020204030203" pitchFamily="34" charset="0"/>
                <a:ea typeface="Lato" panose="020F0502020204030203" pitchFamily="34" charset="0"/>
                <a:cs typeface="Lato" panose="020F0502020204030203" pitchFamily="34" charset="0"/>
              </a:rPr>
              <a:t>documents the need for a special testing procedure to enable functional testing of the Intrinsically Safe fire detectors in a safe manner. This may involve decommissioning or removing ATEX hazards from the area to make it safe for the testing to be carried out </a:t>
            </a:r>
            <a:r>
              <a:rPr lang="en-GB" sz="1400" dirty="0" smtClean="0">
                <a:latin typeface="Lato" panose="020F0502020204030203" pitchFamily="34" charset="0"/>
                <a:ea typeface="Lato" panose="020F0502020204030203" pitchFamily="34" charset="0"/>
                <a:cs typeface="Lato" panose="020F0502020204030203" pitchFamily="34" charset="0"/>
              </a:rPr>
              <a:t>in-situ</a:t>
            </a:r>
            <a:endParaRPr lang="en-GB" sz="1400" dirty="0">
              <a:latin typeface="Lato" panose="020F0502020204030203" pitchFamily="34" charset="0"/>
              <a:ea typeface="Lato" panose="020F0502020204030203" pitchFamily="34" charset="0"/>
              <a:cs typeface="Lato" panose="020F0502020204030203" pitchFamily="34" charset="0"/>
            </a:endParaRPr>
          </a:p>
          <a:p>
            <a:pPr eaLnBrk="0" hangingPunct="0">
              <a:spcBef>
                <a:spcPct val="20000"/>
              </a:spcBef>
              <a:buClr>
                <a:srgbClr val="FF0000"/>
              </a:buClr>
              <a:defRPr/>
            </a:pPr>
            <a:endParaRPr lang="en-GB" altLang="en-US" sz="1400" dirty="0">
              <a:latin typeface="Lato" panose="020F0502020204030203" pitchFamily="34" charset="0"/>
              <a:ea typeface="Lato" panose="020F0502020204030203" pitchFamily="34" charset="0"/>
              <a:cs typeface="Lato" panose="020F0502020204030203" pitchFamily="34" charset="0"/>
            </a:endParaRPr>
          </a:p>
          <a:p>
            <a:endParaRPr lang="en-GB" sz="1400" dirty="0">
              <a:latin typeface="Lato" panose="020F0502020204030203" pitchFamily="34" charset="0"/>
              <a:ea typeface="Lato" panose="020F0502020204030203" pitchFamily="34" charset="0"/>
              <a:cs typeface="Lato" panose="020F0502020204030203" pitchFamily="34" charset="0"/>
            </a:endParaRPr>
          </a:p>
        </p:txBody>
      </p:sp>
      <p:sp>
        <p:nvSpPr>
          <p:cNvPr id="9" name="TextBox 8"/>
          <p:cNvSpPr txBox="1"/>
          <p:nvPr/>
        </p:nvSpPr>
        <p:spPr>
          <a:xfrm>
            <a:off x="942928" y="2142350"/>
            <a:ext cx="3238687" cy="2720745"/>
          </a:xfrm>
          <a:prstGeom prst="rect">
            <a:avLst/>
          </a:prstGeom>
          <a:noFill/>
        </p:spPr>
        <p:txBody>
          <a:bodyPr wrap="square" rtlCol="0">
            <a:spAutoFit/>
          </a:bodyPr>
          <a:lstStyle/>
          <a:p>
            <a:r>
              <a:rPr lang="en-GB" sz="1400" b="1" dirty="0">
                <a:latin typeface="Lato" panose="020F0502020204030203" pitchFamily="34" charset="0"/>
                <a:ea typeface="Lato" panose="020F0502020204030203" pitchFamily="34" charset="0"/>
                <a:cs typeface="Lato" panose="020F0502020204030203" pitchFamily="34" charset="0"/>
              </a:rPr>
              <a:t>None of our products are designed to be used in ATEX </a:t>
            </a:r>
            <a:r>
              <a:rPr lang="en-GB" sz="1400" b="1" dirty="0" smtClean="0">
                <a:latin typeface="Lato" panose="020F0502020204030203" pitchFamily="34" charset="0"/>
                <a:ea typeface="Lato" panose="020F0502020204030203" pitchFamily="34" charset="0"/>
                <a:cs typeface="Lato" panose="020F0502020204030203" pitchFamily="34" charset="0"/>
              </a:rPr>
              <a:t>areas.</a:t>
            </a:r>
          </a:p>
          <a:p>
            <a:endParaRPr lang="en-GB" sz="1400" dirty="0" smtClean="0">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400" dirty="0" smtClean="0">
                <a:latin typeface="Lato" panose="020F0502020204030203" pitchFamily="34" charset="0"/>
                <a:ea typeface="Lato" panose="020F0502020204030203" pitchFamily="34" charset="0"/>
                <a:cs typeface="Lato" panose="020F0502020204030203" pitchFamily="34" charset="0"/>
              </a:rPr>
              <a:t>DSEAR </a:t>
            </a:r>
            <a:r>
              <a:rPr lang="en-GB" sz="1400" dirty="0">
                <a:latin typeface="Lato" panose="020F0502020204030203" pitchFamily="34" charset="0"/>
                <a:ea typeface="Lato" panose="020F0502020204030203" pitchFamily="34" charset="0"/>
                <a:cs typeface="Lato" panose="020F0502020204030203" pitchFamily="34" charset="0"/>
              </a:rPr>
              <a:t>report (The Dangerous Substances and Explosive Atmospheres Regulations </a:t>
            </a:r>
            <a:r>
              <a:rPr lang="en-GB" sz="1400" dirty="0" smtClean="0">
                <a:latin typeface="Lato" panose="020F0502020204030203" pitchFamily="34" charset="0"/>
                <a:ea typeface="Lato" panose="020F0502020204030203" pitchFamily="34" charset="0"/>
                <a:cs typeface="Lato" panose="020F0502020204030203" pitchFamily="34" charset="0"/>
              </a:rPr>
              <a:t>2002 </a:t>
            </a:r>
          </a:p>
          <a:p>
            <a:pPr marL="285750" indent="-285750">
              <a:buClr>
                <a:srgbClr val="DA291C"/>
              </a:buClr>
              <a:buFont typeface="Arial" panose="020B0604020202020204" pitchFamily="34" charset="0"/>
              <a:buChar char="•"/>
            </a:pPr>
            <a:endParaRPr lang="en-GB" sz="1400" dirty="0" smtClean="0">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GB" sz="1400" dirty="0" smtClean="0">
                <a:latin typeface="Lato" panose="020F0502020204030203" pitchFamily="34" charset="0"/>
                <a:ea typeface="Lato" panose="020F0502020204030203" pitchFamily="34" charset="0"/>
                <a:cs typeface="Lato" panose="020F0502020204030203" pitchFamily="34" charset="0"/>
              </a:rPr>
              <a:t>Should </a:t>
            </a:r>
            <a:r>
              <a:rPr lang="en-GB" sz="1400" dirty="0">
                <a:latin typeface="Lato" panose="020F0502020204030203" pitchFamily="34" charset="0"/>
                <a:ea typeface="Lato" panose="020F0502020204030203" pitchFamily="34" charset="0"/>
                <a:cs typeface="Lato" panose="020F0502020204030203" pitchFamily="34" charset="0"/>
              </a:rPr>
              <a:t>also document the need for special testing procedure for Intrinsically Safe fire detectors</a:t>
            </a:r>
          </a:p>
          <a:p>
            <a:pPr eaLnBrk="0" hangingPunct="0">
              <a:spcBef>
                <a:spcPct val="20000"/>
              </a:spcBef>
              <a:buClr>
                <a:srgbClr val="FF0000"/>
              </a:buClr>
              <a:defRPr/>
            </a:pPr>
            <a:endParaRPr lang="en-GB" altLang="en-US" sz="1400" dirty="0">
              <a:latin typeface="Lato" panose="020F0502020204030203" pitchFamily="34" charset="0"/>
              <a:ea typeface="Lato" panose="020F0502020204030203" pitchFamily="34" charset="0"/>
              <a:cs typeface="Lato" panose="020F0502020204030203" pitchFamily="34" charset="0"/>
            </a:endParaRPr>
          </a:p>
          <a:p>
            <a:endParaRPr lang="en-GB" sz="1400" dirty="0">
              <a:latin typeface="Lato" panose="020F0502020204030203" pitchFamily="34" charset="0"/>
              <a:ea typeface="Lato" panose="020F0502020204030203" pitchFamily="34" charset="0"/>
              <a:cs typeface="Lato" panose="020F0502020204030203"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49973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5" name="TextBox 4"/>
          <p:cNvSpPr txBox="1"/>
          <p:nvPr/>
        </p:nvSpPr>
        <p:spPr>
          <a:xfrm>
            <a:off x="8544272" y="344235"/>
            <a:ext cx="3240360" cy="276999"/>
          </a:xfrm>
          <a:prstGeom prst="rect">
            <a:avLst/>
          </a:prstGeom>
          <a:noFill/>
        </p:spPr>
        <p:txBody>
          <a:bodyPr wrap="square" rtlCol="0">
            <a:spAutoFit/>
          </a:bodyPr>
          <a:lstStyle/>
          <a:p>
            <a:pPr>
              <a:defRPr/>
            </a:pP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12. General Testing, Tips &amp; Care of Products</a:t>
            </a:r>
          </a:p>
        </p:txBody>
      </p:sp>
      <p:sp>
        <p:nvSpPr>
          <p:cNvPr id="6" name="Parallelogram 5"/>
          <p:cNvSpPr/>
          <p:nvPr/>
        </p:nvSpPr>
        <p:spPr bwMode="auto">
          <a:xfrm>
            <a:off x="2793522" y="3068960"/>
            <a:ext cx="2329649" cy="3773708"/>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7" name="Parallelogram 6"/>
          <p:cNvSpPr/>
          <p:nvPr/>
        </p:nvSpPr>
        <p:spPr bwMode="auto">
          <a:xfrm>
            <a:off x="1343472" y="0"/>
            <a:ext cx="1450050" cy="2348880"/>
          </a:xfrm>
          <a:prstGeom prst="parallelogram">
            <a:avLst/>
          </a:prstGeom>
          <a:solidFill>
            <a:schemeClr val="bg1">
              <a:lumMod val="50000"/>
            </a:schemeClr>
          </a:solidFill>
          <a:ln w="9525" cap="flat" cmpd="sng" algn="ctr">
            <a:noFill/>
            <a:prstDash val="solid"/>
            <a:round/>
            <a:headEnd type="none" w="med" len="med"/>
            <a:tailEnd type="none" w="med" len="med"/>
          </a:ln>
          <a:effectLst>
            <a:innerShdw blurRad="63500" dist="50800">
              <a:prstClr val="black">
                <a:alpha val="13000"/>
              </a:prstClr>
            </a:inn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8" name="Parallelogram 7"/>
          <p:cNvSpPr/>
          <p:nvPr/>
        </p:nvSpPr>
        <p:spPr bwMode="auto">
          <a:xfrm>
            <a:off x="1487488" y="1196752"/>
            <a:ext cx="2828098" cy="4581128"/>
          </a:xfrm>
          <a:prstGeom prst="parallelogram">
            <a:avLst/>
          </a:prstGeom>
          <a:blipFill dpi="0" rotWithShape="1">
            <a:blip r:embed="rId6">
              <a:extLst>
                <a:ext uri="{BEBA8EAE-BF5A-486C-A8C5-ECC9F3942E4B}">
                  <a14:imgProps xmlns:a14="http://schemas.microsoft.com/office/drawing/2010/main">
                    <a14:imgLayer r:embed="rId7">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l="-80493" t="-3704" r="-71489" b="-1"/>
            </a:stretch>
          </a:blip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9" name="TextBox 8"/>
          <p:cNvSpPr txBox="1"/>
          <p:nvPr/>
        </p:nvSpPr>
        <p:spPr>
          <a:xfrm>
            <a:off x="6023992" y="908720"/>
            <a:ext cx="4277647" cy="954107"/>
          </a:xfrm>
          <a:prstGeom prst="rect">
            <a:avLst/>
          </a:prstGeom>
          <a:noFill/>
        </p:spPr>
        <p:txBody>
          <a:bodyPr wrap="square" rtlCol="0">
            <a:spAutoFit/>
          </a:bodyPr>
          <a:lstStyle/>
          <a:p>
            <a:r>
              <a:rPr lang="en-GB" sz="2800" b="1" i="1" spc="-150" dirty="0" smtClean="0">
                <a:solidFill>
                  <a:schemeClr val="tx1">
                    <a:lumMod val="95000"/>
                    <a:lumOff val="5000"/>
                  </a:schemeClr>
                </a:solidFill>
                <a:latin typeface="Futura Md BT" panose="020B0602020204020303" pitchFamily="34" charset="0"/>
              </a:rPr>
              <a:t>INSPECTION OF EQUIPMENT</a:t>
            </a:r>
            <a:endParaRPr lang="en-GB" sz="2800" b="1" i="1" spc="-150" dirty="0">
              <a:solidFill>
                <a:schemeClr val="tx1">
                  <a:lumMod val="95000"/>
                  <a:lumOff val="5000"/>
                </a:schemeClr>
              </a:solidFill>
              <a:latin typeface="Futura Md BT" panose="020B0602020204020303" pitchFamily="34" charset="0"/>
            </a:endParaRPr>
          </a:p>
        </p:txBody>
      </p:sp>
      <p:cxnSp>
        <p:nvCxnSpPr>
          <p:cNvPr id="10" name="Straight Connector 9"/>
          <p:cNvCxnSpPr/>
          <p:nvPr/>
        </p:nvCxnSpPr>
        <p:spPr bwMode="auto">
          <a:xfrm flipH="1">
            <a:off x="5807968" y="1045588"/>
            <a:ext cx="93239" cy="648072"/>
          </a:xfrm>
          <a:prstGeom prst="line">
            <a:avLst/>
          </a:prstGeom>
          <a:noFill/>
          <a:ln w="57150" cap="flat" cmpd="sng" algn="ctr">
            <a:solidFill>
              <a:srgbClr val="DA291C"/>
            </a:solidFill>
            <a:prstDash val="solid"/>
            <a:round/>
            <a:headEnd type="none" w="med" len="med"/>
            <a:tailEnd type="none" w="med" len="med"/>
          </a:ln>
          <a:effectLst/>
        </p:spPr>
      </p:cxnSp>
      <p:sp>
        <p:nvSpPr>
          <p:cNvPr id="11" name="Rectangle 3"/>
          <p:cNvSpPr txBox="1">
            <a:spLocks noChangeArrowheads="1"/>
          </p:cNvSpPr>
          <p:nvPr/>
        </p:nvSpPr>
        <p:spPr bwMode="auto">
          <a:xfrm>
            <a:off x="5717957" y="1961501"/>
            <a:ext cx="5867446" cy="3527103"/>
          </a:xfrm>
          <a:prstGeom prst="rect">
            <a:avLst/>
          </a:prstGeom>
          <a:noFill/>
          <a:ln w="9525">
            <a:noFill/>
            <a:miter lim="800000"/>
            <a:headEnd/>
            <a:tailEnd/>
          </a:ln>
        </p:spPr>
        <p:txBody>
          <a:bodyPr/>
          <a:lstStyle/>
          <a:p>
            <a:r>
              <a:rPr lang="en-US" altLang="en-US" sz="1400" dirty="0">
                <a:latin typeface="Lato" panose="020F0502020204030203" pitchFamily="34" charset="0"/>
                <a:ea typeface="Lato" panose="020F0502020204030203" pitchFamily="34" charset="0"/>
                <a:cs typeface="Lato" panose="020F0502020204030203" pitchFamily="34" charset="0"/>
              </a:rPr>
              <a:t>Technically speaking, our test equipment is not classified as height access equipment as the operator’s feet are on the floor.  However, it is deemed best practice to give the same level of care when inspecting kit to avoid drops or accidents due to damage or modified </a:t>
            </a:r>
            <a:r>
              <a:rPr lang="en-US" altLang="en-US" sz="1400" dirty="0" smtClean="0">
                <a:latin typeface="Lato" panose="020F0502020204030203" pitchFamily="34" charset="0"/>
                <a:ea typeface="Lato" panose="020F0502020204030203" pitchFamily="34" charset="0"/>
                <a:cs typeface="Lato" panose="020F0502020204030203" pitchFamily="34" charset="0"/>
              </a:rPr>
              <a:t>equipment.</a:t>
            </a:r>
            <a:r>
              <a:rPr lang="en-US" altLang="en-US" sz="1400" dirty="0">
                <a:latin typeface="Lato" panose="020F0502020204030203" pitchFamily="34" charset="0"/>
                <a:ea typeface="Lato" panose="020F0502020204030203" pitchFamily="34" charset="0"/>
                <a:cs typeface="Lato" panose="020F0502020204030203" pitchFamily="34" charset="0"/>
              </a:rPr>
              <a:t/>
            </a:r>
            <a:br>
              <a:rPr lang="en-US" altLang="en-US" sz="1400" dirty="0">
                <a:latin typeface="Lato" panose="020F0502020204030203" pitchFamily="34" charset="0"/>
                <a:ea typeface="Lato" panose="020F0502020204030203" pitchFamily="34" charset="0"/>
                <a:cs typeface="Lato" panose="020F0502020204030203" pitchFamily="34" charset="0"/>
              </a:rPr>
            </a:br>
            <a:endParaRPr lang="en-US" altLang="en-US" sz="1400" dirty="0">
              <a:latin typeface="Lato" panose="020F0502020204030203" pitchFamily="34" charset="0"/>
              <a:ea typeface="Lato" panose="020F0502020204030203" pitchFamily="34" charset="0"/>
              <a:cs typeface="Lato" panose="020F0502020204030203" pitchFamily="34" charset="0"/>
            </a:endParaRPr>
          </a:p>
          <a:p>
            <a:r>
              <a:rPr lang="en-US" altLang="en-US" sz="1400" dirty="0">
                <a:latin typeface="Lato" panose="020F0502020204030203" pitchFamily="34" charset="0"/>
                <a:ea typeface="Lato" panose="020F0502020204030203" pitchFamily="34" charset="0"/>
                <a:cs typeface="Lato" panose="020F0502020204030203" pitchFamily="34" charset="0"/>
              </a:rPr>
              <a:t>Always, inspect all detector test and maintenance equipment, before and after </a:t>
            </a:r>
            <a:r>
              <a:rPr lang="en-US" altLang="en-US" sz="1400" dirty="0" smtClean="0">
                <a:latin typeface="Lato" panose="020F0502020204030203" pitchFamily="34" charset="0"/>
                <a:ea typeface="Lato" panose="020F0502020204030203" pitchFamily="34" charset="0"/>
                <a:cs typeface="Lato" panose="020F0502020204030203" pitchFamily="34" charset="0"/>
              </a:rPr>
              <a:t>use. In </a:t>
            </a:r>
            <a:r>
              <a:rPr lang="en-US" altLang="en-US" sz="1400" dirty="0">
                <a:latin typeface="Lato" panose="020F0502020204030203" pitchFamily="34" charset="0"/>
                <a:ea typeface="Lato" panose="020F0502020204030203" pitchFamily="34" charset="0"/>
                <a:cs typeface="Lato" panose="020F0502020204030203" pitchFamily="34" charset="0"/>
              </a:rPr>
              <a:t>regards to Solo height access poles, </a:t>
            </a:r>
            <a:r>
              <a:rPr lang="en-US" altLang="en-US" sz="1400" dirty="0" smtClean="0">
                <a:latin typeface="Lato" panose="020F0502020204030203" pitchFamily="34" charset="0"/>
                <a:ea typeface="Lato" panose="020F0502020204030203" pitchFamily="34" charset="0"/>
                <a:cs typeface="Lato" panose="020F0502020204030203" pitchFamily="34" charset="0"/>
              </a:rPr>
              <a:t>pay particular </a:t>
            </a:r>
            <a:r>
              <a:rPr lang="en-US" altLang="en-US" sz="1400" dirty="0">
                <a:latin typeface="Lato" panose="020F0502020204030203" pitchFamily="34" charset="0"/>
                <a:ea typeface="Lato" panose="020F0502020204030203" pitchFamily="34" charset="0"/>
                <a:cs typeface="Lato" panose="020F0502020204030203" pitchFamily="34" charset="0"/>
              </a:rPr>
              <a:t>attention </a:t>
            </a:r>
            <a:r>
              <a:rPr lang="en-US" altLang="en-US" sz="1400" dirty="0" smtClean="0">
                <a:latin typeface="Lato" panose="020F0502020204030203" pitchFamily="34" charset="0"/>
                <a:ea typeface="Lato" panose="020F0502020204030203" pitchFamily="34" charset="0"/>
                <a:cs typeface="Lato" panose="020F0502020204030203" pitchFamily="34" charset="0"/>
              </a:rPr>
              <a:t>to:</a:t>
            </a:r>
          </a:p>
          <a:p>
            <a:endParaRPr lang="en-US" altLang="en-US" sz="1400" dirty="0" smtClean="0">
              <a:latin typeface="Lato" panose="020F0502020204030203" pitchFamily="34" charset="0"/>
              <a:ea typeface="Lato" panose="020F0502020204030203" pitchFamily="34" charset="0"/>
              <a:cs typeface="Lato" panose="020F0502020204030203" pitchFamily="34" charset="0"/>
            </a:endParaRPr>
          </a:p>
          <a:p>
            <a:pPr marL="285750" indent="-285750">
              <a:buClr>
                <a:srgbClr val="DA291C"/>
              </a:buClr>
              <a:buFont typeface="Arial" panose="020B0604020202020204" pitchFamily="34" charset="0"/>
              <a:buChar char="•"/>
            </a:pPr>
            <a:r>
              <a:rPr lang="en-US" altLang="en-US" sz="1400" dirty="0" smtClean="0">
                <a:latin typeface="Lato" panose="020F0502020204030203" pitchFamily="34" charset="0"/>
                <a:ea typeface="Lato" panose="020F0502020204030203" pitchFamily="34" charset="0"/>
                <a:cs typeface="Lato" panose="020F0502020204030203" pitchFamily="34" charset="0"/>
              </a:rPr>
              <a:t>Tool </a:t>
            </a:r>
            <a:r>
              <a:rPr lang="en-US" altLang="en-US" sz="1400" dirty="0">
                <a:latin typeface="Lato" panose="020F0502020204030203" pitchFamily="34" charset="0"/>
                <a:ea typeface="Lato" panose="020F0502020204030203" pitchFamily="34" charset="0"/>
                <a:cs typeface="Lato" panose="020F0502020204030203" pitchFamily="34" charset="0"/>
              </a:rPr>
              <a:t>end of </a:t>
            </a:r>
            <a:r>
              <a:rPr lang="en-US" altLang="en-US" sz="1400" dirty="0" smtClean="0">
                <a:latin typeface="Lato" panose="020F0502020204030203" pitchFamily="34" charset="0"/>
                <a:ea typeface="Lato" panose="020F0502020204030203" pitchFamily="34" charset="0"/>
                <a:cs typeface="Lato" panose="020F0502020204030203" pitchFamily="34" charset="0"/>
              </a:rPr>
              <a:t>pole</a:t>
            </a:r>
          </a:p>
          <a:p>
            <a:pPr marL="285750" indent="-285750">
              <a:buClr>
                <a:srgbClr val="DA291C"/>
              </a:buClr>
              <a:buFont typeface="Arial" panose="020B0604020202020204" pitchFamily="34" charset="0"/>
              <a:buChar char="•"/>
            </a:pPr>
            <a:r>
              <a:rPr lang="en-US" altLang="en-US" sz="1400" dirty="0" smtClean="0">
                <a:latin typeface="Lato" panose="020F0502020204030203" pitchFamily="34" charset="0"/>
                <a:ea typeface="Lato" panose="020F0502020204030203" pitchFamily="34" charset="0"/>
                <a:cs typeface="Lato" panose="020F0502020204030203" pitchFamily="34" charset="0"/>
              </a:rPr>
              <a:t>Pole foot</a:t>
            </a:r>
          </a:p>
          <a:p>
            <a:pPr marL="285750" indent="-285750">
              <a:buClr>
                <a:srgbClr val="DA291C"/>
              </a:buClr>
              <a:buFont typeface="Arial" panose="020B0604020202020204" pitchFamily="34" charset="0"/>
              <a:buChar char="•"/>
            </a:pPr>
            <a:r>
              <a:rPr lang="en-US" altLang="en-US" sz="1400" dirty="0" smtClean="0">
                <a:latin typeface="Lato" panose="020F0502020204030203" pitchFamily="34" charset="0"/>
                <a:ea typeface="Lato" panose="020F0502020204030203" pitchFamily="34" charset="0"/>
                <a:cs typeface="Lato" panose="020F0502020204030203" pitchFamily="34" charset="0"/>
              </a:rPr>
              <a:t>Locking buttons</a:t>
            </a:r>
          </a:p>
          <a:p>
            <a:pPr marL="285750" indent="-285750">
              <a:buClr>
                <a:srgbClr val="DA291C"/>
              </a:buClr>
              <a:buFont typeface="Arial" panose="020B0604020202020204" pitchFamily="34" charset="0"/>
              <a:buChar char="•"/>
            </a:pPr>
            <a:r>
              <a:rPr lang="en-US" altLang="en-US" sz="1400" dirty="0" smtClean="0">
                <a:latin typeface="Lato" panose="020F0502020204030203" pitchFamily="34" charset="0"/>
                <a:ea typeface="Lato" panose="020F0502020204030203" pitchFamily="34" charset="0"/>
                <a:cs typeface="Lato" panose="020F0502020204030203" pitchFamily="34" charset="0"/>
              </a:rPr>
              <a:t>Rubber </a:t>
            </a:r>
            <a:r>
              <a:rPr lang="en-US" altLang="en-US" sz="1400" dirty="0">
                <a:latin typeface="Lato" panose="020F0502020204030203" pitchFamily="34" charset="0"/>
                <a:ea typeface="Lato" panose="020F0502020204030203" pitchFamily="34" charset="0"/>
                <a:cs typeface="Lato" panose="020F0502020204030203" pitchFamily="34" charset="0"/>
              </a:rPr>
              <a:t>foot (missing)</a:t>
            </a:r>
          </a:p>
          <a:p>
            <a:pPr lvl="1"/>
            <a:endParaRPr lang="en-US" altLang="en-US" sz="1400" dirty="0">
              <a:latin typeface="Lato" panose="020F0502020204030203" pitchFamily="34" charset="0"/>
              <a:ea typeface="Lato" panose="020F0502020204030203" pitchFamily="34" charset="0"/>
              <a:cs typeface="Lato" panose="020F0502020204030203" pitchFamily="34" charset="0"/>
            </a:endParaRPr>
          </a:p>
          <a:p>
            <a:r>
              <a:rPr lang="en-US" altLang="en-US" sz="1400" dirty="0">
                <a:latin typeface="Lato" panose="020F0502020204030203" pitchFamily="34" charset="0"/>
                <a:ea typeface="Lato" panose="020F0502020204030203" pitchFamily="34" charset="0"/>
                <a:cs typeface="Lato" panose="020F0502020204030203" pitchFamily="34" charset="0"/>
              </a:rPr>
              <a:t>Do not use any detector test and maintenance equipment, if damaged or modified in </a:t>
            </a:r>
            <a:r>
              <a:rPr lang="en-US" altLang="en-US" sz="1400" dirty="0" smtClean="0">
                <a:latin typeface="Lato" panose="020F0502020204030203" pitchFamily="34" charset="0"/>
                <a:ea typeface="Lato" panose="020F0502020204030203" pitchFamily="34" charset="0"/>
                <a:cs typeface="Lato" panose="020F0502020204030203" pitchFamily="34" charset="0"/>
              </a:rPr>
              <a:t>anyway. Example </a:t>
            </a:r>
            <a:r>
              <a:rPr lang="en-US" altLang="en-US" sz="1400" dirty="0">
                <a:latin typeface="Lato" panose="020F0502020204030203" pitchFamily="34" charset="0"/>
                <a:ea typeface="Lato" panose="020F0502020204030203" pitchFamily="34" charset="0"/>
                <a:cs typeface="Lato" panose="020F0502020204030203" pitchFamily="34" charset="0"/>
              </a:rPr>
              <a:t>of modification: Holes for joss sticks etc.</a:t>
            </a:r>
          </a:p>
          <a:p>
            <a:pPr eaLnBrk="0" hangingPunct="0">
              <a:spcBef>
                <a:spcPct val="20000"/>
              </a:spcBef>
              <a:buClr>
                <a:schemeClr val="tx1"/>
              </a:buClr>
              <a:defRPr/>
            </a:pPr>
            <a:endParaRPr lang="en-GB" altLang="en-US" sz="1000" kern="0" dirty="0">
              <a:latin typeface="Lato" panose="020F0502020204030203" pitchFamily="34" charset="0"/>
              <a:ea typeface="Lato" panose="020F0502020204030203" pitchFamily="34" charset="0"/>
              <a:cs typeface="Lato" panose="020F0502020204030203" pitchFamily="34" charset="0"/>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28099148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Parallelogram 30"/>
          <p:cNvSpPr/>
          <p:nvPr/>
        </p:nvSpPr>
        <p:spPr bwMode="auto">
          <a:xfrm>
            <a:off x="4760667" y="1676777"/>
            <a:ext cx="1168691" cy="1893118"/>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29" name="Parallelogram 28"/>
          <p:cNvSpPr/>
          <p:nvPr/>
        </p:nvSpPr>
        <p:spPr bwMode="auto">
          <a:xfrm>
            <a:off x="3673787" y="3068960"/>
            <a:ext cx="2329649" cy="3773708"/>
          </a:xfrm>
          <a:prstGeom prst="parallelogram">
            <a:avLst/>
          </a:prstGeom>
          <a:solidFill>
            <a:schemeClr val="bg1">
              <a:lumMod val="85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sp>
        <p:nvSpPr>
          <p:cNvPr id="8" name="TextBox 7"/>
          <p:cNvSpPr txBox="1"/>
          <p:nvPr/>
        </p:nvSpPr>
        <p:spPr>
          <a:xfrm>
            <a:off x="1193539" y="1895815"/>
            <a:ext cx="2977566" cy="954107"/>
          </a:xfrm>
          <a:prstGeom prst="rect">
            <a:avLst/>
          </a:prstGeom>
          <a:noFill/>
        </p:spPr>
        <p:txBody>
          <a:bodyPr wrap="square" rtlCol="0">
            <a:spAutoFit/>
          </a:bodyPr>
          <a:lstStyle/>
          <a:p>
            <a:r>
              <a:rPr lang="en-GB" sz="2800" b="1" i="1" spc="-150" dirty="0" smtClean="0">
                <a:solidFill>
                  <a:sysClr val="windowText" lastClr="000000"/>
                </a:solidFill>
                <a:latin typeface="Futura Md BT" panose="020B0602020204020303" pitchFamily="34" charset="0"/>
              </a:rPr>
              <a:t>LOOKING AFTER YOUR POLE</a:t>
            </a:r>
            <a:endParaRPr lang="en-GB" sz="2800" b="1" i="1" spc="-150" dirty="0">
              <a:solidFill>
                <a:sysClr val="windowText" lastClr="000000"/>
              </a:solidFill>
              <a:latin typeface="Futura Md BT" panose="020B0602020204020303" pitchFamily="34" charset="0"/>
            </a:endParaRPr>
          </a:p>
        </p:txBody>
      </p:sp>
      <p:cxnSp>
        <p:nvCxnSpPr>
          <p:cNvPr id="9" name="Straight Connector 8"/>
          <p:cNvCxnSpPr/>
          <p:nvPr/>
        </p:nvCxnSpPr>
        <p:spPr bwMode="auto">
          <a:xfrm flipH="1">
            <a:off x="1049523" y="2048832"/>
            <a:ext cx="93239" cy="648072"/>
          </a:xfrm>
          <a:prstGeom prst="line">
            <a:avLst/>
          </a:prstGeom>
          <a:noFill/>
          <a:ln w="57150" cap="flat" cmpd="sng" algn="ctr">
            <a:solidFill>
              <a:srgbClr val="DA291C"/>
            </a:solidFill>
            <a:prstDash val="solid"/>
            <a:round/>
            <a:headEnd type="none" w="med" len="med"/>
            <a:tailEnd type="none" w="med" len="med"/>
          </a:ln>
          <a:effectLst/>
        </p:spPr>
      </p:cxnSp>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96400" y="6021288"/>
            <a:ext cx="1983533" cy="407979"/>
          </a:xfrm>
          <a:prstGeom prst="rect">
            <a:avLst/>
          </a:prstGeom>
        </p:spPr>
      </p:pic>
      <p:sp>
        <p:nvSpPr>
          <p:cNvPr id="26" name="TextBox 25"/>
          <p:cNvSpPr txBox="1"/>
          <p:nvPr/>
        </p:nvSpPr>
        <p:spPr>
          <a:xfrm>
            <a:off x="8544272" y="344235"/>
            <a:ext cx="3240360" cy="276999"/>
          </a:xfrm>
          <a:prstGeom prst="rect">
            <a:avLst/>
          </a:prstGeom>
          <a:noFill/>
        </p:spPr>
        <p:txBody>
          <a:bodyPr wrap="square" rtlCol="0">
            <a:spAutoFit/>
          </a:bodyPr>
          <a:lstStyle/>
          <a:p>
            <a:pPr>
              <a:defRPr/>
            </a:pPr>
            <a:r>
              <a:rPr lang="en-GB" sz="1200" dirty="0">
                <a:solidFill>
                  <a:schemeClr val="bg1">
                    <a:lumMod val="50000"/>
                  </a:schemeClr>
                </a:solidFill>
                <a:latin typeface="Lato" panose="020F0502020204030203" pitchFamily="34" charset="0"/>
                <a:ea typeface="Lato" panose="020F0502020204030203" pitchFamily="34" charset="0"/>
                <a:cs typeface="Lato" panose="020F0502020204030203" pitchFamily="34" charset="0"/>
              </a:rPr>
              <a:t>12. General Testing, Tips &amp; Care of Products</a:t>
            </a:r>
          </a:p>
        </p:txBody>
      </p:sp>
      <p:sp>
        <p:nvSpPr>
          <p:cNvPr id="27" name="TextBox 26"/>
          <p:cNvSpPr txBox="1"/>
          <p:nvPr/>
        </p:nvSpPr>
        <p:spPr>
          <a:xfrm>
            <a:off x="6842072" y="1800180"/>
            <a:ext cx="4188186" cy="3539430"/>
          </a:xfrm>
          <a:prstGeom prst="rect">
            <a:avLst/>
          </a:prstGeom>
          <a:noFill/>
        </p:spPr>
        <p:txBody>
          <a:bodyPr wrap="square" rtlCol="0">
            <a:spAutoFit/>
          </a:bodyPr>
          <a:lstStyle/>
          <a:p>
            <a:r>
              <a:rPr lang="en-US" altLang="en-US" sz="1400" b="1" dirty="0">
                <a:latin typeface="Lato" panose="020F0502020204030203" pitchFamily="34" charset="0"/>
                <a:ea typeface="Lato" panose="020F0502020204030203" pitchFamily="34" charset="0"/>
                <a:cs typeface="Lato" panose="020F0502020204030203" pitchFamily="34" charset="0"/>
              </a:rPr>
              <a:t>Take care of your </a:t>
            </a:r>
            <a:r>
              <a:rPr lang="en-US" altLang="en-US" sz="1400" b="1" dirty="0" smtClean="0">
                <a:latin typeface="Lato" panose="020F0502020204030203" pitchFamily="34" charset="0"/>
                <a:ea typeface="Lato" panose="020F0502020204030203" pitchFamily="34" charset="0"/>
                <a:cs typeface="Lato" panose="020F0502020204030203" pitchFamily="34" charset="0"/>
              </a:rPr>
              <a:t>kit:</a:t>
            </a:r>
          </a:p>
          <a:p>
            <a:pPr marL="285750" indent="-285750">
              <a:buClr>
                <a:srgbClr val="DA291C"/>
              </a:buClr>
              <a:buFont typeface="Arial" panose="020B0604020202020204" pitchFamily="34" charset="0"/>
              <a:buChar char="•"/>
            </a:pPr>
            <a:r>
              <a:rPr lang="en-US" altLang="en-US" sz="1400" dirty="0" smtClean="0">
                <a:latin typeface="Lato" panose="020F0502020204030203" pitchFamily="34" charset="0"/>
                <a:ea typeface="Lato" panose="020F0502020204030203" pitchFamily="34" charset="0"/>
                <a:cs typeface="Lato" panose="020F0502020204030203" pitchFamily="34" charset="0"/>
              </a:rPr>
              <a:t>Return </a:t>
            </a:r>
            <a:r>
              <a:rPr lang="en-US" altLang="en-US" sz="1400" dirty="0">
                <a:latin typeface="Lato" panose="020F0502020204030203" pitchFamily="34" charset="0"/>
                <a:ea typeface="Lato" panose="020F0502020204030203" pitchFamily="34" charset="0"/>
                <a:cs typeface="Lato" panose="020F0502020204030203" pitchFamily="34" charset="0"/>
              </a:rPr>
              <a:t>poles to Solo 602 bag when not in </a:t>
            </a:r>
            <a:r>
              <a:rPr lang="en-US" altLang="en-US" sz="1400" dirty="0" smtClean="0">
                <a:latin typeface="Lato" panose="020F0502020204030203" pitchFamily="34" charset="0"/>
                <a:ea typeface="Lato" panose="020F0502020204030203" pitchFamily="34" charset="0"/>
                <a:cs typeface="Lato" panose="020F0502020204030203" pitchFamily="34" charset="0"/>
              </a:rPr>
              <a:t>use</a:t>
            </a:r>
          </a:p>
          <a:p>
            <a:pPr marL="285750" indent="-285750">
              <a:buClr>
                <a:srgbClr val="DA291C"/>
              </a:buClr>
              <a:buFont typeface="Arial" panose="020B0604020202020204" pitchFamily="34" charset="0"/>
              <a:buChar char="•"/>
            </a:pPr>
            <a:r>
              <a:rPr lang="en-US" altLang="en-US" sz="1400" dirty="0" smtClean="0">
                <a:latin typeface="Lato" panose="020F0502020204030203" pitchFamily="34" charset="0"/>
                <a:ea typeface="Lato" panose="020F0502020204030203" pitchFamily="34" charset="0"/>
                <a:cs typeface="Lato" panose="020F0502020204030203" pitchFamily="34" charset="0"/>
              </a:rPr>
              <a:t>Avoid </a:t>
            </a:r>
            <a:r>
              <a:rPr lang="en-US" altLang="en-US" sz="1400" dirty="0">
                <a:latin typeface="Lato" panose="020F0502020204030203" pitchFamily="34" charset="0"/>
                <a:ea typeface="Lato" panose="020F0502020204030203" pitchFamily="34" charset="0"/>
                <a:cs typeface="Lato" panose="020F0502020204030203" pitchFamily="34" charset="0"/>
              </a:rPr>
              <a:t>trip </a:t>
            </a:r>
            <a:r>
              <a:rPr lang="en-US" altLang="en-US" sz="1400" dirty="0" smtClean="0">
                <a:latin typeface="Lato" panose="020F0502020204030203" pitchFamily="34" charset="0"/>
                <a:ea typeface="Lato" panose="020F0502020204030203" pitchFamily="34" charset="0"/>
                <a:cs typeface="Lato" panose="020F0502020204030203" pitchFamily="34" charset="0"/>
              </a:rPr>
              <a:t>hazards</a:t>
            </a:r>
          </a:p>
          <a:p>
            <a:pPr marL="285750" indent="-285750">
              <a:buClr>
                <a:srgbClr val="DA291C"/>
              </a:buClr>
              <a:buFont typeface="Arial" panose="020B0604020202020204" pitchFamily="34" charset="0"/>
              <a:buChar char="•"/>
            </a:pPr>
            <a:r>
              <a:rPr lang="en-US" altLang="en-US" sz="1400" dirty="0" smtClean="0">
                <a:latin typeface="Lato" panose="020F0502020204030203" pitchFamily="34" charset="0"/>
                <a:ea typeface="Lato" panose="020F0502020204030203" pitchFamily="34" charset="0"/>
                <a:cs typeface="Lato" panose="020F0502020204030203" pitchFamily="34" charset="0"/>
              </a:rPr>
              <a:t>Do </a:t>
            </a:r>
            <a:r>
              <a:rPr lang="en-US" altLang="en-US" sz="1400" dirty="0">
                <a:latin typeface="Lato" panose="020F0502020204030203" pitchFamily="34" charset="0"/>
                <a:ea typeface="Lato" panose="020F0502020204030203" pitchFamily="34" charset="0"/>
                <a:cs typeface="Lato" panose="020F0502020204030203" pitchFamily="34" charset="0"/>
              </a:rPr>
              <a:t>not leave extended poles </a:t>
            </a:r>
            <a:r>
              <a:rPr lang="en-US" altLang="en-US" sz="1400" dirty="0" smtClean="0">
                <a:latin typeface="Lato" panose="020F0502020204030203" pitchFamily="34" charset="0"/>
                <a:ea typeface="Lato" panose="020F0502020204030203" pitchFamily="34" charset="0"/>
                <a:cs typeface="Lato" panose="020F0502020204030203" pitchFamily="34" charset="0"/>
              </a:rPr>
              <a:t>unattended</a:t>
            </a:r>
          </a:p>
          <a:p>
            <a:pPr marL="285750" indent="-285750">
              <a:buClr>
                <a:srgbClr val="DA291C"/>
              </a:buClr>
              <a:buFont typeface="Arial" panose="020B0604020202020204" pitchFamily="34" charset="0"/>
              <a:buChar char="•"/>
            </a:pPr>
            <a:r>
              <a:rPr lang="en-US" altLang="en-US" sz="1400" dirty="0" smtClean="0">
                <a:latin typeface="Lato" panose="020F0502020204030203" pitchFamily="34" charset="0"/>
                <a:ea typeface="Lato" panose="020F0502020204030203" pitchFamily="34" charset="0"/>
                <a:cs typeface="Lato" panose="020F0502020204030203" pitchFamily="34" charset="0"/>
              </a:rPr>
              <a:t>Do </a:t>
            </a:r>
            <a:r>
              <a:rPr lang="en-US" altLang="en-US" sz="1400" dirty="0">
                <a:latin typeface="Lato" panose="020F0502020204030203" pitchFamily="34" charset="0"/>
                <a:ea typeface="Lato" panose="020F0502020204030203" pitchFamily="34" charset="0"/>
                <a:cs typeface="Lato" panose="020F0502020204030203" pitchFamily="34" charset="0"/>
              </a:rPr>
              <a:t>not modify or attempt repair</a:t>
            </a:r>
          </a:p>
          <a:p>
            <a:pPr marL="0" lvl="1" indent="0">
              <a:buNone/>
            </a:pPr>
            <a:endParaRPr lang="en-US" altLang="en-US" sz="1400" b="1" dirty="0" smtClean="0">
              <a:latin typeface="Lato" panose="020F0502020204030203" pitchFamily="34" charset="0"/>
              <a:ea typeface="Lato" panose="020F0502020204030203" pitchFamily="34" charset="0"/>
              <a:cs typeface="Lato" panose="020F0502020204030203" pitchFamily="34" charset="0"/>
            </a:endParaRPr>
          </a:p>
          <a:p>
            <a:pPr marL="0" lvl="1" indent="0">
              <a:buNone/>
            </a:pPr>
            <a:r>
              <a:rPr lang="en-US" altLang="en-US" sz="1400" b="1" dirty="0" smtClean="0">
                <a:latin typeface="Lato" panose="020F0502020204030203" pitchFamily="34" charset="0"/>
                <a:ea typeface="Lato" panose="020F0502020204030203" pitchFamily="34" charset="0"/>
                <a:cs typeface="Lato" panose="020F0502020204030203" pitchFamily="34" charset="0"/>
              </a:rPr>
              <a:t>Inspect </a:t>
            </a:r>
            <a:r>
              <a:rPr lang="en-US" altLang="en-US" sz="1400" b="1" dirty="0">
                <a:latin typeface="Lato" panose="020F0502020204030203" pitchFamily="34" charset="0"/>
                <a:ea typeface="Lato" panose="020F0502020204030203" pitchFamily="34" charset="0"/>
                <a:cs typeface="Lato" panose="020F0502020204030203" pitchFamily="34" charset="0"/>
              </a:rPr>
              <a:t>before and after use</a:t>
            </a:r>
          </a:p>
          <a:p>
            <a:pPr marL="285750" lvl="1" indent="-285750">
              <a:buClr>
                <a:srgbClr val="DA291C"/>
              </a:buClr>
              <a:buFont typeface="Arial" panose="020B0604020202020204" pitchFamily="34" charset="0"/>
              <a:buChar char="•"/>
            </a:pPr>
            <a:r>
              <a:rPr lang="en-US" altLang="en-US" sz="1400" dirty="0">
                <a:latin typeface="Lato" panose="020F0502020204030203" pitchFamily="34" charset="0"/>
                <a:ea typeface="Lato" panose="020F0502020204030203" pitchFamily="34" charset="0"/>
                <a:cs typeface="Lato" panose="020F0502020204030203" pitchFamily="34" charset="0"/>
              </a:rPr>
              <a:t>Tool end of pole</a:t>
            </a:r>
          </a:p>
          <a:p>
            <a:pPr marL="285750" lvl="1" indent="-285750">
              <a:buClr>
                <a:srgbClr val="DA291C"/>
              </a:buClr>
              <a:buFont typeface="Arial" panose="020B0604020202020204" pitchFamily="34" charset="0"/>
              <a:buChar char="•"/>
            </a:pPr>
            <a:r>
              <a:rPr lang="en-US" altLang="en-US" sz="1400" dirty="0">
                <a:latin typeface="Lato" panose="020F0502020204030203" pitchFamily="34" charset="0"/>
                <a:ea typeface="Lato" panose="020F0502020204030203" pitchFamily="34" charset="0"/>
                <a:cs typeface="Lato" panose="020F0502020204030203" pitchFamily="34" charset="0"/>
              </a:rPr>
              <a:t>Pole foot</a:t>
            </a:r>
          </a:p>
          <a:p>
            <a:pPr marL="285750" lvl="1" indent="-285750">
              <a:buClr>
                <a:srgbClr val="DA291C"/>
              </a:buClr>
              <a:buFont typeface="Arial" panose="020B0604020202020204" pitchFamily="34" charset="0"/>
              <a:buChar char="•"/>
            </a:pPr>
            <a:r>
              <a:rPr lang="en-US" altLang="en-US" sz="1400" dirty="0">
                <a:latin typeface="Lato" panose="020F0502020204030203" pitchFamily="34" charset="0"/>
                <a:ea typeface="Lato" panose="020F0502020204030203" pitchFamily="34" charset="0"/>
                <a:cs typeface="Lato" panose="020F0502020204030203" pitchFamily="34" charset="0"/>
              </a:rPr>
              <a:t>Locking buttons</a:t>
            </a:r>
          </a:p>
          <a:p>
            <a:pPr marL="285750" lvl="1" indent="-285750">
              <a:buClr>
                <a:srgbClr val="DA291C"/>
              </a:buClr>
              <a:buFont typeface="Arial" panose="020B0604020202020204" pitchFamily="34" charset="0"/>
              <a:buChar char="•"/>
            </a:pPr>
            <a:r>
              <a:rPr lang="en-US" altLang="en-US" sz="1400" dirty="0">
                <a:latin typeface="Lato" panose="020F0502020204030203" pitchFamily="34" charset="0"/>
                <a:ea typeface="Lato" panose="020F0502020204030203" pitchFamily="34" charset="0"/>
                <a:cs typeface="Lato" panose="020F0502020204030203" pitchFamily="34" charset="0"/>
              </a:rPr>
              <a:t>Rubber foot (missing)</a:t>
            </a:r>
          </a:p>
          <a:p>
            <a:endParaRPr lang="en-US" altLang="en-US" sz="1400" b="1" dirty="0" smtClean="0">
              <a:latin typeface="Lato" panose="020F0502020204030203" pitchFamily="34" charset="0"/>
              <a:ea typeface="Lato" panose="020F0502020204030203" pitchFamily="34" charset="0"/>
              <a:cs typeface="Lato" panose="020F0502020204030203" pitchFamily="34" charset="0"/>
            </a:endParaRPr>
          </a:p>
          <a:p>
            <a:r>
              <a:rPr lang="en-US" altLang="en-US" sz="1400" b="1" dirty="0" smtClean="0">
                <a:latin typeface="Lato" panose="020F0502020204030203" pitchFamily="34" charset="0"/>
                <a:ea typeface="Lato" panose="020F0502020204030203" pitchFamily="34" charset="0"/>
                <a:cs typeface="Lato" panose="020F0502020204030203" pitchFamily="34" charset="0"/>
              </a:rPr>
              <a:t>Cleaning</a:t>
            </a:r>
          </a:p>
          <a:p>
            <a:pPr marL="285750" indent="-285750">
              <a:buClr>
                <a:srgbClr val="DA291C"/>
              </a:buClr>
              <a:buFont typeface="Arial" panose="020B0604020202020204" pitchFamily="34" charset="0"/>
              <a:buChar char="•"/>
            </a:pPr>
            <a:r>
              <a:rPr lang="en-US" altLang="en-US" sz="1400" dirty="0" smtClean="0">
                <a:latin typeface="Lato" panose="020F0502020204030203" pitchFamily="34" charset="0"/>
                <a:ea typeface="Lato" panose="020F0502020204030203" pitchFamily="34" charset="0"/>
                <a:cs typeface="Lato" panose="020F0502020204030203" pitchFamily="34" charset="0"/>
              </a:rPr>
              <a:t>Keep </a:t>
            </a:r>
            <a:r>
              <a:rPr lang="en-US" altLang="en-US" sz="1400" dirty="0">
                <a:latin typeface="Lato" panose="020F0502020204030203" pitchFamily="34" charset="0"/>
                <a:ea typeface="Lato" panose="020F0502020204030203" pitchFamily="34" charset="0"/>
                <a:cs typeface="Lato" panose="020F0502020204030203" pitchFamily="34" charset="0"/>
              </a:rPr>
              <a:t>poles </a:t>
            </a:r>
            <a:r>
              <a:rPr lang="en-US" altLang="en-US" sz="1400" dirty="0" smtClean="0">
                <a:latin typeface="Lato" panose="020F0502020204030203" pitchFamily="34" charset="0"/>
                <a:ea typeface="Lato" panose="020F0502020204030203" pitchFamily="34" charset="0"/>
                <a:cs typeface="Lato" panose="020F0502020204030203" pitchFamily="34" charset="0"/>
              </a:rPr>
              <a:t>clean</a:t>
            </a:r>
          </a:p>
          <a:p>
            <a:pPr marL="285750" indent="-285750">
              <a:buClr>
                <a:srgbClr val="DA291C"/>
              </a:buClr>
              <a:buFont typeface="Arial" panose="020B0604020202020204" pitchFamily="34" charset="0"/>
              <a:buChar char="•"/>
            </a:pPr>
            <a:r>
              <a:rPr lang="en-US" altLang="en-US" sz="1400" dirty="0" smtClean="0">
                <a:latin typeface="Lato" panose="020F0502020204030203" pitchFamily="34" charset="0"/>
                <a:ea typeface="Lato" panose="020F0502020204030203" pitchFamily="34" charset="0"/>
                <a:cs typeface="Lato" panose="020F0502020204030203" pitchFamily="34" charset="0"/>
              </a:rPr>
              <a:t>Keep </a:t>
            </a:r>
            <a:r>
              <a:rPr lang="en-US" altLang="en-US" sz="1400" dirty="0">
                <a:latin typeface="Lato" panose="020F0502020204030203" pitchFamily="34" charset="0"/>
                <a:ea typeface="Lato" panose="020F0502020204030203" pitchFamily="34" charset="0"/>
                <a:cs typeface="Lato" panose="020F0502020204030203" pitchFamily="34" charset="0"/>
              </a:rPr>
              <a:t>grit and dirt away from pole buttons</a:t>
            </a:r>
          </a:p>
          <a:p>
            <a:endParaRPr lang="en-GB" sz="1400" dirty="0">
              <a:latin typeface="Lato" panose="020F0502020204030203" pitchFamily="34" charset="0"/>
              <a:ea typeface="Lato" panose="020F0502020204030203" pitchFamily="34" charset="0"/>
              <a:cs typeface="Lato" panose="020F0502020204030203" pitchFamily="34" charset="0"/>
            </a:endParaRPr>
          </a:p>
        </p:txBody>
      </p:sp>
      <p:sp>
        <p:nvSpPr>
          <p:cNvPr id="32" name="Parallelogram 31"/>
          <p:cNvSpPr/>
          <p:nvPr/>
        </p:nvSpPr>
        <p:spPr bwMode="auto">
          <a:xfrm>
            <a:off x="4950150" y="4008623"/>
            <a:ext cx="1450050" cy="2348880"/>
          </a:xfrm>
          <a:prstGeom prst="parallelogram">
            <a:avLst/>
          </a:prstGeom>
          <a:solidFill>
            <a:schemeClr val="bg1">
              <a:lumMod val="95000"/>
            </a:schemeClr>
          </a:solidFill>
          <a:ln w="9525" cap="flat" cmpd="sng" algn="ctr">
            <a:noFill/>
            <a:prstDash val="solid"/>
            <a:round/>
            <a:headEnd type="none" w="med" len="med"/>
            <a:tailEnd type="none" w="med" len="med"/>
          </a:ln>
          <a:effectLst>
            <a:outerShdw blurRad="50800" dist="38100" dir="8100000" algn="tr"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GB" sz="1400" b="0" i="0" u="none" strike="noStrike" cap="none" normalizeH="0" baseline="0" dirty="0" smtClean="0">
              <a:ln>
                <a:noFill/>
              </a:ln>
              <a:solidFill>
                <a:schemeClr val="tx1"/>
              </a:solidFill>
              <a:effectLst/>
              <a:latin typeface="Lato" panose="020F0502020204030203" pitchFamily="34" charset="0"/>
            </a:endParaRPr>
          </a:p>
        </p:txBody>
      </p:sp>
      <p:pic>
        <p:nvPicPr>
          <p:cNvPr id="10" name="Picture 9"/>
          <p:cNvPicPr>
            <a:picLocks noChangeAspect="1"/>
          </p:cNvPicPr>
          <p:nvPr/>
        </p:nvPicPr>
        <p:blipFill rotWithShape="1">
          <a:blip r:embed="rId6" cstate="print">
            <a:extLst>
              <a:ext uri="{28A0092B-C50C-407E-A947-70E740481C1C}">
                <a14:useLocalDpi xmlns:a14="http://schemas.microsoft.com/office/drawing/2010/main" val="0"/>
              </a:ext>
            </a:extLst>
          </a:blip>
          <a:srcRect l="39283" t="40204" b="40653"/>
          <a:stretch/>
        </p:blipFill>
        <p:spPr>
          <a:xfrm rot="16200000">
            <a:off x="2481412" y="3433496"/>
            <a:ext cx="6123597" cy="681342"/>
          </a:xfrm>
          <a:prstGeom prst="rect">
            <a:avLst/>
          </a:prstGeom>
          <a:effectLst>
            <a:outerShdw blurRad="50800" dist="38100" dir="5400000" algn="t" rotWithShape="0">
              <a:prstClr val="black">
                <a:alpha val="40000"/>
              </a:prstClr>
            </a:outerShdw>
          </a:effectLst>
        </p:spPr>
      </p:pic>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42398" t="42825" b="40862"/>
          <a:stretch/>
        </p:blipFill>
        <p:spPr>
          <a:xfrm rot="16200000">
            <a:off x="1785772" y="3207106"/>
            <a:ext cx="6610458" cy="660667"/>
          </a:xfrm>
          <a:prstGeom prst="rect">
            <a:avLst/>
          </a:prstGeom>
          <a:effectLst>
            <a:outerShdw blurRad="50800" dist="38100" dir="5400000" algn="t" rotWithShape="0">
              <a:prstClr val="black">
                <a:alpha val="40000"/>
              </a:prstClr>
            </a:out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376538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1771</TotalTime>
  <Words>2499</Words>
  <Application>Microsoft Office PowerPoint</Application>
  <PresentationFormat>Widescreen</PresentationFormat>
  <Paragraphs>287</Paragraphs>
  <Slides>11</Slides>
  <Notes>9</Notes>
  <HiddenSlides>0</HiddenSlides>
  <MMClips>11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Lato</vt:lpstr>
      <vt:lpstr>Futura Md BT</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Adam Arnold</dc:creator>
  <cp:lastModifiedBy>Paul Gatens</cp:lastModifiedBy>
  <cp:revision>118</cp:revision>
  <cp:lastPrinted>2020-03-17T11:18:04Z</cp:lastPrinted>
  <dcterms:created xsi:type="dcterms:W3CDTF">2020-01-24T14:23:23Z</dcterms:created>
  <dcterms:modified xsi:type="dcterms:W3CDTF">2020-10-06T16:18:22Z</dcterms:modified>
</cp:coreProperties>
</file>